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521" r:id="rId4"/>
    <p:sldId id="528" r:id="rId5"/>
    <p:sldId id="527" r:id="rId6"/>
    <p:sldId id="453" r:id="rId7"/>
    <p:sldId id="454" r:id="rId8"/>
    <p:sldId id="455" r:id="rId9"/>
    <p:sldId id="456" r:id="rId10"/>
    <p:sldId id="470" r:id="rId11"/>
    <p:sldId id="457" r:id="rId12"/>
    <p:sldId id="458" r:id="rId13"/>
    <p:sldId id="459" r:id="rId14"/>
    <p:sldId id="460" r:id="rId15"/>
    <p:sldId id="461" r:id="rId16"/>
    <p:sldId id="462" r:id="rId17"/>
    <p:sldId id="463" r:id="rId18"/>
    <p:sldId id="507" r:id="rId19"/>
    <p:sldId id="522" r:id="rId20"/>
    <p:sldId id="465" r:id="rId21"/>
    <p:sldId id="466" r:id="rId22"/>
    <p:sldId id="471" r:id="rId23"/>
    <p:sldId id="472" r:id="rId24"/>
    <p:sldId id="473" r:id="rId25"/>
    <p:sldId id="516" r:id="rId26"/>
    <p:sldId id="474" r:id="rId27"/>
    <p:sldId id="531" r:id="rId28"/>
    <p:sldId id="530" r:id="rId29"/>
    <p:sldId id="529" r:id="rId30"/>
    <p:sldId id="505" r:id="rId31"/>
    <p:sldId id="502" r:id="rId32"/>
    <p:sldId id="503" r:id="rId33"/>
    <p:sldId id="523" r:id="rId34"/>
    <p:sldId id="532" r:id="rId35"/>
    <p:sldId id="533" r:id="rId36"/>
    <p:sldId id="477" r:id="rId37"/>
    <p:sldId id="478" r:id="rId38"/>
    <p:sldId id="509" r:id="rId39"/>
    <p:sldId id="525" r:id="rId40"/>
    <p:sldId id="534" r:id="rId41"/>
    <p:sldId id="524" r:id="rId42"/>
    <p:sldId id="535" r:id="rId43"/>
    <p:sldId id="537" r:id="rId44"/>
    <p:sldId id="539" r:id="rId45"/>
    <p:sldId id="538" r:id="rId46"/>
    <p:sldId id="491" r:id="rId47"/>
    <p:sldId id="536" r:id="rId48"/>
    <p:sldId id="498" r:id="rId49"/>
    <p:sldId id="492" r:id="rId50"/>
    <p:sldId id="540" r:id="rId51"/>
    <p:sldId id="493" r:id="rId52"/>
    <p:sldId id="494" r:id="rId53"/>
    <p:sldId id="495" r:id="rId54"/>
    <p:sldId id="513" r:id="rId55"/>
    <p:sldId id="520" r:id="rId56"/>
    <p:sldId id="519" r:id="rId57"/>
    <p:sldId id="501" r:id="rId58"/>
    <p:sldId id="514" r:id="rId59"/>
    <p:sldId id="515" r:id="rId60"/>
    <p:sldId id="517" r:id="rId61"/>
  </p:sldIdLst>
  <p:sldSz cx="9144000" cy="6858000" type="screen4x3"/>
  <p:notesSz cx="6858000" cy="9144000"/>
  <p:defaultTextStyle>
    <a:defPPr>
      <a:defRPr lang="zh-CN"/>
    </a:defPPr>
    <a:lvl1pPr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F20E"/>
    <a:srgbClr val="0000FF"/>
    <a:srgbClr val="FFFFCC"/>
    <a:srgbClr val="E1EB15"/>
    <a:srgbClr val="FFCC00"/>
    <a:srgbClr val="FFFF00"/>
    <a:srgbClr val="FF99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36" autoAdjust="0"/>
    <p:restoredTop sz="94660"/>
  </p:normalViewPr>
  <p:slideViewPr>
    <p:cSldViewPr showGuides="1">
      <p:cViewPr varScale="1">
        <p:scale>
          <a:sx n="83" d="100"/>
          <a:sy n="83" d="100"/>
        </p:scale>
        <p:origin x="108" y="7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1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4" Type="http://schemas.openxmlformats.org/officeDocument/2006/relationships/tableStyles" Target="tableStyles.xml"/><Relationship Id="rId63" Type="http://schemas.openxmlformats.org/officeDocument/2006/relationships/viewProps" Target="viewProps.xml"/><Relationship Id="rId62" Type="http://schemas.openxmlformats.org/officeDocument/2006/relationships/presProps" Target="presProps.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64.emf"/><Relationship Id="rId7" Type="http://schemas.openxmlformats.org/officeDocument/2006/relationships/image" Target="../media/image63.emf"/><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image" Target="../media/image57.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4" Type="http://schemas.openxmlformats.org/officeDocument/2006/relationships/image" Target="../media/image15.emf"/><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drawings/_rels/vmlDrawing7.vml.rels><?xml version="1.0" encoding="UTF-8" standalone="yes"?>
<Relationships xmlns="http://schemas.openxmlformats.org/package/2006/relationships"><Relationship Id="rId7" Type="http://schemas.openxmlformats.org/officeDocument/2006/relationships/image" Target="../media/image24.emf"/><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emf"/></Relationships>
</file>

<file path=ppt/drawings/_rels/vmlDrawing8.vml.rels><?xml version="1.0" encoding="UTF-8" standalone="yes"?>
<Relationships xmlns="http://schemas.openxmlformats.org/package/2006/relationships"><Relationship Id="rId9" Type="http://schemas.openxmlformats.org/officeDocument/2006/relationships/image" Target="../media/image33.emf"/><Relationship Id="rId8" Type="http://schemas.openxmlformats.org/officeDocument/2006/relationships/image" Target="../media/image32.emf"/><Relationship Id="rId7" Type="http://schemas.openxmlformats.org/officeDocument/2006/relationships/image" Target="../media/image31.emf"/><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image" Target="../media/image25.e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41.wmf"/><Relationship Id="rId7" Type="http://schemas.openxmlformats.org/officeDocument/2006/relationships/image" Target="../media/image40.wmf"/><Relationship Id="rId6" Type="http://schemas.openxmlformats.org/officeDocument/2006/relationships/image" Target="../media/image39.wmf"/><Relationship Id="rId5" Type="http://schemas.openxmlformats.org/officeDocument/2006/relationships/image" Target="../media/image38.wmf"/><Relationship Id="rId4" Type="http://schemas.openxmlformats.org/officeDocument/2006/relationships/image" Target="../media/image37.wmf"/><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ln>
          <a:extLst>
            <a:ext uri="{909E8E84-426E-40DD-AFC4-6F175D3DCCD1}">
              <a14:hiddenFill xmlns:a14="http://schemas.microsoft.com/office/drawing/2010/main">
                <a:noFill/>
              </a14:hiddenFill>
            </a:ext>
          </a:extLst>
        </p:spPr>
        <p:txBody>
          <a:bodyPr/>
          <a:lstStyle/>
          <a:p>
            <a:endParaRPr lang="zh-CN" altLang="en-US"/>
          </a:p>
        </p:txBody>
      </p:sp>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zh-CN" altLang="en-US"/>
              <a:t>单击此处编辑母版标题样式</a:t>
            </a:r>
            <a:endParaRPr lang="zh-CN" altLang="en-US"/>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r>
              <a:rPr lang="zh-CN" altLang="en-US"/>
              <a:t>单击此处编辑母版副标题样式</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fld id="{33CBD22E-043F-4005-BAE0-E89AAED1BA62}" type="slidenum">
              <a:rPr lang="en-US" altLang="zh-CN"/>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fld id="{9C1B29C3-E418-4535-AA4D-B6195AAAC018}" type="slidenum">
              <a:rPr lang="en-US" altLang="zh-CN"/>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7813"/>
            <a:ext cx="2057400" cy="5853112"/>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7813"/>
            <a:ext cx="6019800" cy="5853112"/>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fld id="{43CDBEC9-497E-4ACE-8C3E-A7490E0D0211}" type="slidenum">
              <a:rPr lang="en-US" altLang="zh-CN"/>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457200" y="1600200"/>
            <a:ext cx="4038600" cy="453072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48200" y="1600200"/>
            <a:ext cx="4038600" cy="21891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648200" y="3941763"/>
            <a:ext cx="4038600" cy="218916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Rectangle 4"/>
          <p:cNvSpPr>
            <a:spLocks noGrp="1" noChangeArrowheads="1"/>
          </p:cNvSpPr>
          <p:nvPr>
            <p:ph type="dt" sz="half" idx="10"/>
          </p:nvPr>
        </p:nvSpPr>
        <p:spPr/>
        <p:txBody>
          <a:bodyPr/>
          <a:lstStyle>
            <a:lvl1pPr>
              <a:defRPr/>
            </a:lvl1pPr>
          </a:lstStyle>
          <a:p>
            <a:pPr>
              <a:defRPr/>
            </a:pPr>
            <a:endParaRPr lang="en-US" altLang="zh-CN"/>
          </a:p>
        </p:txBody>
      </p:sp>
      <p:sp>
        <p:nvSpPr>
          <p:cNvPr id="7" name="Rectangle 5"/>
          <p:cNvSpPr>
            <a:spLocks noGrp="1" noChangeArrowheads="1"/>
          </p:cNvSpPr>
          <p:nvPr>
            <p:ph type="ftr" sz="quarter" idx="11"/>
          </p:nvPr>
        </p:nvSpPr>
        <p:spPr/>
        <p:txBody>
          <a:bodyPr/>
          <a:lstStyle>
            <a:lvl1pPr>
              <a:defRPr/>
            </a:lvl1pPr>
          </a:lstStyle>
          <a:p>
            <a:pPr>
              <a:defRPr/>
            </a:pPr>
            <a:endParaRPr lang="en-US" altLang="zh-CN"/>
          </a:p>
        </p:txBody>
      </p:sp>
      <p:sp>
        <p:nvSpPr>
          <p:cNvPr id="8" name="Rectangle 6"/>
          <p:cNvSpPr>
            <a:spLocks noGrp="1" noChangeArrowheads="1"/>
          </p:cNvSpPr>
          <p:nvPr>
            <p:ph type="sldNum" sz="quarter" idx="12"/>
          </p:nvPr>
        </p:nvSpPr>
        <p:spPr/>
        <p:txBody>
          <a:bodyPr/>
          <a:lstStyle>
            <a:lvl1pPr>
              <a:defRPr/>
            </a:lvl1pPr>
          </a:lstStyle>
          <a:p>
            <a:fld id="{A02175C5-17AA-4086-8B8D-26FDF9CD473D}" type="slidenum">
              <a:rPr lang="en-US" altLang="zh-CN"/>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p:spPr>
        <p:txBody>
          <a:bodyPr/>
          <a:lstStyle/>
          <a:p>
            <a:r>
              <a:rPr lang="zh-CN" altLang="en-US"/>
              <a:t>单击此处编辑母版标题样式</a:t>
            </a:r>
            <a:endParaRPr lang="zh-CN" altLang="en-US"/>
          </a:p>
        </p:txBody>
      </p:sp>
      <p:sp>
        <p:nvSpPr>
          <p:cNvPr id="3" name="表格占位符 2"/>
          <p:cNvSpPr>
            <a:spLocks noGrp="1"/>
          </p:cNvSpPr>
          <p:nvPr>
            <p:ph type="tbl" idx="1" hasCustomPrompt="1"/>
          </p:nvPr>
        </p:nvSpPr>
        <p:spPr>
          <a:xfrm>
            <a:off x="457200" y="1600200"/>
            <a:ext cx="8229600" cy="4530725"/>
          </a:xfrm>
        </p:spPr>
        <p:txBody>
          <a:bodyPr/>
          <a:lstStyle/>
          <a:p>
            <a:pPr lvl="0"/>
            <a:r>
              <a:rPr lang="zh-CN" altLang="en-US" noProof="0"/>
              <a:t>单击图标添加表格</a:t>
            </a:r>
            <a:endParaRPr lang="zh-CN" alt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fld id="{F04195EF-8996-45D2-ACE4-19B7E19401AC}" type="slidenum">
              <a:rPr lang="en-US" altLang="zh-CN"/>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7813"/>
            <a:ext cx="8229600" cy="1139825"/>
          </a:xfrm>
        </p:spPr>
        <p:txBody>
          <a:bodyPr/>
          <a:lstStyle/>
          <a:p>
            <a:r>
              <a:rPr lang="zh-CN" altLang="en-US"/>
              <a:t>单击此处编辑母版标题样式</a:t>
            </a:r>
            <a:endParaRPr lang="zh-CN" altLang="en-US"/>
          </a:p>
        </p:txBody>
      </p:sp>
      <p:sp>
        <p:nvSpPr>
          <p:cNvPr id="3" name="内容占位符 2"/>
          <p:cNvSpPr>
            <a:spLocks noGrp="1"/>
          </p:cNvSpPr>
          <p:nvPr>
            <p:ph sz="quarter" idx="1"/>
          </p:nvPr>
        </p:nvSpPr>
        <p:spPr>
          <a:xfrm>
            <a:off x="457200" y="1600200"/>
            <a:ext cx="4038600" cy="21891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48200" y="1600200"/>
            <a:ext cx="4038600" cy="21891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57200" y="3941763"/>
            <a:ext cx="4038600" cy="218916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内容占位符 5"/>
          <p:cNvSpPr>
            <a:spLocks noGrp="1"/>
          </p:cNvSpPr>
          <p:nvPr>
            <p:ph sz="quarter" idx="4"/>
          </p:nvPr>
        </p:nvSpPr>
        <p:spPr>
          <a:xfrm>
            <a:off x="4648200" y="3941763"/>
            <a:ext cx="4038600" cy="218916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fld id="{6D2C59C4-EFAC-4516-883C-8935564FF175}" type="slidenum">
              <a:rPr lang="en-US" altLang="zh-CN"/>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457200" y="1600200"/>
            <a:ext cx="4038600" cy="453072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3072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fld id="{1F87A47E-13A3-4D81-95D5-7302B8EC2B79}" type="slidenum">
              <a:rPr lang="en-US" altLang="zh-CN"/>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3072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48200" y="1600200"/>
            <a:ext cx="4038600" cy="21891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648200" y="3941763"/>
            <a:ext cx="4038600" cy="218916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Rectangle 4"/>
          <p:cNvSpPr>
            <a:spLocks noGrp="1" noChangeArrowheads="1"/>
          </p:cNvSpPr>
          <p:nvPr>
            <p:ph type="dt" sz="half" idx="10"/>
          </p:nvPr>
        </p:nvSpPr>
        <p:spPr/>
        <p:txBody>
          <a:bodyPr/>
          <a:lstStyle>
            <a:lvl1pPr>
              <a:defRPr/>
            </a:lvl1pPr>
          </a:lstStyle>
          <a:p>
            <a:pPr>
              <a:defRPr/>
            </a:pPr>
            <a:endParaRPr lang="en-US" altLang="zh-CN"/>
          </a:p>
        </p:txBody>
      </p:sp>
      <p:sp>
        <p:nvSpPr>
          <p:cNvPr id="7" name="Rectangle 5"/>
          <p:cNvSpPr>
            <a:spLocks noGrp="1" noChangeArrowheads="1"/>
          </p:cNvSpPr>
          <p:nvPr>
            <p:ph type="ftr" sz="quarter" idx="11"/>
          </p:nvPr>
        </p:nvSpPr>
        <p:spPr/>
        <p:txBody>
          <a:bodyPr/>
          <a:lstStyle>
            <a:lvl1pPr>
              <a:defRPr/>
            </a:lvl1pPr>
          </a:lstStyle>
          <a:p>
            <a:pPr>
              <a:defRPr/>
            </a:pPr>
            <a:endParaRPr lang="en-US" altLang="zh-CN"/>
          </a:p>
        </p:txBody>
      </p:sp>
      <p:sp>
        <p:nvSpPr>
          <p:cNvPr id="8" name="Rectangle 6"/>
          <p:cNvSpPr>
            <a:spLocks noGrp="1" noChangeArrowheads="1"/>
          </p:cNvSpPr>
          <p:nvPr>
            <p:ph type="sldNum" sz="quarter" idx="12"/>
          </p:nvPr>
        </p:nvSpPr>
        <p:spPr/>
        <p:txBody>
          <a:bodyPr/>
          <a:lstStyle>
            <a:lvl1pPr>
              <a:defRPr/>
            </a:lvl1pPr>
          </a:lstStyle>
          <a:p>
            <a:fld id="{7B37BE1E-3F34-4A35-8EFD-77152B5092E2}" type="slidenum">
              <a:rPr lang="en-US" altLang="zh-CN"/>
            </a:fld>
            <a:endParaRPr lang="en-US" alt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7813"/>
            <a:ext cx="8229600" cy="585311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fld id="{C3F9C336-A6F5-4405-A9F8-E6465AC1447E}" type="slidenum">
              <a:rPr lang="en-US" altLang="zh-CN"/>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fld id="{037C6AC1-7912-4C11-BF18-7C1DD70A24AA}" type="slidenum">
              <a:rPr lang="en-US" altLang="zh-CN"/>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fld id="{1744A42C-A7B9-422C-8F67-F294DE7EA590}" type="slidenum">
              <a:rPr lang="en-US" altLang="zh-CN"/>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fld id="{DDD9445B-F9CB-48B8-AB6B-F155B64CA1C5}" type="slidenum">
              <a:rPr lang="en-US" altLang="zh-CN"/>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fld id="{65CE57CF-7E32-4F9A-B1FF-BDF8787F8D5D}" type="slidenum">
              <a:rPr lang="en-US" altLang="zh-CN"/>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fld id="{FC21C670-54C3-4700-B212-80C63379DD77}" type="slidenum">
              <a:rPr lang="en-US" altLang="zh-CN"/>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fld id="{CB043738-4AA4-434B-8F46-B2BAD9C625B9}" type="slidenum">
              <a:rPr lang="en-US" altLang="zh-CN"/>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fld id="{BAB163AD-B82F-4900-A4C0-AC4D5B2369AF}" type="slidenum">
              <a:rPr lang="en-US" altLang="zh-CN"/>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fld id="{928E649A-F7A9-4665-9F25-F9C22C7AD579}" type="slidenum">
              <a:rPr lang="en-US" altLang="zh-CN"/>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单击此处编辑母版标题样式</a:t>
            </a:r>
            <a:endParaRPr lang="zh-CN" altLang="en-US"/>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100" name="Rectangle 4"/>
          <p:cNvSpPr>
            <a:spLocks noGrp="1" noChangeArrowheads="1"/>
          </p:cNvSpPr>
          <p:nvPr>
            <p:ph type="dt" sz="half" idx="2"/>
          </p:nvPr>
        </p:nvSpPr>
        <p:spPr bwMode="auto">
          <a:xfrm>
            <a:off x="457200" y="6243638"/>
            <a:ext cx="2133600" cy="457200"/>
          </a:xfrm>
          <a:prstGeom prst="rect">
            <a:avLst/>
          </a:prstGeom>
          <a:noFill/>
          <a:ln w="9525">
            <a:noFill/>
            <a:miter lim="800000"/>
          </a:ln>
          <a:effectLst/>
        </p:spPr>
        <p:txBody>
          <a:bodyPr vert="horz" wrap="square" lIns="91440" tIns="45720" rIns="91440" bIns="45720" numCol="1" anchor="b" anchorCtr="0" compatLnSpc="1"/>
          <a:lstStyle>
            <a:lvl1pPr>
              <a:spcBef>
                <a:spcPct val="50000"/>
              </a:spcBef>
              <a:defRPr sz="1200">
                <a:latin typeface="+mj-lt"/>
                <a:ea typeface="宋体" panose="02010600030101010101" pitchFamily="2" charset="-122"/>
              </a:defRPr>
            </a:lvl1pPr>
          </a:lstStyle>
          <a:p>
            <a:pPr>
              <a:defRPr/>
            </a:pPr>
            <a:endParaRPr lang="en-US" altLang="zh-CN"/>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spcBef>
                <a:spcPct val="50000"/>
              </a:spcBef>
              <a:defRPr sz="1200">
                <a:latin typeface="+mj-lt"/>
                <a:ea typeface="宋体" panose="02010600030101010101" pitchFamily="2" charset="-122"/>
              </a:defRPr>
            </a:lvl1pPr>
          </a:lstStyle>
          <a:p>
            <a:pPr>
              <a:defRPr/>
            </a:pPr>
            <a:endParaRPr lang="en-US" altLang="zh-CN"/>
          </a:p>
        </p:txBody>
      </p:sp>
      <p:sp>
        <p:nvSpPr>
          <p:cNvPr id="4102" name="Rectangle 6"/>
          <p:cNvSpPr>
            <a:spLocks noGrp="1" noChangeArrowheads="1"/>
          </p:cNvSpPr>
          <p:nvPr>
            <p:ph type="sldNum" sz="quarter" idx="4"/>
          </p:nvPr>
        </p:nvSpPr>
        <p:spPr bwMode="auto">
          <a:xfrm>
            <a:off x="6553200" y="6243638"/>
            <a:ext cx="2133600" cy="457200"/>
          </a:xfrm>
          <a:prstGeom prst="rect">
            <a:avLst/>
          </a:prstGeom>
          <a:noFill/>
          <a:ln w="9525">
            <a:noFill/>
            <a:miter lim="800000"/>
          </a:ln>
          <a:effectLst/>
        </p:spPr>
        <p:txBody>
          <a:bodyPr vert="horz" wrap="square" lIns="91440" tIns="45720" rIns="91440" bIns="45720" numCol="1" anchor="b" anchorCtr="0" compatLnSpc="1"/>
          <a:lstStyle>
            <a:lvl1pPr algn="r">
              <a:spcBef>
                <a:spcPct val="50000"/>
              </a:spcBef>
              <a:defRPr sz="1200">
                <a:latin typeface="Garamond" panose="02020404030301010803" pitchFamily="18" charset="0"/>
              </a:defRPr>
            </a:lvl1pPr>
          </a:lstStyle>
          <a:p>
            <a:fld id="{D2BB8981-0C59-4E95-A2CF-216ECC72D9F8}" type="slidenum">
              <a:rPr lang="en-US" altLang="zh-CN"/>
            </a:fld>
            <a:endParaRPr lang="en-US" altLang="zh-CN"/>
          </a:p>
        </p:txBody>
      </p:sp>
      <p:sp>
        <p:nvSpPr>
          <p:cNvPr id="1031"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ln>
          <a:extLst>
            <a:ext uri="{909E8E84-426E-40DD-AFC4-6F175D3DCCD1}">
              <a14:hiddenFill xmlns:a14="http://schemas.microsoft.com/office/drawing/2010/main">
                <a:noFill/>
              </a14:hiddenFill>
            </a:ext>
          </a:extLst>
        </p:spPr>
        <p:txBody>
          <a:bodyPr/>
          <a:lstStyle/>
          <a:p>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anose="02020404030301010803" pitchFamily="18" charset="0"/>
          <a:ea typeface="宋体" panose="02010600030101010101" pitchFamily="2" charset="-122"/>
        </a:defRPr>
      </a:lvl2pPr>
      <a:lvl3pPr algn="l" rtl="0" eaLnBrk="0" fontAlgn="base" hangingPunct="0">
        <a:spcBef>
          <a:spcPct val="0"/>
        </a:spcBef>
        <a:spcAft>
          <a:spcPct val="0"/>
        </a:spcAft>
        <a:defRPr sz="4200">
          <a:solidFill>
            <a:schemeClr val="tx2"/>
          </a:solidFill>
          <a:latin typeface="Garamond" panose="02020404030301010803" pitchFamily="18" charset="0"/>
          <a:ea typeface="宋体" panose="02010600030101010101" pitchFamily="2" charset="-122"/>
        </a:defRPr>
      </a:lvl3pPr>
      <a:lvl4pPr algn="l" rtl="0" eaLnBrk="0" fontAlgn="base" hangingPunct="0">
        <a:spcBef>
          <a:spcPct val="0"/>
        </a:spcBef>
        <a:spcAft>
          <a:spcPct val="0"/>
        </a:spcAft>
        <a:defRPr sz="4200">
          <a:solidFill>
            <a:schemeClr val="tx2"/>
          </a:solidFill>
          <a:latin typeface="Garamond" panose="02020404030301010803" pitchFamily="18" charset="0"/>
          <a:ea typeface="宋体" panose="02010600030101010101" pitchFamily="2" charset="-122"/>
        </a:defRPr>
      </a:lvl4pPr>
      <a:lvl5pPr algn="l" rtl="0" eaLnBrk="0" fontAlgn="base" hangingPunct="0">
        <a:spcBef>
          <a:spcPct val="0"/>
        </a:spcBef>
        <a:spcAft>
          <a:spcPct val="0"/>
        </a:spcAft>
        <a:defRPr sz="4200">
          <a:solidFill>
            <a:schemeClr val="tx2"/>
          </a:solidFill>
          <a:latin typeface="Garamond" panose="02020404030301010803" pitchFamily="18" charset="0"/>
          <a:ea typeface="宋体" panose="02010600030101010101" pitchFamily="2" charset="-122"/>
        </a:defRPr>
      </a:lvl5pPr>
      <a:lvl6pPr marL="457200" algn="l" rtl="0" eaLnBrk="1" fontAlgn="base" hangingPunct="1">
        <a:spcBef>
          <a:spcPct val="0"/>
        </a:spcBef>
        <a:spcAft>
          <a:spcPct val="0"/>
        </a:spcAft>
        <a:defRPr sz="4200">
          <a:solidFill>
            <a:schemeClr val="tx2"/>
          </a:solidFill>
          <a:latin typeface="Garamond" panose="02020404030301010803" pitchFamily="18" charset="0"/>
          <a:ea typeface="宋体" panose="02010600030101010101" pitchFamily="2" charset="-122"/>
        </a:defRPr>
      </a:lvl6pPr>
      <a:lvl7pPr marL="914400" algn="l" rtl="0" eaLnBrk="1" fontAlgn="base" hangingPunct="1">
        <a:spcBef>
          <a:spcPct val="0"/>
        </a:spcBef>
        <a:spcAft>
          <a:spcPct val="0"/>
        </a:spcAft>
        <a:defRPr sz="4200">
          <a:solidFill>
            <a:schemeClr val="tx2"/>
          </a:solidFill>
          <a:latin typeface="Garamond" panose="02020404030301010803" pitchFamily="18" charset="0"/>
          <a:ea typeface="宋体" panose="02010600030101010101" pitchFamily="2" charset="-122"/>
        </a:defRPr>
      </a:lvl7pPr>
      <a:lvl8pPr marL="1371600" algn="l" rtl="0" eaLnBrk="1" fontAlgn="base" hangingPunct="1">
        <a:spcBef>
          <a:spcPct val="0"/>
        </a:spcBef>
        <a:spcAft>
          <a:spcPct val="0"/>
        </a:spcAft>
        <a:defRPr sz="4200">
          <a:solidFill>
            <a:schemeClr val="tx2"/>
          </a:solidFill>
          <a:latin typeface="Garamond" panose="02020404030301010803" pitchFamily="18" charset="0"/>
          <a:ea typeface="宋体" panose="02010600030101010101" pitchFamily="2" charset="-122"/>
        </a:defRPr>
      </a:lvl8pPr>
      <a:lvl9pPr marL="1828800" algn="l" rtl="0" eaLnBrk="1" fontAlgn="base" hangingPunct="1">
        <a:spcBef>
          <a:spcPct val="0"/>
        </a:spcBef>
        <a:spcAft>
          <a:spcPct val="0"/>
        </a:spcAft>
        <a:defRPr sz="4200">
          <a:solidFill>
            <a:schemeClr val="tx2"/>
          </a:solidFill>
          <a:latin typeface="Garamond" panose="02020404030301010803"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755"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ea typeface="+mn-ea"/>
        </a:defRPr>
      </a:lvl2pPr>
      <a:lvl3pPr marL="1022350" indent="-351155"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ea typeface="+mn-ea"/>
        </a:defRPr>
      </a:lvl3pPr>
      <a:lvl4pPr marL="1339850" indent="-316230"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ea typeface="+mn-ea"/>
        </a:defRPr>
      </a:lvl4pPr>
      <a:lvl5pPr marL="1681480"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ea typeface="+mn-ea"/>
        </a:defRPr>
      </a:lvl5pPr>
      <a:lvl6pPr marL="2138680" indent="-339725" algn="l" rtl="0" eaLnBrk="1" fontAlgn="base" hangingPunct="1">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ea typeface="+mn-ea"/>
        </a:defRPr>
      </a:lvl6pPr>
      <a:lvl7pPr marL="2595880" indent="-339725" algn="l" rtl="0" eaLnBrk="1" fontAlgn="base" hangingPunct="1">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ea typeface="+mn-ea"/>
        </a:defRPr>
      </a:lvl7pPr>
      <a:lvl8pPr marL="3053080" indent="-339725" algn="l" rtl="0" eaLnBrk="1" fontAlgn="base" hangingPunct="1">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ea typeface="+mn-ea"/>
        </a:defRPr>
      </a:lvl8pPr>
      <a:lvl9pPr marL="3510280" indent="-339725" algn="l" rtl="0" eaLnBrk="1" fontAlgn="base" hangingPunct="1">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6" Type="http://schemas.openxmlformats.org/officeDocument/2006/relationships/vmlDrawing" Target="../drawings/vmlDrawing4.vml"/><Relationship Id="rId5" Type="http://schemas.openxmlformats.org/officeDocument/2006/relationships/slideLayout" Target="../slideLayouts/slideLayout7.xml"/><Relationship Id="rId4" Type="http://schemas.openxmlformats.org/officeDocument/2006/relationships/image" Target="../media/image11.emf"/><Relationship Id="rId3" Type="http://schemas.openxmlformats.org/officeDocument/2006/relationships/oleObject" Target="../embeddings/oleObject5.bin"/><Relationship Id="rId2" Type="http://schemas.openxmlformats.org/officeDocument/2006/relationships/image" Target="../media/image2.jpeg"/><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9" Type="http://schemas.openxmlformats.org/officeDocument/2006/relationships/image" Target="../media/image1.jpeg"/><Relationship Id="rId8" Type="http://schemas.openxmlformats.org/officeDocument/2006/relationships/image" Target="../media/image15.emf"/><Relationship Id="rId7" Type="http://schemas.openxmlformats.org/officeDocument/2006/relationships/oleObject" Target="../embeddings/oleObject9.bin"/><Relationship Id="rId6" Type="http://schemas.openxmlformats.org/officeDocument/2006/relationships/image" Target="../media/image14.emf"/><Relationship Id="rId5" Type="http://schemas.openxmlformats.org/officeDocument/2006/relationships/oleObject" Target="../embeddings/oleObject8.bin"/><Relationship Id="rId4" Type="http://schemas.openxmlformats.org/officeDocument/2006/relationships/image" Target="../media/image13.emf"/><Relationship Id="rId3" Type="http://schemas.openxmlformats.org/officeDocument/2006/relationships/oleObject" Target="../embeddings/oleObject7.bin"/><Relationship Id="rId2" Type="http://schemas.openxmlformats.org/officeDocument/2006/relationships/image" Target="../media/image12.emf"/><Relationship Id="rId12" Type="http://schemas.openxmlformats.org/officeDocument/2006/relationships/vmlDrawing" Target="../drawings/vmlDrawing5.vml"/><Relationship Id="rId11" Type="http://schemas.openxmlformats.org/officeDocument/2006/relationships/slideLayout" Target="../slideLayouts/slideLayout7.xml"/><Relationship Id="rId10" Type="http://schemas.openxmlformats.org/officeDocument/2006/relationships/image" Target="../media/image2.jpeg"/><Relationship Id="rId1"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8" Type="http://schemas.openxmlformats.org/officeDocument/2006/relationships/vmlDrawing" Target="../drawings/vmlDrawing6.vml"/><Relationship Id="rId7"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17.emf"/><Relationship Id="rId3" Type="http://schemas.openxmlformats.org/officeDocument/2006/relationships/oleObject" Target="../embeddings/oleObject11.bin"/><Relationship Id="rId2" Type="http://schemas.openxmlformats.org/officeDocument/2006/relationships/image" Target="../media/image16.emf"/><Relationship Id="rId1" Type="http://schemas.openxmlformats.org/officeDocument/2006/relationships/oleObject" Target="../embeddings/oleObject10.bin"/></Relationships>
</file>

<file path=ppt/slides/_rels/slide13.xml.rels><?xml version="1.0" encoding="UTF-8" standalone="yes"?>
<Relationships xmlns="http://schemas.openxmlformats.org/package/2006/relationships"><Relationship Id="rId9" Type="http://schemas.openxmlformats.org/officeDocument/2006/relationships/oleObject" Target="../embeddings/oleObject16.bin"/><Relationship Id="rId8" Type="http://schemas.openxmlformats.org/officeDocument/2006/relationships/image" Target="../media/image21.emf"/><Relationship Id="rId7" Type="http://schemas.openxmlformats.org/officeDocument/2006/relationships/oleObject" Target="../embeddings/oleObject15.bin"/><Relationship Id="rId6" Type="http://schemas.openxmlformats.org/officeDocument/2006/relationships/image" Target="../media/image20.emf"/><Relationship Id="rId5" Type="http://schemas.openxmlformats.org/officeDocument/2006/relationships/oleObject" Target="../embeddings/oleObject14.bin"/><Relationship Id="rId4" Type="http://schemas.openxmlformats.org/officeDocument/2006/relationships/image" Target="../media/image19.emf"/><Relationship Id="rId3" Type="http://schemas.openxmlformats.org/officeDocument/2006/relationships/oleObject" Target="../embeddings/oleObject13.bin"/><Relationship Id="rId2" Type="http://schemas.openxmlformats.org/officeDocument/2006/relationships/image" Target="../media/image18.emf"/><Relationship Id="rId16" Type="http://schemas.openxmlformats.org/officeDocument/2006/relationships/vmlDrawing" Target="../drawings/vmlDrawing7.vml"/><Relationship Id="rId15" Type="http://schemas.openxmlformats.org/officeDocument/2006/relationships/slideLayout" Target="../slideLayouts/slideLayout7.xml"/><Relationship Id="rId14" Type="http://schemas.openxmlformats.org/officeDocument/2006/relationships/image" Target="../media/image24.emf"/><Relationship Id="rId13" Type="http://schemas.openxmlformats.org/officeDocument/2006/relationships/oleObject" Target="../embeddings/oleObject18.bin"/><Relationship Id="rId12" Type="http://schemas.openxmlformats.org/officeDocument/2006/relationships/image" Target="../media/image23.emf"/><Relationship Id="rId11" Type="http://schemas.openxmlformats.org/officeDocument/2006/relationships/oleObject" Target="../embeddings/oleObject17.bin"/><Relationship Id="rId10" Type="http://schemas.openxmlformats.org/officeDocument/2006/relationships/image" Target="../media/image22.emf"/><Relationship Id="rId1" Type="http://schemas.openxmlformats.org/officeDocument/2006/relationships/oleObject" Target="../embeddings/oleObject12.bin"/></Relationships>
</file>

<file path=ppt/slides/_rels/slide14.xml.rels><?xml version="1.0" encoding="UTF-8" standalone="yes"?>
<Relationships xmlns="http://schemas.openxmlformats.org/package/2006/relationships"><Relationship Id="rId9" Type="http://schemas.openxmlformats.org/officeDocument/2006/relationships/oleObject" Target="../embeddings/oleObject23.bin"/><Relationship Id="rId8" Type="http://schemas.openxmlformats.org/officeDocument/2006/relationships/image" Target="../media/image28.emf"/><Relationship Id="rId7" Type="http://schemas.openxmlformats.org/officeDocument/2006/relationships/oleObject" Target="../embeddings/oleObject22.bin"/><Relationship Id="rId6" Type="http://schemas.openxmlformats.org/officeDocument/2006/relationships/image" Target="../media/image27.emf"/><Relationship Id="rId5" Type="http://schemas.openxmlformats.org/officeDocument/2006/relationships/oleObject" Target="../embeddings/oleObject21.bin"/><Relationship Id="rId4" Type="http://schemas.openxmlformats.org/officeDocument/2006/relationships/image" Target="../media/image26.emf"/><Relationship Id="rId3" Type="http://schemas.openxmlformats.org/officeDocument/2006/relationships/oleObject" Target="../embeddings/oleObject20.bin"/><Relationship Id="rId20" Type="http://schemas.openxmlformats.org/officeDocument/2006/relationships/vmlDrawing" Target="../drawings/vmlDrawing8.vml"/><Relationship Id="rId2" Type="http://schemas.openxmlformats.org/officeDocument/2006/relationships/image" Target="../media/image25.emf"/><Relationship Id="rId19" Type="http://schemas.openxmlformats.org/officeDocument/2006/relationships/slideLayout" Target="../slideLayouts/slideLayout7.xml"/><Relationship Id="rId18" Type="http://schemas.openxmlformats.org/officeDocument/2006/relationships/image" Target="../media/image33.emf"/><Relationship Id="rId17" Type="http://schemas.openxmlformats.org/officeDocument/2006/relationships/oleObject" Target="../embeddings/oleObject27.bin"/><Relationship Id="rId16" Type="http://schemas.openxmlformats.org/officeDocument/2006/relationships/image" Target="../media/image32.emf"/><Relationship Id="rId15" Type="http://schemas.openxmlformats.org/officeDocument/2006/relationships/oleObject" Target="../embeddings/oleObject26.bin"/><Relationship Id="rId14" Type="http://schemas.openxmlformats.org/officeDocument/2006/relationships/image" Target="../media/image31.emf"/><Relationship Id="rId13" Type="http://schemas.openxmlformats.org/officeDocument/2006/relationships/oleObject" Target="../embeddings/oleObject25.bin"/><Relationship Id="rId12" Type="http://schemas.openxmlformats.org/officeDocument/2006/relationships/image" Target="../media/image30.emf"/><Relationship Id="rId11" Type="http://schemas.openxmlformats.org/officeDocument/2006/relationships/oleObject" Target="../embeddings/oleObject24.bin"/><Relationship Id="rId10" Type="http://schemas.openxmlformats.org/officeDocument/2006/relationships/image" Target="../media/image29.emf"/><Relationship Id="rId1" Type="http://schemas.openxmlformats.org/officeDocument/2006/relationships/oleObject" Target="../embeddings/oleObject19.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9" Type="http://schemas.openxmlformats.org/officeDocument/2006/relationships/oleObject" Target="../embeddings/oleObject32.bin"/><Relationship Id="rId8" Type="http://schemas.openxmlformats.org/officeDocument/2006/relationships/image" Target="../media/image37.wmf"/><Relationship Id="rId7" Type="http://schemas.openxmlformats.org/officeDocument/2006/relationships/oleObject" Target="../embeddings/oleObject31.bin"/><Relationship Id="rId6" Type="http://schemas.openxmlformats.org/officeDocument/2006/relationships/image" Target="../media/image36.wmf"/><Relationship Id="rId5" Type="http://schemas.openxmlformats.org/officeDocument/2006/relationships/oleObject" Target="../embeddings/oleObject30.bin"/><Relationship Id="rId4" Type="http://schemas.openxmlformats.org/officeDocument/2006/relationships/image" Target="../media/image35.wmf"/><Relationship Id="rId3" Type="http://schemas.openxmlformats.org/officeDocument/2006/relationships/oleObject" Target="../embeddings/oleObject29.bin"/><Relationship Id="rId2" Type="http://schemas.openxmlformats.org/officeDocument/2006/relationships/image" Target="../media/image34.wmf"/><Relationship Id="rId18" Type="http://schemas.openxmlformats.org/officeDocument/2006/relationships/vmlDrawing" Target="../drawings/vmlDrawing9.vml"/><Relationship Id="rId17" Type="http://schemas.openxmlformats.org/officeDocument/2006/relationships/slideLayout" Target="../slideLayouts/slideLayout2.xml"/><Relationship Id="rId16" Type="http://schemas.openxmlformats.org/officeDocument/2006/relationships/image" Target="../media/image41.wmf"/><Relationship Id="rId15" Type="http://schemas.openxmlformats.org/officeDocument/2006/relationships/oleObject" Target="../embeddings/oleObject35.bin"/><Relationship Id="rId14" Type="http://schemas.openxmlformats.org/officeDocument/2006/relationships/image" Target="../media/image40.wmf"/><Relationship Id="rId13" Type="http://schemas.openxmlformats.org/officeDocument/2006/relationships/oleObject" Target="../embeddings/oleObject34.bin"/><Relationship Id="rId12" Type="http://schemas.openxmlformats.org/officeDocument/2006/relationships/image" Target="../media/image39.wmf"/><Relationship Id="rId11" Type="http://schemas.openxmlformats.org/officeDocument/2006/relationships/oleObject" Target="../embeddings/oleObject33.bin"/><Relationship Id="rId10" Type="http://schemas.openxmlformats.org/officeDocument/2006/relationships/image" Target="../media/image38.wmf"/><Relationship Id="rId1" Type="http://schemas.openxmlformats.org/officeDocument/2006/relationships/oleObject" Target="../embeddings/oleObject28.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2.png"/><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7.xml"/><Relationship Id="rId4" Type="http://schemas.openxmlformats.org/officeDocument/2006/relationships/image" Target="../media/image46.emf"/><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hyperlink" Target="file:///I:\2010&#24180;&#22823;&#20108;&#23398;&#29983;&#22303;&#21147;&#23398;&#19978;&#20256;&#29992;PPT\yx.swf" TargetMode="Externa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wmf"/></Relationships>
</file>

<file path=ppt/slides/_rels/slide25.xml.rels><?xml version="1.0" encoding="UTF-8" standalone="yes"?>
<Relationships xmlns="http://schemas.openxmlformats.org/package/2006/relationships"><Relationship Id="rId4" Type="http://schemas.openxmlformats.org/officeDocument/2006/relationships/vmlDrawing" Target="../drawings/vmlDrawing10.vml"/><Relationship Id="rId3" Type="http://schemas.openxmlformats.org/officeDocument/2006/relationships/slideLayout" Target="../slideLayouts/slideLayout2.xml"/><Relationship Id="rId2" Type="http://schemas.openxmlformats.org/officeDocument/2006/relationships/image" Target="../media/image51.wmf"/><Relationship Id="rId1" Type="http://schemas.openxmlformats.org/officeDocument/2006/relationships/oleObject" Target="../embeddings/oleObject36.bin"/></Relationships>
</file>

<file path=ppt/slides/_rels/slide26.xml.rels><?xml version="1.0" encoding="UTF-8" standalone="yes"?>
<Relationships xmlns="http://schemas.openxmlformats.org/package/2006/relationships"><Relationship Id="rId4" Type="http://schemas.openxmlformats.org/officeDocument/2006/relationships/vmlDrawing" Target="../drawings/vmlDrawing11.vml"/><Relationship Id="rId3" Type="http://schemas.openxmlformats.org/officeDocument/2006/relationships/slideLayout" Target="../slideLayouts/slideLayout7.xml"/><Relationship Id="rId2" Type="http://schemas.openxmlformats.org/officeDocument/2006/relationships/image" Target="../media/image52.emf"/><Relationship Id="rId1" Type="http://schemas.openxmlformats.org/officeDocument/2006/relationships/oleObject" Target="../embeddings/oleObject37.bin"/></Relationships>
</file>

<file path=ppt/slides/_rels/slide27.xml.rels><?xml version="1.0" encoding="UTF-8" standalone="yes"?>
<Relationships xmlns="http://schemas.openxmlformats.org/package/2006/relationships"><Relationship Id="rId6" Type="http://schemas.openxmlformats.org/officeDocument/2006/relationships/vmlDrawing" Target="../drawings/vmlDrawing12.vml"/><Relationship Id="rId5" Type="http://schemas.openxmlformats.org/officeDocument/2006/relationships/slideLayout" Target="../slideLayouts/slideLayout7.xml"/><Relationship Id="rId4" Type="http://schemas.openxmlformats.org/officeDocument/2006/relationships/image" Target="../media/image54.wmf"/><Relationship Id="rId3" Type="http://schemas.openxmlformats.org/officeDocument/2006/relationships/oleObject" Target="../embeddings/oleObject39.bin"/><Relationship Id="rId2" Type="http://schemas.openxmlformats.org/officeDocument/2006/relationships/image" Target="../media/image53.emf"/><Relationship Id="rId1" Type="http://schemas.openxmlformats.org/officeDocument/2006/relationships/oleObject" Target="../embeddings/oleObject38.bin"/></Relationships>
</file>

<file path=ppt/slides/_rels/slide28.xml.rels><?xml version="1.0" encoding="UTF-8" standalone="yes"?>
<Relationships xmlns="http://schemas.openxmlformats.org/package/2006/relationships"><Relationship Id="rId4" Type="http://schemas.openxmlformats.org/officeDocument/2006/relationships/vmlDrawing" Target="../drawings/vmlDrawing13.vml"/><Relationship Id="rId3" Type="http://schemas.openxmlformats.org/officeDocument/2006/relationships/slideLayout" Target="../slideLayouts/slideLayout7.xml"/><Relationship Id="rId2" Type="http://schemas.openxmlformats.org/officeDocument/2006/relationships/image" Target="../media/image55.wmf"/><Relationship Id="rId1" Type="http://schemas.openxmlformats.org/officeDocument/2006/relationships/oleObject" Target="../embeddings/oleObject40.bin"/></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5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9" Type="http://schemas.openxmlformats.org/officeDocument/2006/relationships/oleObject" Target="../embeddings/oleObject45.bin"/><Relationship Id="rId8" Type="http://schemas.openxmlformats.org/officeDocument/2006/relationships/image" Target="../media/image60.emf"/><Relationship Id="rId7" Type="http://schemas.openxmlformats.org/officeDocument/2006/relationships/oleObject" Target="../embeddings/oleObject44.bin"/><Relationship Id="rId6" Type="http://schemas.openxmlformats.org/officeDocument/2006/relationships/image" Target="../media/image59.emf"/><Relationship Id="rId5" Type="http://schemas.openxmlformats.org/officeDocument/2006/relationships/oleObject" Target="../embeddings/oleObject43.bin"/><Relationship Id="rId4" Type="http://schemas.openxmlformats.org/officeDocument/2006/relationships/image" Target="../media/image58.emf"/><Relationship Id="rId3" Type="http://schemas.openxmlformats.org/officeDocument/2006/relationships/oleObject" Target="../embeddings/oleObject42.bin"/><Relationship Id="rId2" Type="http://schemas.openxmlformats.org/officeDocument/2006/relationships/image" Target="../media/image57.emf"/><Relationship Id="rId18" Type="http://schemas.openxmlformats.org/officeDocument/2006/relationships/vmlDrawing" Target="../drawings/vmlDrawing14.vml"/><Relationship Id="rId17" Type="http://schemas.openxmlformats.org/officeDocument/2006/relationships/slideLayout" Target="../slideLayouts/slideLayout7.xml"/><Relationship Id="rId16" Type="http://schemas.openxmlformats.org/officeDocument/2006/relationships/image" Target="../media/image64.emf"/><Relationship Id="rId15" Type="http://schemas.openxmlformats.org/officeDocument/2006/relationships/oleObject" Target="../embeddings/oleObject48.bin"/><Relationship Id="rId14" Type="http://schemas.openxmlformats.org/officeDocument/2006/relationships/image" Target="../media/image63.emf"/><Relationship Id="rId13" Type="http://schemas.openxmlformats.org/officeDocument/2006/relationships/oleObject" Target="../embeddings/oleObject47.bin"/><Relationship Id="rId12" Type="http://schemas.openxmlformats.org/officeDocument/2006/relationships/image" Target="../media/image62.emf"/><Relationship Id="rId11" Type="http://schemas.openxmlformats.org/officeDocument/2006/relationships/oleObject" Target="../embeddings/oleObject46.bin"/><Relationship Id="rId10" Type="http://schemas.openxmlformats.org/officeDocument/2006/relationships/image" Target="../media/image61.emf"/><Relationship Id="rId1" Type="http://schemas.openxmlformats.org/officeDocument/2006/relationships/oleObject" Target="../embeddings/oleObject41.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6" Type="http://schemas.openxmlformats.org/officeDocument/2006/relationships/vmlDrawing" Target="../drawings/vmlDrawing15.vml"/><Relationship Id="rId5" Type="http://schemas.openxmlformats.org/officeDocument/2006/relationships/slideLayout" Target="../slideLayouts/slideLayout2.xml"/><Relationship Id="rId4" Type="http://schemas.openxmlformats.org/officeDocument/2006/relationships/image" Target="../media/image66.wmf"/><Relationship Id="rId3" Type="http://schemas.openxmlformats.org/officeDocument/2006/relationships/oleObject" Target="../embeddings/oleObject50.bin"/><Relationship Id="rId2" Type="http://schemas.openxmlformats.org/officeDocument/2006/relationships/image" Target="../media/image65.emf"/><Relationship Id="rId1" Type="http://schemas.openxmlformats.org/officeDocument/2006/relationships/oleObject" Target="../embeddings/oleObject49.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5" Type="http://schemas.openxmlformats.org/officeDocument/2006/relationships/vmlDrawing" Target="../drawings/vmlDrawing16.vml"/><Relationship Id="rId4" Type="http://schemas.openxmlformats.org/officeDocument/2006/relationships/slideLayout" Target="../slideLayouts/slideLayout17.xml"/><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oleObject" Target="../embeddings/oleObject51.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0.jpeg"/><Relationship Id="rId1" Type="http://schemas.openxmlformats.org/officeDocument/2006/relationships/image" Target="../media/image6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4" Type="http://schemas.openxmlformats.org/officeDocument/2006/relationships/vmlDrawing" Target="../drawings/vmlDrawing17.vml"/><Relationship Id="rId3" Type="http://schemas.openxmlformats.org/officeDocument/2006/relationships/slideLayout" Target="../slideLayouts/slideLayout7.xml"/><Relationship Id="rId2" Type="http://schemas.openxmlformats.org/officeDocument/2006/relationships/image" Target="../media/image71.png"/><Relationship Id="rId1" Type="http://schemas.openxmlformats.org/officeDocument/2006/relationships/oleObject" Target="../embeddings/oleObject52.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72.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0.png"/><Relationship Id="rId1" Type="http://schemas.openxmlformats.org/officeDocument/2006/relationships/image" Target="../media/image79.wmf"/></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2.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3.wmf"/></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4.w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vmlDrawing" Target="../drawings/vmlDrawing1.vml"/><Relationship Id="rId7"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oleObject" Target="../embeddings/oleObject2.bin"/><Relationship Id="rId4" Type="http://schemas.openxmlformats.org/officeDocument/2006/relationships/image" Target="../media/image3.emf"/><Relationship Id="rId3" Type="http://schemas.openxmlformats.org/officeDocument/2006/relationships/oleObject" Target="../embeddings/oleObject1.bin"/><Relationship Id="rId2" Type="http://schemas.openxmlformats.org/officeDocument/2006/relationships/image" Target="../media/image2.jpe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7.xml"/><Relationship Id="rId4" Type="http://schemas.openxmlformats.org/officeDocument/2006/relationships/image" Target="../media/image5.emf"/><Relationship Id="rId3" Type="http://schemas.openxmlformats.org/officeDocument/2006/relationships/oleObject" Target="../embeddings/oleObject3.bin"/><Relationship Id="rId2" Type="http://schemas.openxmlformats.org/officeDocument/2006/relationships/image" Target="../media/image2.jpe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6" Type="http://schemas.openxmlformats.org/officeDocument/2006/relationships/vmlDrawing" Target="../drawings/vmlDrawing3.vml"/><Relationship Id="rId5" Type="http://schemas.openxmlformats.org/officeDocument/2006/relationships/slideLayout" Target="../slideLayouts/slideLayout7.xml"/><Relationship Id="rId4" Type="http://schemas.openxmlformats.org/officeDocument/2006/relationships/image" Target="../media/image6.emf"/><Relationship Id="rId3" Type="http://schemas.openxmlformats.org/officeDocument/2006/relationships/oleObject" Target="../embeddings/oleObject4.bin"/><Relationship Id="rId2" Type="http://schemas.openxmlformats.org/officeDocument/2006/relationships/image" Target="../media/image2.jpe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3" name="Text Box 45"/>
          <p:cNvSpPr txBox="1">
            <a:spLocks noChangeArrowheads="1"/>
          </p:cNvSpPr>
          <p:nvPr/>
        </p:nvSpPr>
        <p:spPr bwMode="auto">
          <a:xfrm>
            <a:off x="642938" y="571500"/>
            <a:ext cx="8032750" cy="768350"/>
          </a:xfrm>
          <a:prstGeom prst="rect">
            <a:avLst/>
          </a:prstGeom>
          <a:noFill/>
          <a:ln w="9525">
            <a:noFill/>
            <a:miter lim="800000"/>
          </a:ln>
          <a:effectLst/>
        </p:spPr>
        <p:txBody>
          <a:bodyPr>
            <a:spAutoFit/>
          </a:bodyPr>
          <a:lstStyle/>
          <a:p>
            <a:pPr algn="ctr">
              <a:spcBef>
                <a:spcPct val="50000"/>
              </a:spcBef>
              <a:defRPr/>
            </a:pPr>
            <a:r>
              <a:rPr lang="zh-CN" altLang="en-US"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第</a:t>
            </a:r>
            <a:r>
              <a:rPr lang="zh-CN" altLang="en-US"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一章</a:t>
            </a:r>
            <a:r>
              <a:rPr lang="en-US" altLang="zh-CN"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  </a:t>
            </a:r>
            <a:r>
              <a:rPr lang="zh-CN" altLang="en-US"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土的物理性质及分类</a:t>
            </a:r>
            <a:endParaRPr lang="en-US" altLang="zh-CN"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endParaRPr>
          </a:p>
        </p:txBody>
      </p:sp>
      <p:sp>
        <p:nvSpPr>
          <p:cNvPr id="3075" name="Text Box 9"/>
          <p:cNvSpPr txBox="1">
            <a:spLocks noChangeArrowheads="1"/>
          </p:cNvSpPr>
          <p:nvPr/>
        </p:nvSpPr>
        <p:spPr bwMode="auto">
          <a:xfrm>
            <a:off x="1000125" y="1663700"/>
            <a:ext cx="7239000" cy="439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en-US" altLang="zh-CN" sz="2800" b="1" dirty="0">
                <a:ea typeface="黑体" panose="02010609060101010101" pitchFamily="2" charset="-122"/>
              </a:rPr>
              <a:t>§</a:t>
            </a:r>
            <a:r>
              <a:rPr lang="en-US" altLang="zh-CN" sz="2800" dirty="0">
                <a:solidFill>
                  <a:srgbClr val="FF3300"/>
                </a:solidFill>
                <a:ea typeface="黑体" panose="02010609060101010101" pitchFamily="2" charset="-122"/>
              </a:rPr>
              <a:t> </a:t>
            </a:r>
            <a:r>
              <a:rPr lang="en-US" altLang="zh-CN" sz="2800" b="1" dirty="0" smtClean="0">
                <a:ea typeface="黑体" panose="02010609060101010101" pitchFamily="2" charset="-122"/>
              </a:rPr>
              <a:t>1</a:t>
            </a:r>
            <a:r>
              <a:rPr lang="en-US" altLang="zh-CN" sz="2800" b="1" dirty="0" smtClean="0">
                <a:ea typeface="黑体" panose="02010609060101010101" pitchFamily="2" charset="-122"/>
              </a:rPr>
              <a:t>.1 </a:t>
            </a:r>
            <a:r>
              <a:rPr lang="zh-CN" altLang="en-US" sz="2800" b="1" dirty="0" smtClean="0">
                <a:ea typeface="黑体" panose="02010609060101010101" pitchFamily="2" charset="-122"/>
              </a:rPr>
              <a:t>概述</a:t>
            </a:r>
            <a:endParaRPr lang="en-US" altLang="zh-CN" sz="2800" b="1" dirty="0">
              <a:ea typeface="黑体" panose="02010609060101010101" pitchFamily="2" charset="-122"/>
            </a:endParaRPr>
          </a:p>
          <a:p>
            <a:pPr eaLnBrk="1" hangingPunct="1">
              <a:spcBef>
                <a:spcPct val="50000"/>
              </a:spcBef>
            </a:pPr>
            <a:r>
              <a:rPr lang="en-US" altLang="zh-CN" sz="2800" b="1" dirty="0">
                <a:ea typeface="黑体" panose="02010609060101010101" pitchFamily="2" charset="-122"/>
              </a:rPr>
              <a:t>§</a:t>
            </a:r>
            <a:r>
              <a:rPr lang="en-US" altLang="zh-CN" sz="2800" dirty="0">
                <a:solidFill>
                  <a:srgbClr val="FF3300"/>
                </a:solidFill>
                <a:ea typeface="黑体" panose="02010609060101010101" pitchFamily="2" charset="-122"/>
              </a:rPr>
              <a:t> </a:t>
            </a:r>
            <a:r>
              <a:rPr lang="en-US" altLang="zh-CN" sz="2800" b="1" dirty="0" smtClean="0">
                <a:ea typeface="黑体" panose="02010609060101010101" pitchFamily="2" charset="-122"/>
              </a:rPr>
              <a:t>1</a:t>
            </a:r>
            <a:r>
              <a:rPr lang="en-US" altLang="zh-CN" sz="2800" b="1" dirty="0" smtClean="0">
                <a:ea typeface="黑体" panose="02010609060101010101" pitchFamily="2" charset="-122"/>
              </a:rPr>
              <a:t>.2 </a:t>
            </a:r>
            <a:r>
              <a:rPr lang="zh-CN" altLang="en-US" sz="2800" b="1" dirty="0" smtClean="0">
                <a:ea typeface="黑体" panose="02010609060101010101" pitchFamily="2" charset="-122"/>
              </a:rPr>
              <a:t>土</a:t>
            </a:r>
            <a:r>
              <a:rPr lang="zh-CN" altLang="en-US" sz="2800" b="1" dirty="0">
                <a:ea typeface="黑体" panose="02010609060101010101" pitchFamily="2" charset="-122"/>
              </a:rPr>
              <a:t>的三相比例指标</a:t>
            </a:r>
            <a:endParaRPr lang="en-US" altLang="zh-CN" sz="2800" b="1" dirty="0" smtClean="0">
              <a:ea typeface="黑体" panose="02010609060101010101" pitchFamily="2" charset="-122"/>
            </a:endParaRPr>
          </a:p>
          <a:p>
            <a:pPr eaLnBrk="1" hangingPunct="1">
              <a:spcBef>
                <a:spcPct val="50000"/>
              </a:spcBef>
            </a:pPr>
            <a:r>
              <a:rPr lang="en-US" altLang="zh-CN" sz="2800" b="1" dirty="0" smtClean="0">
                <a:ea typeface="黑体" panose="02010609060101010101" pitchFamily="2" charset="-122"/>
              </a:rPr>
              <a:t>§</a:t>
            </a:r>
            <a:r>
              <a:rPr lang="en-US" altLang="zh-CN" sz="2800" dirty="0" smtClean="0">
                <a:solidFill>
                  <a:srgbClr val="FF3300"/>
                </a:solidFill>
                <a:ea typeface="黑体" panose="02010609060101010101" pitchFamily="2" charset="-122"/>
              </a:rPr>
              <a:t> </a:t>
            </a:r>
            <a:r>
              <a:rPr lang="en-US" altLang="zh-CN" sz="2800" b="1" dirty="0" smtClean="0">
                <a:ea typeface="黑体" panose="02010609060101010101" pitchFamily="2" charset="-122"/>
              </a:rPr>
              <a:t>1</a:t>
            </a:r>
            <a:r>
              <a:rPr lang="en-US" altLang="zh-CN" sz="2800" b="1" dirty="0" smtClean="0">
                <a:ea typeface="黑体" panose="02010609060101010101" pitchFamily="2" charset="-122"/>
              </a:rPr>
              <a:t>.3 </a:t>
            </a:r>
            <a:r>
              <a:rPr lang="zh-CN" altLang="en-US" sz="2800" b="1" dirty="0" smtClean="0">
                <a:ea typeface="黑体" panose="02010609060101010101" pitchFamily="2" charset="-122"/>
              </a:rPr>
              <a:t>黏性</a:t>
            </a:r>
            <a:r>
              <a:rPr lang="zh-CN" altLang="en-US" sz="2800" b="1" dirty="0">
                <a:ea typeface="黑体" panose="02010609060101010101" pitchFamily="2" charset="-122"/>
              </a:rPr>
              <a:t>土的物理</a:t>
            </a:r>
            <a:r>
              <a:rPr lang="zh-CN" altLang="en-US" sz="2800" b="1" dirty="0" smtClean="0">
                <a:ea typeface="黑体" panose="02010609060101010101" pitchFamily="2" charset="-122"/>
              </a:rPr>
              <a:t>特征</a:t>
            </a:r>
            <a:endParaRPr lang="en-US" altLang="zh-CN" sz="2800" b="1" dirty="0">
              <a:ea typeface="黑体" panose="02010609060101010101" pitchFamily="2" charset="-122"/>
            </a:endParaRPr>
          </a:p>
          <a:p>
            <a:pPr eaLnBrk="1" hangingPunct="1">
              <a:spcBef>
                <a:spcPct val="50000"/>
              </a:spcBef>
            </a:pPr>
            <a:r>
              <a:rPr lang="en-US" altLang="zh-CN" sz="2800" b="1" dirty="0">
                <a:ea typeface="黑体" panose="02010609060101010101" pitchFamily="2" charset="-122"/>
              </a:rPr>
              <a:t>§</a:t>
            </a:r>
            <a:r>
              <a:rPr lang="en-US" altLang="zh-CN" sz="2800" dirty="0">
                <a:solidFill>
                  <a:srgbClr val="FF3300"/>
                </a:solidFill>
                <a:ea typeface="黑体" panose="02010609060101010101" pitchFamily="2" charset="-122"/>
              </a:rPr>
              <a:t> </a:t>
            </a:r>
            <a:r>
              <a:rPr lang="en-US" altLang="zh-CN" sz="2800" b="1" dirty="0" smtClean="0">
                <a:ea typeface="黑体" panose="02010609060101010101" pitchFamily="2" charset="-122"/>
              </a:rPr>
              <a:t>1</a:t>
            </a:r>
            <a:r>
              <a:rPr lang="en-US" altLang="zh-CN" sz="2800" b="1" dirty="0" smtClean="0">
                <a:ea typeface="黑体" panose="02010609060101010101" pitchFamily="2" charset="-122"/>
              </a:rPr>
              <a:t>.4 </a:t>
            </a:r>
            <a:r>
              <a:rPr lang="zh-CN" altLang="en-US" sz="2800" b="1" dirty="0" smtClean="0">
                <a:ea typeface="黑体" panose="02010609060101010101" pitchFamily="2" charset="-122"/>
              </a:rPr>
              <a:t>无</a:t>
            </a:r>
            <a:r>
              <a:rPr lang="zh-CN" altLang="en-US" sz="2800" b="1" dirty="0">
                <a:ea typeface="黑体" panose="02010609060101010101" pitchFamily="2" charset="-122"/>
              </a:rPr>
              <a:t>黏性土的密实度</a:t>
            </a:r>
            <a:endParaRPr lang="en-US" altLang="zh-CN" sz="2800" b="1" dirty="0" smtClean="0">
              <a:ea typeface="黑体" panose="02010609060101010101" pitchFamily="2" charset="-122"/>
            </a:endParaRPr>
          </a:p>
          <a:p>
            <a:pPr eaLnBrk="1" hangingPunct="1">
              <a:spcBef>
                <a:spcPct val="50000"/>
              </a:spcBef>
            </a:pPr>
            <a:r>
              <a:rPr lang="en-US" altLang="zh-CN" sz="2800" b="1" dirty="0" smtClean="0">
                <a:ea typeface="黑体" panose="02010609060101010101" pitchFamily="2" charset="-122"/>
              </a:rPr>
              <a:t>§</a:t>
            </a:r>
            <a:r>
              <a:rPr lang="en-US" altLang="zh-CN" sz="2800" dirty="0" smtClean="0">
                <a:solidFill>
                  <a:srgbClr val="FF3300"/>
                </a:solidFill>
                <a:ea typeface="黑体" panose="02010609060101010101" pitchFamily="2" charset="-122"/>
              </a:rPr>
              <a:t> </a:t>
            </a:r>
            <a:r>
              <a:rPr lang="en-US" altLang="zh-CN" sz="2800" b="1" dirty="0" smtClean="0">
                <a:ea typeface="黑体" panose="02010609060101010101" pitchFamily="2" charset="-122"/>
              </a:rPr>
              <a:t>1</a:t>
            </a:r>
            <a:r>
              <a:rPr lang="en-US" altLang="zh-CN" sz="2800" b="1" dirty="0" smtClean="0">
                <a:ea typeface="黑体" panose="02010609060101010101" pitchFamily="2" charset="-122"/>
              </a:rPr>
              <a:t>.5 </a:t>
            </a:r>
            <a:r>
              <a:rPr lang="zh-CN" altLang="en-US" sz="2800" b="1" dirty="0" smtClean="0">
                <a:ea typeface="黑体" panose="02010609060101010101" pitchFamily="2" charset="-122"/>
              </a:rPr>
              <a:t>粉土</a:t>
            </a:r>
            <a:r>
              <a:rPr lang="zh-CN" altLang="en-US" sz="2800" b="1" dirty="0">
                <a:ea typeface="黑体" panose="02010609060101010101" pitchFamily="2" charset="-122"/>
              </a:rPr>
              <a:t>的密实度和</a:t>
            </a:r>
            <a:r>
              <a:rPr lang="zh-CN" altLang="en-US" sz="2800" b="1" dirty="0" smtClean="0">
                <a:ea typeface="黑体" panose="02010609060101010101" pitchFamily="2" charset="-122"/>
              </a:rPr>
              <a:t>湿度</a:t>
            </a:r>
            <a:endParaRPr lang="en-US" altLang="zh-CN" sz="2800" b="1" dirty="0">
              <a:ea typeface="黑体" panose="02010609060101010101" pitchFamily="2" charset="-122"/>
            </a:endParaRPr>
          </a:p>
          <a:p>
            <a:pPr eaLnBrk="1" hangingPunct="1">
              <a:spcBef>
                <a:spcPct val="50000"/>
              </a:spcBef>
            </a:pPr>
            <a:r>
              <a:rPr lang="en-US" altLang="zh-CN" sz="2800" b="1" dirty="0">
                <a:ea typeface="黑体" panose="02010609060101010101" pitchFamily="2" charset="-122"/>
              </a:rPr>
              <a:t>§</a:t>
            </a:r>
            <a:r>
              <a:rPr lang="en-US" altLang="zh-CN" sz="2800" dirty="0">
                <a:solidFill>
                  <a:srgbClr val="FF3300"/>
                </a:solidFill>
                <a:ea typeface="黑体" panose="02010609060101010101" pitchFamily="2" charset="-122"/>
              </a:rPr>
              <a:t> </a:t>
            </a:r>
            <a:r>
              <a:rPr lang="en-US" altLang="zh-CN" sz="2800" b="1" dirty="0" smtClean="0">
                <a:ea typeface="黑体" panose="02010609060101010101" pitchFamily="2" charset="-122"/>
              </a:rPr>
              <a:t>1</a:t>
            </a:r>
            <a:r>
              <a:rPr lang="en-US" altLang="zh-CN" sz="2800" b="1" dirty="0" smtClean="0">
                <a:ea typeface="黑体" panose="02010609060101010101" pitchFamily="2" charset="-122"/>
              </a:rPr>
              <a:t>.6 </a:t>
            </a:r>
            <a:r>
              <a:rPr lang="zh-CN" altLang="en-US" sz="2800" b="1" dirty="0" smtClean="0">
                <a:ea typeface="黑体" panose="02010609060101010101" pitchFamily="2" charset="-122"/>
              </a:rPr>
              <a:t>土</a:t>
            </a:r>
            <a:r>
              <a:rPr lang="zh-CN" altLang="en-US" sz="2800" b="1" dirty="0">
                <a:ea typeface="黑体" panose="02010609060101010101" pitchFamily="2" charset="-122"/>
              </a:rPr>
              <a:t>的胀缩性、湿陷性和冻胀</a:t>
            </a:r>
            <a:r>
              <a:rPr lang="zh-CN" altLang="en-US" sz="2800" b="1" dirty="0" smtClean="0">
                <a:ea typeface="黑体" panose="02010609060101010101" pitchFamily="2" charset="-122"/>
              </a:rPr>
              <a:t>性</a:t>
            </a:r>
            <a:endParaRPr lang="en-US" altLang="zh-CN" sz="2800" b="1" dirty="0" smtClean="0">
              <a:ea typeface="黑体" panose="02010609060101010101" pitchFamily="2" charset="-122"/>
            </a:endParaRPr>
          </a:p>
          <a:p>
            <a:pPr eaLnBrk="1" hangingPunct="1">
              <a:spcBef>
                <a:spcPct val="50000"/>
              </a:spcBef>
            </a:pPr>
            <a:r>
              <a:rPr lang="en-US" altLang="zh-CN" sz="2800" b="1" dirty="0" smtClean="0">
                <a:ea typeface="黑体" panose="02010609060101010101" pitchFamily="2" charset="-122"/>
              </a:rPr>
              <a:t>§</a:t>
            </a:r>
            <a:r>
              <a:rPr lang="en-US" altLang="zh-CN" sz="2800" dirty="0" smtClean="0">
                <a:solidFill>
                  <a:srgbClr val="FF3300"/>
                </a:solidFill>
                <a:ea typeface="黑体" panose="02010609060101010101" pitchFamily="2" charset="-122"/>
              </a:rPr>
              <a:t> </a:t>
            </a:r>
            <a:r>
              <a:rPr lang="en-US" altLang="zh-CN" sz="2800" b="1" dirty="0">
                <a:ea typeface="黑体" panose="02010609060101010101" pitchFamily="2" charset="-122"/>
              </a:rPr>
              <a:t>1</a:t>
            </a:r>
            <a:r>
              <a:rPr lang="en-US" altLang="zh-CN" sz="2800" b="1" dirty="0">
                <a:ea typeface="黑体" panose="02010609060101010101" pitchFamily="2" charset="-122"/>
              </a:rPr>
              <a:t>.7 </a:t>
            </a:r>
            <a:r>
              <a:rPr lang="zh-CN" altLang="en-US" sz="2800" b="1" dirty="0">
                <a:ea typeface="黑体" panose="02010609060101010101" pitchFamily="2" charset="-122"/>
              </a:rPr>
              <a:t>土的分类</a:t>
            </a:r>
            <a:endParaRPr lang="en-US" altLang="zh-CN" sz="2800" b="1" dirty="0">
              <a:ea typeface="黑体" panose="0201060906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298811F0-270E-4F9E-B865-5539AD8F29DA}" type="slidenum">
              <a:rPr lang="zh-CN" altLang="en-US" sz="1200">
                <a:latin typeface="Garamond" panose="02020404030301010803" pitchFamily="18" charset="0"/>
              </a:rPr>
            </a:fld>
            <a:endParaRPr lang="en-US" altLang="zh-CN" sz="1200">
              <a:latin typeface="Garamond" panose="02020404030301010803" pitchFamily="18" charset="0"/>
            </a:endParaRPr>
          </a:p>
        </p:txBody>
      </p:sp>
      <p:grpSp>
        <p:nvGrpSpPr>
          <p:cNvPr id="2" name="Group 2"/>
          <p:cNvGrpSpPr/>
          <p:nvPr/>
        </p:nvGrpSpPr>
        <p:grpSpPr bwMode="auto">
          <a:xfrm>
            <a:off x="5818188" y="1695450"/>
            <a:ext cx="3074987" cy="2597150"/>
            <a:chOff x="894" y="1616"/>
            <a:chExt cx="1937" cy="1636"/>
          </a:xfrm>
        </p:grpSpPr>
        <p:sp>
          <p:nvSpPr>
            <p:cNvPr id="10251" name="Rectangle 3"/>
            <p:cNvSpPr>
              <a:spLocks noChangeArrowheads="1"/>
            </p:cNvSpPr>
            <p:nvPr/>
          </p:nvSpPr>
          <p:spPr bwMode="auto">
            <a:xfrm>
              <a:off x="1578" y="1616"/>
              <a:ext cx="640" cy="1319"/>
            </a:xfrm>
            <a:prstGeom prst="rect">
              <a:avLst/>
            </a:prstGeom>
            <a:solidFill>
              <a:srgbClr val="00FFFF"/>
            </a:solidFill>
            <a:ln w="25400">
              <a:solidFill>
                <a:srgbClr val="000000"/>
              </a:solidFill>
              <a:miter lim="800000"/>
            </a:ln>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0252" name="Rectangle 4" descr="水滴"/>
            <p:cNvSpPr>
              <a:spLocks noChangeArrowheads="1"/>
            </p:cNvSpPr>
            <p:nvPr/>
          </p:nvSpPr>
          <p:spPr bwMode="auto">
            <a:xfrm>
              <a:off x="1578" y="1915"/>
              <a:ext cx="640" cy="450"/>
            </a:xfrm>
            <a:prstGeom prst="rect">
              <a:avLst/>
            </a:prstGeom>
            <a:blipFill dpi="0" rotWithShape="0">
              <a:blip r:embed="rId1"/>
              <a:srcRect/>
              <a:tile tx="0" ty="0" sx="100000" sy="100000" flip="none" algn="tl"/>
            </a:blipFill>
            <a:ln w="9525">
              <a:solidFill>
                <a:srgbClr val="000000"/>
              </a:solidFill>
              <a:miter lim="800000"/>
            </a:ln>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endParaRPr lang="zh-CN" altLang="en-US" sz="2000"/>
            </a:p>
          </p:txBody>
        </p:sp>
        <p:sp>
          <p:nvSpPr>
            <p:cNvPr id="10253" name="Rectangle 5" descr="软木塞"/>
            <p:cNvSpPr>
              <a:spLocks noChangeArrowheads="1"/>
            </p:cNvSpPr>
            <p:nvPr/>
          </p:nvSpPr>
          <p:spPr bwMode="auto">
            <a:xfrm>
              <a:off x="1578" y="2365"/>
              <a:ext cx="640" cy="570"/>
            </a:xfrm>
            <a:prstGeom prst="rect">
              <a:avLst/>
            </a:prstGeom>
            <a:blipFill dpi="0" rotWithShape="0">
              <a:blip r:embed="rId2"/>
              <a:srcRect/>
              <a:tile tx="0" ty="0" sx="100000" sy="100000" flip="none" algn="tl"/>
            </a:blipFill>
            <a:ln w="9525">
              <a:solidFill>
                <a:srgbClr val="000000"/>
              </a:solidFill>
              <a:miter lim="800000"/>
            </a:ln>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0254" name="Text Box 6"/>
            <p:cNvSpPr txBox="1">
              <a:spLocks noChangeArrowheads="1"/>
            </p:cNvSpPr>
            <p:nvPr/>
          </p:nvSpPr>
          <p:spPr bwMode="auto">
            <a:xfrm>
              <a:off x="1565" y="2037"/>
              <a:ext cx="6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latin typeface="Comic Sans MS" panose="030F0702030302020204" pitchFamily="66" charset="0"/>
                  <a:ea typeface="Gungsuh" panose="02030600000101010101" pitchFamily="18" charset="-127"/>
                </a:rPr>
                <a:t>Water</a:t>
              </a:r>
              <a:endParaRPr lang="en-US" altLang="zh-CN" sz="2000" i="1">
                <a:solidFill>
                  <a:srgbClr val="000000"/>
                </a:solidFill>
                <a:latin typeface="Comic Sans MS" panose="030F0702030302020204" pitchFamily="66" charset="0"/>
                <a:ea typeface="Gungsuh" panose="02030600000101010101" pitchFamily="18" charset="-127"/>
              </a:endParaRPr>
            </a:p>
          </p:txBody>
        </p:sp>
        <p:sp>
          <p:nvSpPr>
            <p:cNvPr id="10255" name="Text Box 7"/>
            <p:cNvSpPr txBox="1">
              <a:spLocks noChangeArrowheads="1"/>
            </p:cNvSpPr>
            <p:nvPr/>
          </p:nvSpPr>
          <p:spPr bwMode="auto">
            <a:xfrm>
              <a:off x="1701" y="1678"/>
              <a:ext cx="35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latin typeface="Comic Sans MS" panose="030F0702030302020204" pitchFamily="66" charset="0"/>
                  <a:ea typeface="BatangChe" panose="02030609000101010101" pitchFamily="49" charset="-127"/>
                </a:rPr>
                <a:t>Air</a:t>
              </a:r>
              <a:endParaRPr lang="en-US" altLang="zh-CN" sz="2000" i="1">
                <a:solidFill>
                  <a:srgbClr val="000000"/>
                </a:solidFill>
                <a:latin typeface="Comic Sans MS" panose="030F0702030302020204" pitchFamily="66" charset="0"/>
                <a:ea typeface="BatangChe" panose="02030609000101010101" pitchFamily="49" charset="-127"/>
              </a:endParaRPr>
            </a:p>
          </p:txBody>
        </p:sp>
        <p:sp>
          <p:nvSpPr>
            <p:cNvPr id="10256" name="Text Box 8"/>
            <p:cNvSpPr txBox="1">
              <a:spLocks noChangeArrowheads="1"/>
            </p:cNvSpPr>
            <p:nvPr/>
          </p:nvSpPr>
          <p:spPr bwMode="auto">
            <a:xfrm>
              <a:off x="1664" y="2514"/>
              <a:ext cx="4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latin typeface="Comic Sans MS" panose="030F0702030302020204" pitchFamily="66" charset="0"/>
                  <a:ea typeface="Gungsuh" panose="02030600000101010101" pitchFamily="18" charset="-127"/>
                </a:rPr>
                <a:t>Solid</a:t>
              </a:r>
              <a:endParaRPr lang="en-US" altLang="zh-CN" sz="2000" i="1">
                <a:solidFill>
                  <a:srgbClr val="000000"/>
                </a:solidFill>
                <a:latin typeface="Comic Sans MS" panose="030F0702030302020204" pitchFamily="66" charset="0"/>
                <a:ea typeface="Gungsuh" panose="02030600000101010101" pitchFamily="18" charset="-127"/>
              </a:endParaRPr>
            </a:p>
          </p:txBody>
        </p:sp>
        <p:grpSp>
          <p:nvGrpSpPr>
            <p:cNvPr id="10257" name="Group 9"/>
            <p:cNvGrpSpPr/>
            <p:nvPr/>
          </p:nvGrpSpPr>
          <p:grpSpPr bwMode="auto">
            <a:xfrm>
              <a:off x="1058" y="1616"/>
              <a:ext cx="1640" cy="1319"/>
              <a:chOff x="768" y="1872"/>
              <a:chExt cx="3936" cy="2112"/>
            </a:xfrm>
          </p:grpSpPr>
          <p:sp>
            <p:nvSpPr>
              <p:cNvPr id="10278" name="Line 10"/>
              <p:cNvSpPr>
                <a:spLocks noChangeShapeType="1"/>
              </p:cNvSpPr>
              <p:nvPr/>
            </p:nvSpPr>
            <p:spPr bwMode="auto">
              <a:xfrm>
                <a:off x="816" y="1872"/>
                <a:ext cx="3888" cy="0"/>
              </a:xfrm>
              <a:prstGeom prst="line">
                <a:avLst/>
              </a:prstGeom>
              <a:noFill/>
              <a:ln w="9525">
                <a:solidFill>
                  <a:srgbClr val="000000"/>
                </a:solidFill>
                <a:miter lim="800000"/>
              </a:ln>
              <a:extLst>
                <a:ext uri="{909E8E84-426E-40DD-AFC4-6F175D3DCCD1}">
                  <a14:hiddenFill xmlns:a14="http://schemas.microsoft.com/office/drawing/2010/main">
                    <a:noFill/>
                  </a14:hiddenFill>
                </a:ext>
              </a:extLst>
            </p:spPr>
            <p:txBody>
              <a:bodyPr wrap="none"/>
              <a:lstStyle/>
              <a:p>
                <a:endParaRPr lang="zh-CN" altLang="en-US"/>
              </a:p>
            </p:txBody>
          </p:sp>
          <p:sp>
            <p:nvSpPr>
              <p:cNvPr id="10279" name="Line 11"/>
              <p:cNvSpPr>
                <a:spLocks noChangeShapeType="1"/>
              </p:cNvSpPr>
              <p:nvPr/>
            </p:nvSpPr>
            <p:spPr bwMode="auto">
              <a:xfrm>
                <a:off x="1440" y="2352"/>
                <a:ext cx="2640" cy="0"/>
              </a:xfrm>
              <a:prstGeom prst="line">
                <a:avLst/>
              </a:prstGeom>
              <a:noFill/>
              <a:ln w="9525">
                <a:solidFill>
                  <a:srgbClr val="000000"/>
                </a:solidFill>
                <a:miter lim="800000"/>
              </a:ln>
              <a:extLst>
                <a:ext uri="{909E8E84-426E-40DD-AFC4-6F175D3DCCD1}">
                  <a14:hiddenFill xmlns:a14="http://schemas.microsoft.com/office/drawing/2010/main">
                    <a:noFill/>
                  </a14:hiddenFill>
                </a:ext>
              </a:extLst>
            </p:spPr>
            <p:txBody>
              <a:bodyPr wrap="none"/>
              <a:lstStyle/>
              <a:p>
                <a:endParaRPr lang="zh-CN" altLang="en-US"/>
              </a:p>
            </p:txBody>
          </p:sp>
          <p:sp>
            <p:nvSpPr>
              <p:cNvPr id="10280" name="Line 12"/>
              <p:cNvSpPr>
                <a:spLocks noChangeShapeType="1"/>
              </p:cNvSpPr>
              <p:nvPr/>
            </p:nvSpPr>
            <p:spPr bwMode="auto">
              <a:xfrm>
                <a:off x="768" y="3984"/>
                <a:ext cx="3936" cy="0"/>
              </a:xfrm>
              <a:prstGeom prst="line">
                <a:avLst/>
              </a:prstGeom>
              <a:noFill/>
              <a:ln w="9525">
                <a:solidFill>
                  <a:srgbClr val="000000"/>
                </a:solidFill>
                <a:miter lim="800000"/>
              </a:ln>
              <a:extLst>
                <a:ext uri="{909E8E84-426E-40DD-AFC4-6F175D3DCCD1}">
                  <a14:hiddenFill xmlns:a14="http://schemas.microsoft.com/office/drawing/2010/main">
                    <a:noFill/>
                  </a14:hiddenFill>
                </a:ext>
              </a:extLst>
            </p:spPr>
            <p:txBody>
              <a:bodyPr wrap="none"/>
              <a:lstStyle/>
              <a:p>
                <a:endParaRPr lang="zh-CN" altLang="en-US"/>
              </a:p>
            </p:txBody>
          </p:sp>
          <p:sp>
            <p:nvSpPr>
              <p:cNvPr id="10281" name="Line 13"/>
              <p:cNvSpPr>
                <a:spLocks noChangeShapeType="1"/>
              </p:cNvSpPr>
              <p:nvPr/>
            </p:nvSpPr>
            <p:spPr bwMode="auto">
              <a:xfrm>
                <a:off x="1296" y="3072"/>
                <a:ext cx="2976" cy="0"/>
              </a:xfrm>
              <a:prstGeom prst="line">
                <a:avLst/>
              </a:prstGeom>
              <a:noFill/>
              <a:ln w="9525">
                <a:solidFill>
                  <a:srgbClr val="000000"/>
                </a:solidFill>
                <a:miter lim="800000"/>
              </a:ln>
              <a:extLst>
                <a:ext uri="{909E8E84-426E-40DD-AFC4-6F175D3DCCD1}">
                  <a14:hiddenFill xmlns:a14="http://schemas.microsoft.com/office/drawing/2010/main">
                    <a:noFill/>
                  </a14:hiddenFill>
                </a:ext>
              </a:extLst>
            </p:spPr>
            <p:txBody>
              <a:bodyPr wrap="none"/>
              <a:lstStyle/>
              <a:p>
                <a:endParaRPr lang="zh-CN" altLang="en-US"/>
              </a:p>
            </p:txBody>
          </p:sp>
        </p:grpSp>
        <p:sp>
          <p:nvSpPr>
            <p:cNvPr id="10258" name="Line 14"/>
            <p:cNvSpPr>
              <a:spLocks noChangeShapeType="1"/>
            </p:cNvSpPr>
            <p:nvPr/>
          </p:nvSpPr>
          <p:spPr bwMode="auto">
            <a:xfrm>
              <a:off x="2298" y="1616"/>
              <a:ext cx="0" cy="29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0259" name="Line 15"/>
            <p:cNvSpPr>
              <a:spLocks noChangeShapeType="1"/>
            </p:cNvSpPr>
            <p:nvPr/>
          </p:nvSpPr>
          <p:spPr bwMode="auto">
            <a:xfrm>
              <a:off x="2298" y="1915"/>
              <a:ext cx="0" cy="450"/>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0260" name="Line 16"/>
            <p:cNvSpPr>
              <a:spLocks noChangeShapeType="1"/>
            </p:cNvSpPr>
            <p:nvPr/>
          </p:nvSpPr>
          <p:spPr bwMode="auto">
            <a:xfrm>
              <a:off x="2298" y="2396"/>
              <a:ext cx="0" cy="53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0261" name="Text Box 17"/>
            <p:cNvSpPr txBox="1">
              <a:spLocks noChangeArrowheads="1"/>
            </p:cNvSpPr>
            <p:nvPr/>
          </p:nvSpPr>
          <p:spPr bwMode="auto">
            <a:xfrm>
              <a:off x="2245" y="1678"/>
              <a:ext cx="27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r>
                <a:rPr lang="en-US" altLang="zh-CN" sz="2000" i="1" baseline="-25000">
                  <a:solidFill>
                    <a:srgbClr val="800000"/>
                  </a:solidFill>
                </a:rPr>
                <a:t>a</a:t>
              </a:r>
              <a:endParaRPr lang="en-US" altLang="zh-CN" sz="2000" i="1">
                <a:solidFill>
                  <a:srgbClr val="800000"/>
                </a:solidFill>
              </a:endParaRPr>
            </a:p>
          </p:txBody>
        </p:sp>
        <p:sp>
          <p:nvSpPr>
            <p:cNvPr id="10262" name="Text Box 18"/>
            <p:cNvSpPr txBox="1">
              <a:spLocks noChangeArrowheads="1"/>
            </p:cNvSpPr>
            <p:nvPr/>
          </p:nvSpPr>
          <p:spPr bwMode="auto">
            <a:xfrm>
              <a:off x="2245" y="2037"/>
              <a:ext cx="2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r>
                <a:rPr lang="en-US" altLang="zh-CN" sz="2000" i="1" baseline="-25000">
                  <a:solidFill>
                    <a:srgbClr val="800000"/>
                  </a:solidFill>
                </a:rPr>
                <a:t>w</a:t>
              </a:r>
              <a:endParaRPr lang="en-US" altLang="zh-CN" sz="2000" i="1">
                <a:solidFill>
                  <a:srgbClr val="800000"/>
                </a:solidFill>
              </a:endParaRPr>
            </a:p>
          </p:txBody>
        </p:sp>
        <p:sp>
          <p:nvSpPr>
            <p:cNvPr id="10263" name="Text Box 19"/>
            <p:cNvSpPr txBox="1">
              <a:spLocks noChangeArrowheads="1"/>
            </p:cNvSpPr>
            <p:nvPr/>
          </p:nvSpPr>
          <p:spPr bwMode="auto">
            <a:xfrm>
              <a:off x="2245" y="2570"/>
              <a:ext cx="26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r>
                <a:rPr lang="en-US" altLang="zh-CN" sz="2000" i="1" baseline="-25000">
                  <a:solidFill>
                    <a:srgbClr val="800000"/>
                  </a:solidFill>
                </a:rPr>
                <a:t>s</a:t>
              </a:r>
              <a:endParaRPr lang="en-US" altLang="zh-CN" sz="2000" i="1">
                <a:solidFill>
                  <a:srgbClr val="800000"/>
                </a:solidFill>
              </a:endParaRPr>
            </a:p>
          </p:txBody>
        </p:sp>
        <p:sp>
          <p:nvSpPr>
            <p:cNvPr id="10264" name="Line 20"/>
            <p:cNvSpPr>
              <a:spLocks noChangeShapeType="1"/>
            </p:cNvSpPr>
            <p:nvPr/>
          </p:nvSpPr>
          <p:spPr bwMode="auto">
            <a:xfrm>
              <a:off x="2498" y="1616"/>
              <a:ext cx="0" cy="74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0265" name="Line 21"/>
            <p:cNvSpPr>
              <a:spLocks noChangeShapeType="1"/>
            </p:cNvSpPr>
            <p:nvPr/>
          </p:nvSpPr>
          <p:spPr bwMode="auto">
            <a:xfrm>
              <a:off x="2653" y="1616"/>
              <a:ext cx="0" cy="131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0266" name="Text Box 22"/>
            <p:cNvSpPr txBox="1">
              <a:spLocks noChangeArrowheads="1"/>
            </p:cNvSpPr>
            <p:nvPr/>
          </p:nvSpPr>
          <p:spPr bwMode="auto">
            <a:xfrm>
              <a:off x="2426" y="1911"/>
              <a:ext cx="26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r>
                <a:rPr lang="en-US" altLang="zh-CN" sz="2000" i="1" baseline="-25000">
                  <a:solidFill>
                    <a:srgbClr val="800000"/>
                  </a:solidFill>
                </a:rPr>
                <a:t>v</a:t>
              </a:r>
              <a:endParaRPr lang="en-US" altLang="zh-CN" sz="2000" i="1">
                <a:solidFill>
                  <a:srgbClr val="800000"/>
                </a:solidFill>
              </a:endParaRPr>
            </a:p>
          </p:txBody>
        </p:sp>
        <p:sp>
          <p:nvSpPr>
            <p:cNvPr id="10267" name="Text Box 23"/>
            <p:cNvSpPr txBox="1">
              <a:spLocks noChangeArrowheads="1"/>
            </p:cNvSpPr>
            <p:nvPr/>
          </p:nvSpPr>
          <p:spPr bwMode="auto">
            <a:xfrm>
              <a:off x="2608" y="2126"/>
              <a:ext cx="22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endParaRPr lang="en-US" altLang="zh-CN" sz="2000" i="1">
                <a:solidFill>
                  <a:srgbClr val="800000"/>
                </a:solidFill>
              </a:endParaRPr>
            </a:p>
          </p:txBody>
        </p:sp>
        <p:sp>
          <p:nvSpPr>
            <p:cNvPr id="10268" name="Line 24"/>
            <p:cNvSpPr>
              <a:spLocks noChangeShapeType="1"/>
            </p:cNvSpPr>
            <p:nvPr/>
          </p:nvSpPr>
          <p:spPr bwMode="auto">
            <a:xfrm>
              <a:off x="1438" y="1616"/>
              <a:ext cx="0" cy="29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0269" name="Line 25"/>
            <p:cNvSpPr>
              <a:spLocks noChangeShapeType="1"/>
            </p:cNvSpPr>
            <p:nvPr/>
          </p:nvSpPr>
          <p:spPr bwMode="auto">
            <a:xfrm>
              <a:off x="1438" y="1915"/>
              <a:ext cx="0" cy="450"/>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0270" name="Line 26"/>
            <p:cNvSpPr>
              <a:spLocks noChangeShapeType="1"/>
            </p:cNvSpPr>
            <p:nvPr/>
          </p:nvSpPr>
          <p:spPr bwMode="auto">
            <a:xfrm>
              <a:off x="1438" y="2396"/>
              <a:ext cx="0" cy="53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0271" name="Text Box 27"/>
            <p:cNvSpPr txBox="1">
              <a:spLocks noChangeArrowheads="1"/>
            </p:cNvSpPr>
            <p:nvPr/>
          </p:nvSpPr>
          <p:spPr bwMode="auto">
            <a:xfrm>
              <a:off x="1139" y="1678"/>
              <a:ext cx="47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rPr>
                <a:t>m</a:t>
              </a:r>
              <a:r>
                <a:rPr lang="en-US" altLang="zh-CN" sz="2000" i="1" baseline="-25000">
                  <a:solidFill>
                    <a:srgbClr val="000000"/>
                  </a:solidFill>
                </a:rPr>
                <a:t>a</a:t>
              </a:r>
              <a:r>
                <a:rPr lang="en-US" altLang="zh-CN" sz="2000" i="1">
                  <a:solidFill>
                    <a:srgbClr val="000000"/>
                  </a:solidFill>
                  <a:cs typeface="Times New Roman" panose="02020603050405020304" pitchFamily="18" charset="0"/>
                </a:rPr>
                <a:t>=0</a:t>
              </a:r>
              <a:endParaRPr lang="en-US" altLang="zh-CN" sz="2000" i="1">
                <a:solidFill>
                  <a:srgbClr val="000000"/>
                </a:solidFill>
              </a:endParaRPr>
            </a:p>
          </p:txBody>
        </p:sp>
        <p:sp>
          <p:nvSpPr>
            <p:cNvPr id="10272" name="Text Box 28"/>
            <p:cNvSpPr txBox="1">
              <a:spLocks noChangeArrowheads="1"/>
            </p:cNvSpPr>
            <p:nvPr/>
          </p:nvSpPr>
          <p:spPr bwMode="auto">
            <a:xfrm>
              <a:off x="1160" y="1957"/>
              <a:ext cx="30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rPr>
                <a:t>m</a:t>
              </a:r>
              <a:r>
                <a:rPr lang="en-US" altLang="zh-CN" sz="2000" i="1" baseline="-25000">
                  <a:solidFill>
                    <a:srgbClr val="000000"/>
                  </a:solidFill>
                </a:rPr>
                <a:t>w</a:t>
              </a:r>
              <a:endParaRPr lang="en-US" altLang="zh-CN" sz="2000" i="1">
                <a:solidFill>
                  <a:srgbClr val="000000"/>
                </a:solidFill>
              </a:endParaRPr>
            </a:p>
          </p:txBody>
        </p:sp>
        <p:sp>
          <p:nvSpPr>
            <p:cNvPr id="10273" name="Text Box 29"/>
            <p:cNvSpPr txBox="1">
              <a:spLocks noChangeArrowheads="1"/>
            </p:cNvSpPr>
            <p:nvPr/>
          </p:nvSpPr>
          <p:spPr bwMode="auto">
            <a:xfrm>
              <a:off x="1184" y="2475"/>
              <a:ext cx="2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rPr>
                <a:t>m</a:t>
              </a:r>
              <a:r>
                <a:rPr lang="en-US" altLang="zh-CN" sz="2000" i="1" baseline="-25000">
                  <a:solidFill>
                    <a:srgbClr val="000000"/>
                  </a:solidFill>
                </a:rPr>
                <a:t>s</a:t>
              </a:r>
              <a:endParaRPr lang="en-US" altLang="zh-CN" sz="2000" i="1">
                <a:solidFill>
                  <a:srgbClr val="000000"/>
                </a:solidFill>
              </a:endParaRPr>
            </a:p>
          </p:txBody>
        </p:sp>
        <p:sp>
          <p:nvSpPr>
            <p:cNvPr id="10274" name="Line 30"/>
            <p:cNvSpPr>
              <a:spLocks noChangeShapeType="1"/>
            </p:cNvSpPr>
            <p:nvPr/>
          </p:nvSpPr>
          <p:spPr bwMode="auto">
            <a:xfrm>
              <a:off x="1118" y="1616"/>
              <a:ext cx="0" cy="131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0275" name="Text Box 31"/>
            <p:cNvSpPr txBox="1">
              <a:spLocks noChangeArrowheads="1"/>
            </p:cNvSpPr>
            <p:nvPr/>
          </p:nvSpPr>
          <p:spPr bwMode="auto">
            <a:xfrm>
              <a:off x="894" y="2126"/>
              <a:ext cx="2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rPr>
                <a:t>m</a:t>
              </a:r>
              <a:endParaRPr lang="en-US" altLang="zh-CN" sz="2000" i="1">
                <a:solidFill>
                  <a:srgbClr val="000000"/>
                </a:solidFill>
              </a:endParaRPr>
            </a:p>
          </p:txBody>
        </p:sp>
        <p:sp>
          <p:nvSpPr>
            <p:cNvPr id="10276" name="Text Box 32"/>
            <p:cNvSpPr txBox="1">
              <a:spLocks noChangeArrowheads="1"/>
            </p:cNvSpPr>
            <p:nvPr/>
          </p:nvSpPr>
          <p:spPr bwMode="auto">
            <a:xfrm>
              <a:off x="1156" y="3022"/>
              <a:ext cx="38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t>质量</a:t>
              </a:r>
              <a:endParaRPr lang="zh-CN" altLang="en-US"/>
            </a:p>
          </p:txBody>
        </p:sp>
        <p:sp>
          <p:nvSpPr>
            <p:cNvPr id="10277" name="Text Box 33"/>
            <p:cNvSpPr txBox="1">
              <a:spLocks noChangeArrowheads="1"/>
            </p:cNvSpPr>
            <p:nvPr/>
          </p:nvSpPr>
          <p:spPr bwMode="auto">
            <a:xfrm>
              <a:off x="2245" y="3022"/>
              <a:ext cx="38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t>体积</a:t>
              </a:r>
              <a:endParaRPr lang="zh-CN" altLang="en-US"/>
            </a:p>
          </p:txBody>
        </p:sp>
      </p:grpSp>
      <p:sp>
        <p:nvSpPr>
          <p:cNvPr id="803874" name="AutoShape 34"/>
          <p:cNvSpPr>
            <a:spLocks noChangeArrowheads="1"/>
          </p:cNvSpPr>
          <p:nvPr/>
        </p:nvSpPr>
        <p:spPr bwMode="auto">
          <a:xfrm>
            <a:off x="611188" y="1150938"/>
            <a:ext cx="1728787" cy="406400"/>
          </a:xfrm>
          <a:prstGeom prst="roundRect">
            <a:avLst>
              <a:gd name="adj" fmla="val 16667"/>
            </a:avLst>
          </a:prstGeom>
          <a:solidFill>
            <a:srgbClr val="0000CC"/>
          </a:solidFill>
          <a:ln>
            <a:noFill/>
          </a:ln>
          <a:extLst>
            <a:ext uri="{91240B29-F687-4F45-9708-019B960494DF}">
              <a14:hiddenLine xmlns:a14="http://schemas.microsoft.com/office/drawing/2010/main" w="9525">
                <a:solidFill>
                  <a:srgbClr val="000000"/>
                </a:solidFill>
                <a:rou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chemeClr val="accent1"/>
                </a:solidFill>
                <a:ea typeface="幼圆" panose="02010509060101010101" pitchFamily="49" charset="-122"/>
              </a:rPr>
              <a:t>土的含水率</a:t>
            </a:r>
            <a:endParaRPr lang="zh-CN" altLang="en-US">
              <a:solidFill>
                <a:schemeClr val="accent1"/>
              </a:solidFill>
              <a:ea typeface="幼圆" panose="02010509060101010101" pitchFamily="49" charset="-122"/>
            </a:endParaRPr>
          </a:p>
        </p:txBody>
      </p:sp>
      <p:graphicFrame>
        <p:nvGraphicFramePr>
          <p:cNvPr id="803875" name="Object 2"/>
          <p:cNvGraphicFramePr>
            <a:graphicFrameLocks noChangeAspect="1"/>
          </p:cNvGraphicFramePr>
          <p:nvPr/>
        </p:nvGraphicFramePr>
        <p:xfrm>
          <a:off x="1979613" y="2781300"/>
          <a:ext cx="2952750" cy="957263"/>
        </p:xfrm>
        <a:graphic>
          <a:graphicData uri="http://schemas.openxmlformats.org/presentationml/2006/ole">
            <mc:AlternateContent xmlns:mc="http://schemas.openxmlformats.org/markup-compatibility/2006">
              <mc:Choice xmlns:v="urn:schemas-microsoft-com:vml" Requires="v">
                <p:oleObj spid="_x0000_s10311" name="公式" r:id="rId3" imgW="1765300" imgH="558800" progId="Equation.3">
                  <p:embed/>
                </p:oleObj>
              </mc:Choice>
              <mc:Fallback>
                <p:oleObj name="公式" r:id="rId3" imgW="1765300" imgH="5588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2781300"/>
                        <a:ext cx="295275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03876" name="Text Box 36"/>
          <p:cNvSpPr txBox="1">
            <a:spLocks noChangeArrowheads="1"/>
          </p:cNvSpPr>
          <p:nvPr/>
        </p:nvSpPr>
        <p:spPr bwMode="auto">
          <a:xfrm>
            <a:off x="611188" y="1844675"/>
            <a:ext cx="41338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a:solidFill>
                  <a:srgbClr val="0000CC"/>
                </a:solidFill>
              </a:rPr>
              <a:t>定义</a:t>
            </a:r>
            <a:r>
              <a:rPr lang="en-US" altLang="zh-CN" sz="2000">
                <a:solidFill>
                  <a:srgbClr val="0000CC"/>
                </a:solidFill>
              </a:rPr>
              <a:t>:  </a:t>
            </a:r>
            <a:r>
              <a:rPr lang="zh-CN" altLang="en-US" sz="2000">
                <a:solidFill>
                  <a:srgbClr val="800000"/>
                </a:solidFill>
              </a:rPr>
              <a:t>土中水的质量与土粒质量之比</a:t>
            </a:r>
            <a:r>
              <a:rPr lang="en-US" altLang="zh-CN" sz="2000">
                <a:solidFill>
                  <a:srgbClr val="800000"/>
                </a:solidFill>
              </a:rPr>
              <a:t>, </a:t>
            </a:r>
            <a:endParaRPr lang="en-US" altLang="zh-CN" sz="2000">
              <a:solidFill>
                <a:srgbClr val="800000"/>
              </a:solidFill>
            </a:endParaRPr>
          </a:p>
          <a:p>
            <a:pPr eaLnBrk="1" hangingPunct="1"/>
            <a:r>
              <a:rPr lang="en-US" altLang="zh-CN" sz="2000">
                <a:solidFill>
                  <a:srgbClr val="800000"/>
                </a:solidFill>
              </a:rPr>
              <a:t>          </a:t>
            </a:r>
            <a:r>
              <a:rPr lang="zh-CN" altLang="en-US" sz="2000">
                <a:solidFill>
                  <a:srgbClr val="800000"/>
                </a:solidFill>
              </a:rPr>
              <a:t>用百分数表示</a:t>
            </a:r>
            <a:endParaRPr lang="zh-CN" altLang="en-US" sz="2000">
              <a:solidFill>
                <a:srgbClr val="800000"/>
              </a:solidFill>
              <a:cs typeface="Arial" panose="020B0604020202020204" pitchFamily="34" charset="0"/>
            </a:endParaRPr>
          </a:p>
        </p:txBody>
      </p:sp>
      <p:sp>
        <p:nvSpPr>
          <p:cNvPr id="803877" name="Text Box 37"/>
          <p:cNvSpPr txBox="1">
            <a:spLocks noChangeArrowheads="1"/>
          </p:cNvSpPr>
          <p:nvPr/>
        </p:nvSpPr>
        <p:spPr bwMode="auto">
          <a:xfrm>
            <a:off x="553086" y="5031776"/>
            <a:ext cx="6550025" cy="436563"/>
          </a:xfrm>
          <a:prstGeom prst="rect">
            <a:avLst/>
          </a:prstGeom>
          <a:solidFill>
            <a:schemeClr val="accent1"/>
          </a:solidFill>
          <a:ln w="9525" algn="ctr">
            <a:solidFill>
              <a:srgbClr val="6600FF"/>
            </a:solidFill>
            <a:miter lim="800000"/>
          </a:ln>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800" dirty="0">
                <a:solidFill>
                  <a:srgbClr val="800000"/>
                </a:solidFill>
              </a:rPr>
              <a:t>注意</a:t>
            </a:r>
            <a:r>
              <a:rPr lang="en-US" altLang="zh-CN" sz="2800" dirty="0">
                <a:solidFill>
                  <a:srgbClr val="800000"/>
                </a:solidFill>
              </a:rPr>
              <a:t>:</a:t>
            </a:r>
            <a:r>
              <a:rPr lang="en-US" altLang="zh-CN" sz="2800" dirty="0">
                <a:solidFill>
                  <a:srgbClr val="0000FF"/>
                </a:solidFill>
              </a:rPr>
              <a:t>  </a:t>
            </a:r>
            <a:r>
              <a:rPr lang="zh-CN" altLang="en-US" sz="2800" dirty="0">
                <a:solidFill>
                  <a:srgbClr val="0000FF"/>
                </a:solidFill>
              </a:rPr>
              <a:t>其实是含水比</a:t>
            </a:r>
            <a:r>
              <a:rPr lang="en-US" altLang="zh-CN" sz="2800" dirty="0">
                <a:solidFill>
                  <a:srgbClr val="0000FF"/>
                </a:solidFill>
              </a:rPr>
              <a:t>,  </a:t>
            </a:r>
            <a:r>
              <a:rPr lang="zh-CN" altLang="en-US" sz="2800" dirty="0">
                <a:solidFill>
                  <a:srgbClr val="0000FF"/>
                </a:solidFill>
              </a:rPr>
              <a:t>可达到或超过</a:t>
            </a:r>
            <a:r>
              <a:rPr lang="en-US" altLang="zh-CN" sz="2800" dirty="0">
                <a:solidFill>
                  <a:srgbClr val="0000FF"/>
                </a:solidFill>
              </a:rPr>
              <a:t>100</a:t>
            </a:r>
            <a:r>
              <a:rPr lang="zh-CN" altLang="en-US" sz="2800" dirty="0">
                <a:solidFill>
                  <a:srgbClr val="0000FF"/>
                </a:solidFill>
              </a:rPr>
              <a:t>％</a:t>
            </a:r>
            <a:endParaRPr lang="zh-CN" altLang="en-US" sz="2800" dirty="0">
              <a:solidFill>
                <a:srgbClr val="0000FF"/>
              </a:solidFill>
            </a:endParaRPr>
          </a:p>
        </p:txBody>
      </p:sp>
      <p:sp>
        <p:nvSpPr>
          <p:cNvPr id="803878" name="Text Box 38"/>
          <p:cNvSpPr txBox="1">
            <a:spLocks noChangeArrowheads="1"/>
          </p:cNvSpPr>
          <p:nvPr/>
        </p:nvSpPr>
        <p:spPr bwMode="auto">
          <a:xfrm>
            <a:off x="630238" y="2836863"/>
            <a:ext cx="846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000">
                <a:solidFill>
                  <a:srgbClr val="0000CC"/>
                </a:solidFill>
              </a:rPr>
              <a:t>表达式</a:t>
            </a:r>
            <a:r>
              <a:rPr lang="en-US" altLang="zh-CN" sz="2000">
                <a:solidFill>
                  <a:srgbClr val="0000CC"/>
                </a:solidFill>
              </a:rPr>
              <a:t>:</a:t>
            </a:r>
            <a:endParaRPr lang="en-US" altLang="zh-CN" sz="2000">
              <a:solidFill>
                <a:srgbClr val="0000CC"/>
              </a:solidFill>
            </a:endParaRPr>
          </a:p>
        </p:txBody>
      </p:sp>
      <p:sp>
        <p:nvSpPr>
          <p:cNvPr id="43" name="Text Box 43"/>
          <p:cNvSpPr txBox="1">
            <a:spLocks noChangeArrowheads="1"/>
          </p:cNvSpPr>
          <p:nvPr/>
        </p:nvSpPr>
        <p:spPr bwMode="auto">
          <a:xfrm>
            <a:off x="656432" y="4205263"/>
            <a:ext cx="21873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smtClean="0">
                <a:solidFill>
                  <a:srgbClr val="0000CC"/>
                </a:solidFill>
              </a:rPr>
              <a:t>试验方法</a:t>
            </a:r>
            <a:r>
              <a:rPr lang="en-US" altLang="zh-CN" sz="2000" dirty="0" smtClean="0">
                <a:solidFill>
                  <a:srgbClr val="0000CC"/>
                </a:solidFill>
              </a:rPr>
              <a:t>:  </a:t>
            </a:r>
            <a:r>
              <a:rPr lang="zh-CN" altLang="en-US" sz="2000" dirty="0" smtClean="0">
                <a:solidFill>
                  <a:srgbClr val="800000"/>
                </a:solidFill>
              </a:rPr>
              <a:t>烘干法</a:t>
            </a:r>
            <a:endParaRPr lang="en-US" altLang="zh-CN" sz="2000" baseline="30000" dirty="0">
              <a:solidFill>
                <a:srgbClr val="800000"/>
              </a:solidFill>
            </a:endParaRPr>
          </a:p>
        </p:txBody>
      </p:sp>
      <p:sp>
        <p:nvSpPr>
          <p:cNvPr id="44"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.2 </a:t>
            </a:r>
            <a:r>
              <a:rPr lang="zh-CN" altLang="en-US" sz="2600" b="1" dirty="0" smtClean="0">
                <a:solidFill>
                  <a:srgbClr val="FF3300"/>
                </a:solidFill>
                <a:cs typeface="Times New Roman" panose="02020603050405020304" pitchFamily="18" charset="0"/>
              </a:rPr>
              <a:t>土的三相比例指标</a:t>
            </a:r>
            <a:endParaRPr lang="zh-CN" altLang="en-US" sz="2600" b="1" dirty="0">
              <a:solidFill>
                <a:srgbClr val="FF330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03874"/>
                                        </p:tgtEl>
                                        <p:attrNameLst>
                                          <p:attrName>style.visibility</p:attrName>
                                        </p:attrNameLst>
                                      </p:cBhvr>
                                      <p:to>
                                        <p:strVal val="visible"/>
                                      </p:to>
                                    </p:set>
                                    <p:animEffect transition="in" filter="fade">
                                      <p:cBhvr>
                                        <p:cTn id="7" dur="1000"/>
                                        <p:tgtEl>
                                          <p:spTgt spid="803874"/>
                                        </p:tgtEl>
                                      </p:cBhvr>
                                    </p:animEffect>
                                    <p:anim calcmode="lin" valueType="num">
                                      <p:cBhvr>
                                        <p:cTn id="8" dur="1000" fill="hold"/>
                                        <p:tgtEl>
                                          <p:spTgt spid="803874"/>
                                        </p:tgtEl>
                                        <p:attrNameLst>
                                          <p:attrName>ppt_x</p:attrName>
                                        </p:attrNameLst>
                                      </p:cBhvr>
                                      <p:tavLst>
                                        <p:tav tm="0">
                                          <p:val>
                                            <p:strVal val="#ppt_x"/>
                                          </p:val>
                                        </p:tav>
                                        <p:tav tm="100000">
                                          <p:val>
                                            <p:strVal val="#ppt_x"/>
                                          </p:val>
                                        </p:tav>
                                      </p:tavLst>
                                    </p:anim>
                                    <p:anim calcmode="lin" valueType="num">
                                      <p:cBhvr>
                                        <p:cTn id="9" dur="1000" fill="hold"/>
                                        <p:tgtEl>
                                          <p:spTgt spid="8038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3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ou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803876"/>
                                        </p:tgtEl>
                                        <p:attrNameLst>
                                          <p:attrName>style.visibility</p:attrName>
                                        </p:attrNameLst>
                                      </p:cBhvr>
                                      <p:to>
                                        <p:strVal val="visible"/>
                                      </p:to>
                                    </p:set>
                                    <p:animEffect transition="in" filter="fade">
                                      <p:cBhvr>
                                        <p:cTn id="18" dur="1000"/>
                                        <p:tgtEl>
                                          <p:spTgt spid="803876"/>
                                        </p:tgtEl>
                                      </p:cBhvr>
                                    </p:animEffect>
                                    <p:anim calcmode="lin" valueType="num">
                                      <p:cBhvr>
                                        <p:cTn id="19" dur="1000" fill="hold"/>
                                        <p:tgtEl>
                                          <p:spTgt spid="803876"/>
                                        </p:tgtEl>
                                        <p:attrNameLst>
                                          <p:attrName>ppt_x</p:attrName>
                                        </p:attrNameLst>
                                      </p:cBhvr>
                                      <p:tavLst>
                                        <p:tav tm="0">
                                          <p:val>
                                            <p:strVal val="#ppt_x"/>
                                          </p:val>
                                        </p:tav>
                                        <p:tav tm="100000">
                                          <p:val>
                                            <p:strVal val="#ppt_x"/>
                                          </p:val>
                                        </p:tav>
                                      </p:tavLst>
                                    </p:anim>
                                    <p:anim calcmode="lin" valueType="num">
                                      <p:cBhvr>
                                        <p:cTn id="20" dur="1000" fill="hold"/>
                                        <p:tgtEl>
                                          <p:spTgt spid="80387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803875"/>
                                        </p:tgtEl>
                                        <p:attrNameLst>
                                          <p:attrName>style.visibility</p:attrName>
                                        </p:attrNameLst>
                                      </p:cBhvr>
                                      <p:to>
                                        <p:strVal val="visible"/>
                                      </p:to>
                                    </p:set>
                                    <p:animEffect transition="in" filter="fade">
                                      <p:cBhvr>
                                        <p:cTn id="25" dur="1000"/>
                                        <p:tgtEl>
                                          <p:spTgt spid="803875"/>
                                        </p:tgtEl>
                                      </p:cBhvr>
                                    </p:animEffect>
                                    <p:anim calcmode="lin" valueType="num">
                                      <p:cBhvr>
                                        <p:cTn id="26" dur="1000" fill="hold"/>
                                        <p:tgtEl>
                                          <p:spTgt spid="803875"/>
                                        </p:tgtEl>
                                        <p:attrNameLst>
                                          <p:attrName>ppt_x</p:attrName>
                                        </p:attrNameLst>
                                      </p:cBhvr>
                                      <p:tavLst>
                                        <p:tav tm="0">
                                          <p:val>
                                            <p:strVal val="#ppt_x"/>
                                          </p:val>
                                        </p:tav>
                                        <p:tav tm="100000">
                                          <p:val>
                                            <p:strVal val="#ppt_x"/>
                                          </p:val>
                                        </p:tav>
                                      </p:tavLst>
                                    </p:anim>
                                    <p:anim calcmode="lin" valueType="num">
                                      <p:cBhvr>
                                        <p:cTn id="27" dur="1000" fill="hold"/>
                                        <p:tgtEl>
                                          <p:spTgt spid="803875"/>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803878"/>
                                        </p:tgtEl>
                                        <p:attrNameLst>
                                          <p:attrName>style.visibility</p:attrName>
                                        </p:attrNameLst>
                                      </p:cBhvr>
                                      <p:to>
                                        <p:strVal val="visible"/>
                                      </p:to>
                                    </p:set>
                                    <p:animEffect transition="in" filter="fade">
                                      <p:cBhvr>
                                        <p:cTn id="30" dur="1000"/>
                                        <p:tgtEl>
                                          <p:spTgt spid="803878"/>
                                        </p:tgtEl>
                                      </p:cBhvr>
                                    </p:animEffect>
                                    <p:anim calcmode="lin" valueType="num">
                                      <p:cBhvr>
                                        <p:cTn id="31" dur="1000" fill="hold"/>
                                        <p:tgtEl>
                                          <p:spTgt spid="803878"/>
                                        </p:tgtEl>
                                        <p:attrNameLst>
                                          <p:attrName>ppt_x</p:attrName>
                                        </p:attrNameLst>
                                      </p:cBhvr>
                                      <p:tavLst>
                                        <p:tav tm="0">
                                          <p:val>
                                            <p:strVal val="#ppt_x"/>
                                          </p:val>
                                        </p:tav>
                                        <p:tav tm="100000">
                                          <p:val>
                                            <p:strVal val="#ppt_x"/>
                                          </p:val>
                                        </p:tav>
                                      </p:tavLst>
                                    </p:anim>
                                    <p:anim calcmode="lin" valueType="num">
                                      <p:cBhvr>
                                        <p:cTn id="32" dur="1000" fill="hold"/>
                                        <p:tgtEl>
                                          <p:spTgt spid="80387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803877"/>
                                        </p:tgtEl>
                                        <p:attrNameLst>
                                          <p:attrName>style.visibility</p:attrName>
                                        </p:attrNameLst>
                                      </p:cBhvr>
                                      <p:to>
                                        <p:strVal val="visible"/>
                                      </p:to>
                                    </p:set>
                                    <p:animEffect transition="in" filter="fade">
                                      <p:cBhvr>
                                        <p:cTn id="37" dur="1000"/>
                                        <p:tgtEl>
                                          <p:spTgt spid="803877"/>
                                        </p:tgtEl>
                                      </p:cBhvr>
                                    </p:animEffect>
                                    <p:anim calcmode="lin" valueType="num">
                                      <p:cBhvr>
                                        <p:cTn id="38" dur="1000" fill="hold"/>
                                        <p:tgtEl>
                                          <p:spTgt spid="803877"/>
                                        </p:tgtEl>
                                        <p:attrNameLst>
                                          <p:attrName>ppt_x</p:attrName>
                                        </p:attrNameLst>
                                      </p:cBhvr>
                                      <p:tavLst>
                                        <p:tav tm="0">
                                          <p:val>
                                            <p:strVal val="#ppt_x"/>
                                          </p:val>
                                        </p:tav>
                                        <p:tav tm="100000">
                                          <p:val>
                                            <p:strVal val="#ppt_x"/>
                                          </p:val>
                                        </p:tav>
                                      </p:tavLst>
                                    </p:anim>
                                    <p:anim calcmode="lin" valueType="num">
                                      <p:cBhvr>
                                        <p:cTn id="39" dur="900" decel="100000" fill="hold"/>
                                        <p:tgtEl>
                                          <p:spTgt spid="80387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803877"/>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1000"/>
                                        <p:tgtEl>
                                          <p:spTgt spid="43"/>
                                        </p:tgtEl>
                                      </p:cBhvr>
                                    </p:animEffect>
                                    <p:anim calcmode="lin" valueType="num">
                                      <p:cBhvr>
                                        <p:cTn id="46" dur="1000" fill="hold"/>
                                        <p:tgtEl>
                                          <p:spTgt spid="43"/>
                                        </p:tgtEl>
                                        <p:attrNameLst>
                                          <p:attrName>ppt_x</p:attrName>
                                        </p:attrNameLst>
                                      </p:cBhvr>
                                      <p:tavLst>
                                        <p:tav tm="0">
                                          <p:val>
                                            <p:strVal val="#ppt_x"/>
                                          </p:val>
                                        </p:tav>
                                        <p:tav tm="100000">
                                          <p:val>
                                            <p:strVal val="#ppt_x"/>
                                          </p:val>
                                        </p:tav>
                                      </p:tavLst>
                                    </p:anim>
                                    <p:anim calcmode="lin" valueType="num">
                                      <p:cBhvr>
                                        <p:cTn id="4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874" grpId="0" animBg="1"/>
      <p:bldP spid="803876" grpId="0"/>
      <p:bldP spid="803877" grpId="0" animBg="1"/>
      <p:bldP spid="803878"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8F1306EC-F390-497B-B899-2AF62E9870BF}" type="slidenum">
              <a:rPr lang="zh-CN" altLang="en-US" sz="1200">
                <a:latin typeface="Garamond" panose="02020404030301010803" pitchFamily="18" charset="0"/>
              </a:rPr>
            </a:fld>
            <a:endParaRPr lang="en-US" altLang="zh-CN" sz="1200">
              <a:latin typeface="Garamond" panose="02020404030301010803" pitchFamily="18" charset="0"/>
            </a:endParaRPr>
          </a:p>
        </p:txBody>
      </p:sp>
      <p:sp>
        <p:nvSpPr>
          <p:cNvPr id="804866" name="Text Box 2"/>
          <p:cNvSpPr txBox="1">
            <a:spLocks noChangeArrowheads="1"/>
          </p:cNvSpPr>
          <p:nvPr/>
        </p:nvSpPr>
        <p:spPr bwMode="auto">
          <a:xfrm>
            <a:off x="539750" y="1268413"/>
            <a:ext cx="4103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buFont typeface="Wingdings" panose="05000000000000000000" pitchFamily="2" charset="2"/>
              <a:buChar char="v"/>
            </a:pPr>
            <a:r>
              <a:rPr lang="zh-CN" altLang="en-US">
                <a:solidFill>
                  <a:srgbClr val="008000"/>
                </a:solidFill>
              </a:rPr>
              <a:t>表示土中孔隙含量的指标</a:t>
            </a:r>
            <a:endParaRPr lang="zh-CN" altLang="en-US">
              <a:solidFill>
                <a:srgbClr val="008000"/>
              </a:solidFill>
            </a:endParaRPr>
          </a:p>
        </p:txBody>
      </p:sp>
      <p:sp>
        <p:nvSpPr>
          <p:cNvPr id="804867" name="AutoShape 3"/>
          <p:cNvSpPr>
            <a:spLocks noChangeArrowheads="1"/>
          </p:cNvSpPr>
          <p:nvPr/>
        </p:nvSpPr>
        <p:spPr bwMode="auto">
          <a:xfrm>
            <a:off x="611188" y="1916113"/>
            <a:ext cx="1223962" cy="498475"/>
          </a:xfrm>
          <a:prstGeom prst="roundRect">
            <a:avLst>
              <a:gd name="adj" fmla="val 16667"/>
            </a:avLst>
          </a:prstGeom>
          <a:solidFill>
            <a:srgbClr val="0000CC"/>
          </a:solidFill>
          <a:ln>
            <a:noFill/>
          </a:ln>
          <a:extLst>
            <a:ext uri="{91240B29-F687-4F45-9708-019B960494DF}">
              <a14:hiddenLine xmlns:a14="http://schemas.microsoft.com/office/drawing/2010/main" w="9525">
                <a:solidFill>
                  <a:srgbClr val="000000"/>
                </a:solidFill>
                <a:rou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chemeClr val="accent1"/>
                </a:solidFill>
                <a:ea typeface="幼圆" panose="02010509060101010101" pitchFamily="49" charset="-122"/>
              </a:rPr>
              <a:t>孔隙比</a:t>
            </a:r>
            <a:endParaRPr lang="zh-CN" altLang="en-US">
              <a:solidFill>
                <a:schemeClr val="accent1"/>
              </a:solidFill>
              <a:ea typeface="幼圆" panose="02010509060101010101" pitchFamily="49" charset="-122"/>
            </a:endParaRPr>
          </a:p>
        </p:txBody>
      </p:sp>
      <p:sp>
        <p:nvSpPr>
          <p:cNvPr id="804868" name="AutoShape 4"/>
          <p:cNvSpPr>
            <a:spLocks noChangeArrowheads="1"/>
          </p:cNvSpPr>
          <p:nvPr/>
        </p:nvSpPr>
        <p:spPr bwMode="auto">
          <a:xfrm>
            <a:off x="539750" y="2844387"/>
            <a:ext cx="1487487" cy="901700"/>
          </a:xfrm>
          <a:prstGeom prst="roundRect">
            <a:avLst>
              <a:gd name="adj" fmla="val 16667"/>
            </a:avLst>
          </a:prstGeom>
          <a:solidFill>
            <a:srgbClr val="0000CC"/>
          </a:solidFill>
          <a:ln>
            <a:noFill/>
          </a:ln>
          <a:extLst>
            <a:ext uri="{91240B29-F687-4F45-9708-019B960494DF}">
              <a14:hiddenLine xmlns:a14="http://schemas.microsoft.com/office/drawing/2010/main" w="9525">
                <a:solidFill>
                  <a:srgbClr val="000000"/>
                </a:solidFill>
                <a:rou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dirty="0">
                <a:solidFill>
                  <a:schemeClr val="accent1"/>
                </a:solidFill>
                <a:ea typeface="幼圆" panose="02010509060101010101" pitchFamily="49" charset="-122"/>
              </a:rPr>
              <a:t>孔隙率</a:t>
            </a:r>
            <a:endParaRPr lang="zh-CN" altLang="en-US" dirty="0">
              <a:solidFill>
                <a:schemeClr val="accent1"/>
              </a:solidFill>
              <a:ea typeface="幼圆" panose="02010509060101010101" pitchFamily="49" charset="-122"/>
            </a:endParaRPr>
          </a:p>
          <a:p>
            <a:pPr algn="ctr" eaLnBrk="1" hangingPunct="1"/>
            <a:r>
              <a:rPr lang="en-US" altLang="zh-CN" dirty="0">
                <a:solidFill>
                  <a:schemeClr val="accent1"/>
                </a:solidFill>
                <a:latin typeface="幼圆" panose="02010509060101010101" pitchFamily="49" charset="-122"/>
                <a:ea typeface="幼圆" panose="02010509060101010101" pitchFamily="49" charset="-122"/>
              </a:rPr>
              <a:t>(</a:t>
            </a:r>
            <a:r>
              <a:rPr lang="zh-CN" altLang="en-US" dirty="0">
                <a:solidFill>
                  <a:schemeClr val="accent1"/>
                </a:solidFill>
                <a:ea typeface="幼圆" panose="02010509060101010101" pitchFamily="49" charset="-122"/>
              </a:rPr>
              <a:t>孔隙度</a:t>
            </a:r>
            <a:r>
              <a:rPr lang="en-US" altLang="zh-CN" dirty="0">
                <a:solidFill>
                  <a:schemeClr val="accent1"/>
                </a:solidFill>
                <a:latin typeface="幼圆" panose="02010509060101010101" pitchFamily="49" charset="-122"/>
                <a:ea typeface="幼圆" panose="02010509060101010101" pitchFamily="49" charset="-122"/>
              </a:rPr>
              <a:t>)</a:t>
            </a:r>
            <a:endParaRPr lang="en-US" altLang="zh-CN" dirty="0">
              <a:solidFill>
                <a:schemeClr val="accent1"/>
              </a:solidFill>
              <a:latin typeface="幼圆" panose="02010509060101010101" pitchFamily="49" charset="-122"/>
              <a:ea typeface="幼圆" panose="02010509060101010101" pitchFamily="49" charset="-122"/>
            </a:endParaRPr>
          </a:p>
        </p:txBody>
      </p:sp>
      <p:graphicFrame>
        <p:nvGraphicFramePr>
          <p:cNvPr id="804869" name="Object 2"/>
          <p:cNvGraphicFramePr>
            <a:graphicFrameLocks noChangeAspect="1"/>
          </p:cNvGraphicFramePr>
          <p:nvPr/>
        </p:nvGraphicFramePr>
        <p:xfrm>
          <a:off x="7444803" y="1677987"/>
          <a:ext cx="619125" cy="638175"/>
        </p:xfrm>
        <a:graphic>
          <a:graphicData uri="http://schemas.openxmlformats.org/presentationml/2006/ole">
            <mc:AlternateContent xmlns:mc="http://schemas.openxmlformats.org/markup-compatibility/2006">
              <mc:Choice xmlns:v="urn:schemas-microsoft-com:vml" Requires="v">
                <p:oleObj spid="_x0000_s12474" name="公式" r:id="rId1" imgW="546100" imgH="558800" progId="Equation.3">
                  <p:embed/>
                </p:oleObj>
              </mc:Choice>
              <mc:Fallback>
                <p:oleObj name="公式" r:id="rId1" imgW="546100" imgH="558800" progId="Equation.3">
                  <p:embed/>
                  <p:pic>
                    <p:nvPicPr>
                      <p:cNvPr id="0"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4803" y="1677987"/>
                        <a:ext cx="6191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04870" name="Text Box 6"/>
          <p:cNvSpPr txBox="1">
            <a:spLocks noChangeArrowheads="1"/>
          </p:cNvSpPr>
          <p:nvPr/>
        </p:nvSpPr>
        <p:spPr bwMode="auto">
          <a:xfrm>
            <a:off x="1481607" y="663008"/>
            <a:ext cx="3215963" cy="369887"/>
          </a:xfrm>
          <a:prstGeom prst="rect">
            <a:avLst/>
          </a:prstGeom>
          <a:solidFill>
            <a:srgbClr val="FFC000"/>
          </a:solidFill>
          <a:ln>
            <a:noFill/>
          </a:ln>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buFont typeface="Wingdings" panose="05000000000000000000" pitchFamily="2" charset="2"/>
              <a:buNone/>
            </a:pPr>
            <a:r>
              <a:rPr lang="zh-CN" altLang="en-US" b="1" dirty="0" smtClean="0">
                <a:solidFill>
                  <a:srgbClr val="800000"/>
                </a:solidFill>
                <a:latin typeface="宋体" panose="02010600030101010101" pitchFamily="2" charset="-122"/>
              </a:rPr>
              <a:t>其它</a:t>
            </a:r>
            <a:r>
              <a:rPr lang="zh-CN" altLang="en-US" b="1" dirty="0">
                <a:solidFill>
                  <a:srgbClr val="800000"/>
                </a:solidFill>
                <a:latin typeface="宋体" panose="02010600030101010101" pitchFamily="2" charset="-122"/>
              </a:rPr>
              <a:t>常用物理性质指标</a:t>
            </a:r>
            <a:endParaRPr lang="zh-CN" altLang="en-US" b="1" dirty="0">
              <a:solidFill>
                <a:srgbClr val="800000"/>
              </a:solidFill>
              <a:latin typeface="宋体" panose="02010600030101010101" pitchFamily="2" charset="-122"/>
            </a:endParaRPr>
          </a:p>
        </p:txBody>
      </p:sp>
      <p:graphicFrame>
        <p:nvGraphicFramePr>
          <p:cNvPr id="804871" name="Object 3"/>
          <p:cNvGraphicFramePr>
            <a:graphicFrameLocks noChangeAspect="1"/>
          </p:cNvGraphicFramePr>
          <p:nvPr/>
        </p:nvGraphicFramePr>
        <p:xfrm>
          <a:off x="7115176" y="2899697"/>
          <a:ext cx="1055687" cy="628650"/>
        </p:xfrm>
        <a:graphic>
          <a:graphicData uri="http://schemas.openxmlformats.org/presentationml/2006/ole">
            <mc:AlternateContent xmlns:mc="http://schemas.openxmlformats.org/markup-compatibility/2006">
              <mc:Choice xmlns:v="urn:schemas-microsoft-com:vml" Requires="v">
                <p:oleObj spid="_x0000_s12475" name="公式" r:id="rId3" imgW="863600" imgH="508000" progId="Equation.3">
                  <p:embed/>
                </p:oleObj>
              </mc:Choice>
              <mc:Fallback>
                <p:oleObj name="公式" r:id="rId3" imgW="863600" imgH="5080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5176" y="2899697"/>
                        <a:ext cx="1055687"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04872" name="Text Box 8"/>
          <p:cNvSpPr txBox="1">
            <a:spLocks noChangeArrowheads="1"/>
          </p:cNvSpPr>
          <p:nvPr/>
        </p:nvSpPr>
        <p:spPr bwMode="auto">
          <a:xfrm>
            <a:off x="755576" y="4633912"/>
            <a:ext cx="592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solidFill>
                  <a:srgbClr val="0000CC"/>
                </a:solidFill>
              </a:rPr>
              <a:t>关系</a:t>
            </a:r>
            <a:r>
              <a:rPr lang="en-US" altLang="zh-CN" sz="2000" dirty="0">
                <a:solidFill>
                  <a:srgbClr val="0000CC"/>
                </a:solidFill>
              </a:rPr>
              <a:t>:</a:t>
            </a:r>
            <a:endParaRPr lang="en-US" altLang="zh-CN" sz="2000" dirty="0">
              <a:solidFill>
                <a:srgbClr val="0000CC"/>
              </a:solidFill>
            </a:endParaRPr>
          </a:p>
        </p:txBody>
      </p:sp>
      <p:graphicFrame>
        <p:nvGraphicFramePr>
          <p:cNvPr id="804873" name="Object 4"/>
          <p:cNvGraphicFramePr>
            <a:graphicFrameLocks noChangeAspect="1"/>
          </p:cNvGraphicFramePr>
          <p:nvPr/>
        </p:nvGraphicFramePr>
        <p:xfrm>
          <a:off x="1729507" y="4546474"/>
          <a:ext cx="895350" cy="631825"/>
        </p:xfrm>
        <a:graphic>
          <a:graphicData uri="http://schemas.openxmlformats.org/presentationml/2006/ole">
            <mc:AlternateContent xmlns:mc="http://schemas.openxmlformats.org/markup-compatibility/2006">
              <mc:Choice xmlns:v="urn:schemas-microsoft-com:vml" Requires="v">
                <p:oleObj spid="_x0000_s12476" name="公式" r:id="rId5" imgW="736600" imgH="508000" progId="Equation.3">
                  <p:embed/>
                </p:oleObj>
              </mc:Choice>
              <mc:Fallback>
                <p:oleObj name="公式" r:id="rId5" imgW="736600" imgH="5080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9507" y="4546474"/>
                        <a:ext cx="8953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04874" name="Object 5"/>
          <p:cNvGraphicFramePr>
            <a:graphicFrameLocks noChangeAspect="1"/>
          </p:cNvGraphicFramePr>
          <p:nvPr/>
        </p:nvGraphicFramePr>
        <p:xfrm>
          <a:off x="1703429" y="5468981"/>
          <a:ext cx="893763" cy="646113"/>
        </p:xfrm>
        <a:graphic>
          <a:graphicData uri="http://schemas.openxmlformats.org/presentationml/2006/ole">
            <mc:AlternateContent xmlns:mc="http://schemas.openxmlformats.org/markup-compatibility/2006">
              <mc:Choice xmlns:v="urn:schemas-microsoft-com:vml" Requires="v">
                <p:oleObj spid="_x0000_s12477" name="公式" r:id="rId7" imgW="711200" imgH="508000" progId="Equation.3">
                  <p:embed/>
                </p:oleObj>
              </mc:Choice>
              <mc:Fallback>
                <p:oleObj name="公式" r:id="rId7" imgW="711200" imgH="50800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429" y="5468981"/>
                        <a:ext cx="893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04876" name="Text Box 12"/>
          <p:cNvSpPr txBox="1">
            <a:spLocks noChangeArrowheads="1"/>
          </p:cNvSpPr>
          <p:nvPr/>
        </p:nvSpPr>
        <p:spPr bwMode="auto">
          <a:xfrm>
            <a:off x="534191" y="3958602"/>
            <a:ext cx="5548316" cy="307777"/>
          </a:xfrm>
          <a:prstGeom prst="rect">
            <a:avLst/>
          </a:prstGeom>
          <a:solidFill>
            <a:schemeClr val="accent6">
              <a:lumMod val="40000"/>
              <a:lumOff val="60000"/>
            </a:schemeClr>
          </a:solidFill>
          <a:ln w="9525" algn="ctr">
            <a:solidFill>
              <a:srgbClr val="6600FF"/>
            </a:solidFill>
            <a:miter lim="800000"/>
          </a:ln>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solidFill>
                  <a:srgbClr val="800000"/>
                </a:solidFill>
              </a:rPr>
              <a:t>砂类土：</a:t>
            </a:r>
            <a:r>
              <a:rPr lang="en-US" altLang="zh-CN" sz="2000" dirty="0" smtClean="0">
                <a:solidFill>
                  <a:srgbClr val="0000FF"/>
                </a:solidFill>
              </a:rPr>
              <a:t>25%~45%      </a:t>
            </a:r>
            <a:r>
              <a:rPr lang="zh-CN" altLang="en-US" sz="2000" dirty="0" smtClean="0">
                <a:solidFill>
                  <a:srgbClr val="800000"/>
                </a:solidFill>
              </a:rPr>
              <a:t>黏性土和粉土：</a:t>
            </a:r>
            <a:r>
              <a:rPr lang="en-US" altLang="zh-CN" sz="2000" dirty="0" smtClean="0">
                <a:solidFill>
                  <a:srgbClr val="0000FF"/>
                </a:solidFill>
              </a:rPr>
              <a:t>30%~60%</a:t>
            </a:r>
            <a:endParaRPr lang="en-US" altLang="zh-CN" sz="2000" dirty="0">
              <a:solidFill>
                <a:srgbClr val="0000FF"/>
              </a:solidFill>
            </a:endParaRPr>
          </a:p>
        </p:txBody>
      </p:sp>
      <p:sp>
        <p:nvSpPr>
          <p:cNvPr id="804877" name="Text Box 13"/>
          <p:cNvSpPr txBox="1">
            <a:spLocks noChangeArrowheads="1"/>
          </p:cNvSpPr>
          <p:nvPr/>
        </p:nvSpPr>
        <p:spPr bwMode="auto">
          <a:xfrm>
            <a:off x="1979613" y="1844675"/>
            <a:ext cx="35290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solidFill>
                  <a:srgbClr val="0000CC"/>
                </a:solidFill>
              </a:rPr>
              <a:t>定义</a:t>
            </a:r>
            <a:r>
              <a:rPr lang="en-US" altLang="zh-CN" sz="2000" dirty="0">
                <a:solidFill>
                  <a:srgbClr val="0000CC"/>
                </a:solidFill>
              </a:rPr>
              <a:t>:  </a:t>
            </a:r>
            <a:r>
              <a:rPr lang="zh-CN" altLang="en-US" sz="2000" dirty="0">
                <a:solidFill>
                  <a:srgbClr val="800000"/>
                </a:solidFill>
              </a:rPr>
              <a:t>土中孔隙体积与固体颗粒体积之比</a:t>
            </a:r>
            <a:r>
              <a:rPr lang="en-US" altLang="zh-CN" sz="2000" dirty="0">
                <a:solidFill>
                  <a:srgbClr val="800000"/>
                </a:solidFill>
              </a:rPr>
              <a:t>, </a:t>
            </a:r>
            <a:r>
              <a:rPr lang="zh-CN" altLang="en-US" sz="2000" dirty="0" smtClean="0">
                <a:solidFill>
                  <a:srgbClr val="800000"/>
                </a:solidFill>
              </a:rPr>
              <a:t>用小数表示</a:t>
            </a:r>
            <a:endParaRPr lang="zh-CN" altLang="en-US" sz="2000" dirty="0">
              <a:solidFill>
                <a:srgbClr val="800000"/>
              </a:solidFill>
            </a:endParaRPr>
          </a:p>
        </p:txBody>
      </p:sp>
      <p:sp>
        <p:nvSpPr>
          <p:cNvPr id="804878" name="Text Box 14"/>
          <p:cNvSpPr txBox="1">
            <a:spLocks noChangeArrowheads="1"/>
          </p:cNvSpPr>
          <p:nvPr/>
        </p:nvSpPr>
        <p:spPr bwMode="auto">
          <a:xfrm>
            <a:off x="6364288" y="1844675"/>
            <a:ext cx="846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000" dirty="0">
                <a:solidFill>
                  <a:srgbClr val="0000CC"/>
                </a:solidFill>
              </a:rPr>
              <a:t>表达式</a:t>
            </a:r>
            <a:r>
              <a:rPr lang="en-US" altLang="zh-CN" sz="2000" dirty="0">
                <a:solidFill>
                  <a:srgbClr val="0000CC"/>
                </a:solidFill>
              </a:rPr>
              <a:t>:</a:t>
            </a:r>
            <a:endParaRPr lang="en-US" altLang="zh-CN" sz="2000" dirty="0">
              <a:solidFill>
                <a:srgbClr val="0000CC"/>
              </a:solidFill>
            </a:endParaRPr>
          </a:p>
        </p:txBody>
      </p:sp>
      <p:sp>
        <p:nvSpPr>
          <p:cNvPr id="804901" name="Text Box 37"/>
          <p:cNvSpPr txBox="1">
            <a:spLocks noChangeArrowheads="1"/>
          </p:cNvSpPr>
          <p:nvPr/>
        </p:nvSpPr>
        <p:spPr bwMode="auto">
          <a:xfrm>
            <a:off x="2232978" y="2974567"/>
            <a:ext cx="32400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solidFill>
                  <a:srgbClr val="0000CC"/>
                </a:solidFill>
              </a:rPr>
              <a:t>定义</a:t>
            </a:r>
            <a:r>
              <a:rPr lang="en-US" altLang="zh-CN" sz="2000" dirty="0">
                <a:solidFill>
                  <a:srgbClr val="0000CC"/>
                </a:solidFill>
              </a:rPr>
              <a:t>:  </a:t>
            </a:r>
            <a:r>
              <a:rPr lang="zh-CN" altLang="en-US" sz="2000" dirty="0">
                <a:solidFill>
                  <a:srgbClr val="800000"/>
                </a:solidFill>
              </a:rPr>
              <a:t>土中孔隙体积与总体积之比</a:t>
            </a:r>
            <a:r>
              <a:rPr lang="en-US" altLang="zh-CN" sz="2000" dirty="0">
                <a:solidFill>
                  <a:srgbClr val="800000"/>
                </a:solidFill>
              </a:rPr>
              <a:t>, </a:t>
            </a:r>
            <a:r>
              <a:rPr lang="zh-CN" altLang="en-US" sz="2000" dirty="0">
                <a:solidFill>
                  <a:srgbClr val="800000"/>
                </a:solidFill>
              </a:rPr>
              <a:t>用百分数表示</a:t>
            </a:r>
            <a:endParaRPr lang="zh-CN" altLang="en-US" sz="2000" dirty="0">
              <a:solidFill>
                <a:srgbClr val="800000"/>
              </a:solidFill>
            </a:endParaRPr>
          </a:p>
        </p:txBody>
      </p:sp>
      <p:sp>
        <p:nvSpPr>
          <p:cNvPr id="804902" name="Text Box 38"/>
          <p:cNvSpPr txBox="1">
            <a:spLocks noChangeArrowheads="1"/>
          </p:cNvSpPr>
          <p:nvPr/>
        </p:nvSpPr>
        <p:spPr bwMode="auto">
          <a:xfrm>
            <a:off x="5836446" y="3026474"/>
            <a:ext cx="846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000" dirty="0">
                <a:solidFill>
                  <a:srgbClr val="0000CC"/>
                </a:solidFill>
              </a:rPr>
              <a:t>表达式</a:t>
            </a:r>
            <a:r>
              <a:rPr lang="en-US" altLang="zh-CN" sz="2000" dirty="0">
                <a:solidFill>
                  <a:srgbClr val="0000CC"/>
                </a:solidFill>
              </a:rPr>
              <a:t>:</a:t>
            </a:r>
            <a:endParaRPr lang="en-US" altLang="zh-CN" sz="2000" dirty="0">
              <a:solidFill>
                <a:srgbClr val="0000CC"/>
              </a:solidFill>
            </a:endParaRPr>
          </a:p>
        </p:txBody>
      </p:sp>
      <p:sp>
        <p:nvSpPr>
          <p:cNvPr id="804903" name="Text Box 39"/>
          <p:cNvSpPr txBox="1">
            <a:spLocks noChangeArrowheads="1"/>
          </p:cNvSpPr>
          <p:nvPr/>
        </p:nvSpPr>
        <p:spPr bwMode="auto">
          <a:xfrm>
            <a:off x="7523163" y="5480050"/>
            <a:ext cx="71437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dirty="0">
                <a:solidFill>
                  <a:srgbClr val="800000"/>
                </a:solidFill>
              </a:rPr>
              <a:t>V</a:t>
            </a:r>
            <a:r>
              <a:rPr lang="en-US" altLang="zh-CN" sz="2000" i="1" baseline="-25000" dirty="0">
                <a:solidFill>
                  <a:srgbClr val="800000"/>
                </a:solidFill>
              </a:rPr>
              <a:t>s</a:t>
            </a:r>
            <a:r>
              <a:rPr lang="en-US" altLang="zh-CN" sz="2000" i="1" dirty="0">
                <a:solidFill>
                  <a:srgbClr val="800000"/>
                </a:solidFill>
              </a:rPr>
              <a:t>=</a:t>
            </a:r>
            <a:r>
              <a:rPr lang="en-US" altLang="zh-CN" sz="2000" dirty="0">
                <a:solidFill>
                  <a:srgbClr val="800000"/>
                </a:solidFill>
              </a:rPr>
              <a:t>1</a:t>
            </a:r>
            <a:endParaRPr lang="en-US" altLang="zh-CN" sz="2000" dirty="0">
              <a:solidFill>
                <a:srgbClr val="800000"/>
              </a:solidFill>
            </a:endParaRPr>
          </a:p>
        </p:txBody>
      </p:sp>
      <p:sp>
        <p:nvSpPr>
          <p:cNvPr id="804904" name="Text Box 40"/>
          <p:cNvSpPr txBox="1">
            <a:spLocks noChangeArrowheads="1"/>
          </p:cNvSpPr>
          <p:nvPr/>
        </p:nvSpPr>
        <p:spPr bwMode="auto">
          <a:xfrm>
            <a:off x="7523162" y="4471988"/>
            <a:ext cx="79325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dirty="0" err="1">
                <a:solidFill>
                  <a:srgbClr val="800000"/>
                </a:solidFill>
              </a:rPr>
              <a:t>V</a:t>
            </a:r>
            <a:r>
              <a:rPr lang="en-US" altLang="zh-CN" sz="2000" i="1" baseline="-25000" dirty="0" err="1">
                <a:solidFill>
                  <a:srgbClr val="800000"/>
                </a:solidFill>
              </a:rPr>
              <a:t>v</a:t>
            </a:r>
            <a:r>
              <a:rPr lang="en-US" altLang="zh-CN" sz="2000" i="1" dirty="0">
                <a:solidFill>
                  <a:srgbClr val="800000"/>
                </a:solidFill>
              </a:rPr>
              <a:t>=</a:t>
            </a:r>
            <a:r>
              <a:rPr lang="en-US" altLang="zh-CN" sz="2000" dirty="0">
                <a:solidFill>
                  <a:srgbClr val="800000"/>
                </a:solidFill>
              </a:rPr>
              <a:t>e</a:t>
            </a:r>
            <a:endParaRPr lang="en-US" altLang="zh-CN" sz="2000" dirty="0">
              <a:solidFill>
                <a:srgbClr val="800000"/>
              </a:solidFill>
            </a:endParaRPr>
          </a:p>
        </p:txBody>
      </p:sp>
      <p:sp>
        <p:nvSpPr>
          <p:cNvPr id="804905" name="Text Box 41"/>
          <p:cNvSpPr txBox="1">
            <a:spLocks noChangeArrowheads="1"/>
          </p:cNvSpPr>
          <p:nvPr/>
        </p:nvSpPr>
        <p:spPr bwMode="auto">
          <a:xfrm>
            <a:off x="8099424" y="4903788"/>
            <a:ext cx="93707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r>
              <a:rPr lang="en-US" altLang="zh-CN" sz="2000">
                <a:solidFill>
                  <a:srgbClr val="800000"/>
                </a:solidFill>
              </a:rPr>
              <a:t>1</a:t>
            </a:r>
            <a:r>
              <a:rPr lang="en-US" altLang="zh-CN" sz="2000" i="1">
                <a:solidFill>
                  <a:srgbClr val="800000"/>
                </a:solidFill>
              </a:rPr>
              <a:t>+</a:t>
            </a:r>
            <a:r>
              <a:rPr lang="en-US" altLang="zh-CN" sz="2000">
                <a:solidFill>
                  <a:srgbClr val="800000"/>
                </a:solidFill>
              </a:rPr>
              <a:t>e</a:t>
            </a:r>
            <a:endParaRPr lang="en-US" altLang="zh-CN" sz="2000">
              <a:solidFill>
                <a:srgbClr val="800000"/>
              </a:solidFill>
            </a:endParaRPr>
          </a:p>
        </p:txBody>
      </p:sp>
      <p:grpSp>
        <p:nvGrpSpPr>
          <p:cNvPr id="3" name="Group 42"/>
          <p:cNvGrpSpPr/>
          <p:nvPr/>
        </p:nvGrpSpPr>
        <p:grpSpPr bwMode="auto">
          <a:xfrm>
            <a:off x="6443663" y="4070350"/>
            <a:ext cx="1798637" cy="2541588"/>
            <a:chOff x="4059" y="2564"/>
            <a:chExt cx="1133" cy="1601"/>
          </a:xfrm>
        </p:grpSpPr>
        <p:sp>
          <p:nvSpPr>
            <p:cNvPr id="12316" name="Rectangle 43"/>
            <p:cNvSpPr>
              <a:spLocks noChangeArrowheads="1"/>
            </p:cNvSpPr>
            <p:nvPr/>
          </p:nvSpPr>
          <p:spPr bwMode="auto">
            <a:xfrm>
              <a:off x="4072" y="2565"/>
              <a:ext cx="640" cy="1319"/>
            </a:xfrm>
            <a:prstGeom prst="rect">
              <a:avLst/>
            </a:prstGeom>
            <a:solidFill>
              <a:srgbClr val="00FFFF"/>
            </a:solidFill>
            <a:ln w="25400">
              <a:solidFill>
                <a:srgbClr val="000000"/>
              </a:solidFill>
              <a:miter lim="800000"/>
            </a:ln>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2317" name="Rectangle 44" descr="水滴"/>
            <p:cNvSpPr>
              <a:spLocks noChangeArrowheads="1"/>
            </p:cNvSpPr>
            <p:nvPr/>
          </p:nvSpPr>
          <p:spPr bwMode="auto">
            <a:xfrm>
              <a:off x="4072" y="2864"/>
              <a:ext cx="640" cy="450"/>
            </a:xfrm>
            <a:prstGeom prst="rect">
              <a:avLst/>
            </a:prstGeom>
            <a:blipFill dpi="0" rotWithShape="0">
              <a:blip r:embed="rId9"/>
              <a:srcRect/>
              <a:tile tx="0" ty="0" sx="100000" sy="100000" flip="none" algn="tl"/>
            </a:blipFill>
            <a:ln w="9525">
              <a:solidFill>
                <a:srgbClr val="000000"/>
              </a:solidFill>
              <a:miter lim="800000"/>
            </a:ln>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endParaRPr lang="zh-CN" altLang="en-US" sz="2000"/>
            </a:p>
          </p:txBody>
        </p:sp>
        <p:sp>
          <p:nvSpPr>
            <p:cNvPr id="12318" name="Rectangle 45" descr="软木塞"/>
            <p:cNvSpPr>
              <a:spLocks noChangeArrowheads="1"/>
            </p:cNvSpPr>
            <p:nvPr/>
          </p:nvSpPr>
          <p:spPr bwMode="auto">
            <a:xfrm>
              <a:off x="4072" y="3314"/>
              <a:ext cx="640" cy="570"/>
            </a:xfrm>
            <a:prstGeom prst="rect">
              <a:avLst/>
            </a:prstGeom>
            <a:blipFill dpi="0" rotWithShape="0">
              <a:blip r:embed="rId10"/>
              <a:srcRect/>
              <a:tile tx="0" ty="0" sx="100000" sy="100000" flip="none" algn="tl"/>
            </a:blipFill>
            <a:ln w="9525">
              <a:solidFill>
                <a:srgbClr val="000000"/>
              </a:solidFill>
              <a:miter lim="800000"/>
            </a:ln>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2319" name="Text Box 46"/>
            <p:cNvSpPr txBox="1">
              <a:spLocks noChangeArrowheads="1"/>
            </p:cNvSpPr>
            <p:nvPr/>
          </p:nvSpPr>
          <p:spPr bwMode="auto">
            <a:xfrm>
              <a:off x="4059" y="2986"/>
              <a:ext cx="6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dirty="0">
                  <a:solidFill>
                    <a:srgbClr val="000000"/>
                  </a:solidFill>
                  <a:latin typeface="Comic Sans MS" panose="030F0702030302020204" pitchFamily="66" charset="0"/>
                  <a:ea typeface="Gungsuh" panose="02030600000101010101" pitchFamily="18" charset="-127"/>
                </a:rPr>
                <a:t>Water</a:t>
              </a:r>
              <a:endParaRPr lang="en-US" altLang="zh-CN" sz="2000" i="1" dirty="0">
                <a:solidFill>
                  <a:srgbClr val="000000"/>
                </a:solidFill>
                <a:latin typeface="Comic Sans MS" panose="030F0702030302020204" pitchFamily="66" charset="0"/>
                <a:ea typeface="Gungsuh" panose="02030600000101010101" pitchFamily="18" charset="-127"/>
              </a:endParaRPr>
            </a:p>
          </p:txBody>
        </p:sp>
        <p:sp>
          <p:nvSpPr>
            <p:cNvPr id="12320" name="Text Box 47"/>
            <p:cNvSpPr txBox="1">
              <a:spLocks noChangeArrowheads="1"/>
            </p:cNvSpPr>
            <p:nvPr/>
          </p:nvSpPr>
          <p:spPr bwMode="auto">
            <a:xfrm>
              <a:off x="4195" y="2627"/>
              <a:ext cx="35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latin typeface="Comic Sans MS" panose="030F0702030302020204" pitchFamily="66" charset="0"/>
                  <a:ea typeface="BatangChe" panose="02030609000101010101" pitchFamily="49" charset="-127"/>
                </a:rPr>
                <a:t>Air</a:t>
              </a:r>
              <a:endParaRPr lang="en-US" altLang="zh-CN" sz="2000" i="1">
                <a:solidFill>
                  <a:srgbClr val="000000"/>
                </a:solidFill>
                <a:latin typeface="Comic Sans MS" panose="030F0702030302020204" pitchFamily="66" charset="0"/>
                <a:ea typeface="BatangChe" panose="02030609000101010101" pitchFamily="49" charset="-127"/>
              </a:endParaRPr>
            </a:p>
          </p:txBody>
        </p:sp>
        <p:sp>
          <p:nvSpPr>
            <p:cNvPr id="12321" name="Text Box 48"/>
            <p:cNvSpPr txBox="1">
              <a:spLocks noChangeArrowheads="1"/>
            </p:cNvSpPr>
            <p:nvPr/>
          </p:nvSpPr>
          <p:spPr bwMode="auto">
            <a:xfrm>
              <a:off x="4158" y="3463"/>
              <a:ext cx="4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latin typeface="Comic Sans MS" panose="030F0702030302020204" pitchFamily="66" charset="0"/>
                  <a:ea typeface="Gungsuh" panose="02030600000101010101" pitchFamily="18" charset="-127"/>
                </a:rPr>
                <a:t>Solid</a:t>
              </a:r>
              <a:endParaRPr lang="en-US" altLang="zh-CN" sz="2000" i="1">
                <a:solidFill>
                  <a:srgbClr val="000000"/>
                </a:solidFill>
                <a:latin typeface="Comic Sans MS" panose="030F0702030302020204" pitchFamily="66" charset="0"/>
                <a:ea typeface="Gungsuh" panose="02030600000101010101" pitchFamily="18" charset="-127"/>
              </a:endParaRPr>
            </a:p>
          </p:txBody>
        </p:sp>
        <p:sp>
          <p:nvSpPr>
            <p:cNvPr id="12322" name="Freeform 49"/>
            <p:cNvSpPr/>
            <p:nvPr/>
          </p:nvSpPr>
          <p:spPr bwMode="auto">
            <a:xfrm>
              <a:off x="4067" y="2564"/>
              <a:ext cx="1125" cy="2"/>
            </a:xfrm>
            <a:custGeom>
              <a:avLst/>
              <a:gdLst>
                <a:gd name="T0" fmla="*/ 0 w 1125"/>
                <a:gd name="T1" fmla="*/ 0 h 2"/>
                <a:gd name="T2" fmla="*/ 1125 w 1125"/>
                <a:gd name="T3" fmla="*/ 2 h 2"/>
                <a:gd name="T4" fmla="*/ 0 60000 65536"/>
                <a:gd name="T5" fmla="*/ 0 60000 65536"/>
                <a:gd name="T6" fmla="*/ 0 w 1125"/>
                <a:gd name="T7" fmla="*/ 0 h 2"/>
                <a:gd name="T8" fmla="*/ 1125 w 1125"/>
                <a:gd name="T9" fmla="*/ 2 h 2"/>
              </a:gdLst>
              <a:ahLst/>
              <a:cxnLst>
                <a:cxn ang="T4">
                  <a:pos x="T0" y="T1"/>
                </a:cxn>
                <a:cxn ang="T5">
                  <a:pos x="T2" y="T3"/>
                </a:cxn>
              </a:cxnLst>
              <a:rect l="T6" t="T7" r="T8" b="T9"/>
              <a:pathLst>
                <a:path w="1125" h="2">
                  <a:moveTo>
                    <a:pt x="0" y="0"/>
                  </a:moveTo>
                  <a:lnTo>
                    <a:pt x="1125" y="2"/>
                  </a:lnTo>
                </a:path>
              </a:pathLst>
            </a:cu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12323" name="Freeform 50"/>
            <p:cNvSpPr/>
            <p:nvPr/>
          </p:nvSpPr>
          <p:spPr bwMode="auto">
            <a:xfrm>
              <a:off x="4077" y="3880"/>
              <a:ext cx="1115" cy="5"/>
            </a:xfrm>
            <a:custGeom>
              <a:avLst/>
              <a:gdLst>
                <a:gd name="T0" fmla="*/ 0 w 1115"/>
                <a:gd name="T1" fmla="*/ 0 h 5"/>
                <a:gd name="T2" fmla="*/ 1115 w 1115"/>
                <a:gd name="T3" fmla="*/ 5 h 5"/>
                <a:gd name="T4" fmla="*/ 0 60000 65536"/>
                <a:gd name="T5" fmla="*/ 0 60000 65536"/>
                <a:gd name="T6" fmla="*/ 0 w 1115"/>
                <a:gd name="T7" fmla="*/ 0 h 5"/>
                <a:gd name="T8" fmla="*/ 1115 w 1115"/>
                <a:gd name="T9" fmla="*/ 5 h 5"/>
              </a:gdLst>
              <a:ahLst/>
              <a:cxnLst>
                <a:cxn ang="T4">
                  <a:pos x="T0" y="T1"/>
                </a:cxn>
                <a:cxn ang="T5">
                  <a:pos x="T2" y="T3"/>
                </a:cxn>
              </a:cxnLst>
              <a:rect l="T6" t="T7" r="T8" b="T9"/>
              <a:pathLst>
                <a:path w="1115" h="5">
                  <a:moveTo>
                    <a:pt x="0" y="0"/>
                  </a:moveTo>
                  <a:lnTo>
                    <a:pt x="1115" y="5"/>
                  </a:lnTo>
                </a:path>
              </a:pathLst>
            </a:cu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12324" name="Freeform 51"/>
            <p:cNvSpPr/>
            <p:nvPr/>
          </p:nvSpPr>
          <p:spPr bwMode="auto">
            <a:xfrm>
              <a:off x="4072" y="3309"/>
              <a:ext cx="940" cy="6"/>
            </a:xfrm>
            <a:custGeom>
              <a:avLst/>
              <a:gdLst>
                <a:gd name="T0" fmla="*/ 0 w 940"/>
                <a:gd name="T1" fmla="*/ 0 h 6"/>
                <a:gd name="T2" fmla="*/ 940 w 940"/>
                <a:gd name="T3" fmla="*/ 6 h 6"/>
                <a:gd name="T4" fmla="*/ 0 60000 65536"/>
                <a:gd name="T5" fmla="*/ 0 60000 65536"/>
                <a:gd name="T6" fmla="*/ 0 w 940"/>
                <a:gd name="T7" fmla="*/ 0 h 6"/>
                <a:gd name="T8" fmla="*/ 940 w 940"/>
                <a:gd name="T9" fmla="*/ 6 h 6"/>
              </a:gdLst>
              <a:ahLst/>
              <a:cxnLst>
                <a:cxn ang="T4">
                  <a:pos x="T0" y="T1"/>
                </a:cxn>
                <a:cxn ang="T5">
                  <a:pos x="T2" y="T3"/>
                </a:cxn>
              </a:cxnLst>
              <a:rect l="T6" t="T7" r="T8" b="T9"/>
              <a:pathLst>
                <a:path w="940" h="6">
                  <a:moveTo>
                    <a:pt x="0" y="0"/>
                  </a:moveTo>
                  <a:lnTo>
                    <a:pt x="940" y="6"/>
                  </a:lnTo>
                </a:path>
              </a:pathLst>
            </a:cu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12325" name="Line 52"/>
            <p:cNvSpPr>
              <a:spLocks noChangeShapeType="1"/>
            </p:cNvSpPr>
            <p:nvPr/>
          </p:nvSpPr>
          <p:spPr bwMode="auto">
            <a:xfrm>
              <a:off x="4792" y="3345"/>
              <a:ext cx="0" cy="53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2326" name="Line 53"/>
            <p:cNvSpPr>
              <a:spLocks noChangeShapeType="1"/>
            </p:cNvSpPr>
            <p:nvPr/>
          </p:nvSpPr>
          <p:spPr bwMode="auto">
            <a:xfrm>
              <a:off x="4795" y="2565"/>
              <a:ext cx="0" cy="74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2327" name="Line 54"/>
            <p:cNvSpPr>
              <a:spLocks noChangeShapeType="1"/>
            </p:cNvSpPr>
            <p:nvPr/>
          </p:nvSpPr>
          <p:spPr bwMode="auto">
            <a:xfrm>
              <a:off x="5147" y="2565"/>
              <a:ext cx="0" cy="131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2328" name="Text Box 55"/>
            <p:cNvSpPr txBox="1">
              <a:spLocks noChangeArrowheads="1"/>
            </p:cNvSpPr>
            <p:nvPr/>
          </p:nvSpPr>
          <p:spPr bwMode="auto">
            <a:xfrm>
              <a:off x="4739" y="3971"/>
              <a:ext cx="32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t>体积</a:t>
              </a:r>
              <a:endParaRPr lang="zh-CN" altLang="en-US" sz="2000" dirty="0"/>
            </a:p>
          </p:txBody>
        </p:sp>
      </p:grpSp>
      <p:sp>
        <p:nvSpPr>
          <p:cNvPr id="804922" name="AutoShape 58"/>
          <p:cNvSpPr>
            <a:spLocks noChangeArrowheads="1"/>
          </p:cNvSpPr>
          <p:nvPr/>
        </p:nvSpPr>
        <p:spPr bwMode="auto">
          <a:xfrm>
            <a:off x="3405548" y="5002578"/>
            <a:ext cx="2584450" cy="685800"/>
          </a:xfrm>
          <a:prstGeom prst="roundRect">
            <a:avLst>
              <a:gd name="adj" fmla="val 16667"/>
            </a:avLst>
          </a:prstGeom>
          <a:solidFill>
            <a:srgbClr val="FFFF00"/>
          </a:solidFill>
          <a:ln w="9525" algn="ctr">
            <a:solidFill>
              <a:srgbClr val="6600FF"/>
            </a:solidFill>
            <a:round/>
          </a:ln>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000" dirty="0">
                <a:solidFill>
                  <a:srgbClr val="0000FF"/>
                </a:solidFill>
                <a:ea typeface="隶书" panose="02010509060101010101" pitchFamily="49" charset="-122"/>
              </a:rPr>
              <a:t>三相草图可用于确定物性指标之间的关系</a:t>
            </a:r>
            <a:endParaRPr lang="zh-CN" altLang="en-US" sz="2000" dirty="0">
              <a:solidFill>
                <a:srgbClr val="0000FF"/>
              </a:solidFill>
              <a:ea typeface="隶书" panose="02010509060101010101" pitchFamily="49" charset="-122"/>
            </a:endParaRPr>
          </a:p>
        </p:txBody>
      </p:sp>
      <p:sp>
        <p:nvSpPr>
          <p:cNvPr id="63"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.2 </a:t>
            </a:r>
            <a:r>
              <a:rPr lang="zh-CN" altLang="en-US" sz="2600" b="1" dirty="0" smtClean="0">
                <a:solidFill>
                  <a:srgbClr val="FF3300"/>
                </a:solidFill>
                <a:cs typeface="Times New Roman" panose="02020603050405020304" pitchFamily="18" charset="0"/>
              </a:rPr>
              <a:t>土的三相比例指标</a:t>
            </a:r>
            <a:endParaRPr lang="zh-CN" altLang="en-US" sz="2600" b="1" dirty="0">
              <a:solidFill>
                <a:srgbClr val="FF330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04870"/>
                                        </p:tgtEl>
                                        <p:attrNameLst>
                                          <p:attrName>style.visibility</p:attrName>
                                        </p:attrNameLst>
                                      </p:cBhvr>
                                      <p:to>
                                        <p:strVal val="visible"/>
                                      </p:to>
                                    </p:set>
                                    <p:anim calcmode="lin" valueType="num">
                                      <p:cBhvr additive="base">
                                        <p:cTn id="7" dur="500" fill="hold"/>
                                        <p:tgtEl>
                                          <p:spTgt spid="804870"/>
                                        </p:tgtEl>
                                        <p:attrNameLst>
                                          <p:attrName>ppt_x</p:attrName>
                                        </p:attrNameLst>
                                      </p:cBhvr>
                                      <p:tavLst>
                                        <p:tav tm="0">
                                          <p:val>
                                            <p:strVal val="#ppt_x"/>
                                          </p:val>
                                        </p:tav>
                                        <p:tav tm="100000">
                                          <p:val>
                                            <p:strVal val="#ppt_x"/>
                                          </p:val>
                                        </p:tav>
                                      </p:tavLst>
                                    </p:anim>
                                    <p:anim calcmode="lin" valueType="num">
                                      <p:cBhvr additive="base">
                                        <p:cTn id="8" dur="500" fill="hold"/>
                                        <p:tgtEl>
                                          <p:spTgt spid="80487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804866"/>
                                        </p:tgtEl>
                                        <p:attrNameLst>
                                          <p:attrName>style.visibility</p:attrName>
                                        </p:attrNameLst>
                                      </p:cBhvr>
                                      <p:to>
                                        <p:strVal val="visible"/>
                                      </p:to>
                                    </p:set>
                                    <p:animEffect transition="in" filter="slide(fromTop)">
                                      <p:cBhvr>
                                        <p:cTn id="13" dur="500"/>
                                        <p:tgtEl>
                                          <p:spTgt spid="804866"/>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grpId="0" nodeType="clickEffect">
                                  <p:stCondLst>
                                    <p:cond delay="0"/>
                                  </p:stCondLst>
                                  <p:childTnLst>
                                    <p:set>
                                      <p:cBhvr>
                                        <p:cTn id="17" dur="1" fill="hold">
                                          <p:stCondLst>
                                            <p:cond delay="0"/>
                                          </p:stCondLst>
                                        </p:cTn>
                                        <p:tgtEl>
                                          <p:spTgt spid="804867"/>
                                        </p:tgtEl>
                                        <p:attrNameLst>
                                          <p:attrName>style.visibility</p:attrName>
                                        </p:attrNameLst>
                                      </p:cBhvr>
                                      <p:to>
                                        <p:strVal val="visible"/>
                                      </p:to>
                                    </p:set>
                                    <p:animEffect transition="in" filter="slide(fromTop)">
                                      <p:cBhvr>
                                        <p:cTn id="18" dur="500"/>
                                        <p:tgtEl>
                                          <p:spTgt spid="804867"/>
                                        </p:tgtEl>
                                      </p:cBhvr>
                                    </p:animEffect>
                                  </p:childTnLst>
                                </p:cTn>
                              </p:par>
                            </p:childTnLst>
                          </p:cTn>
                        </p:par>
                        <p:par>
                          <p:cTn id="19" fill="hold">
                            <p:stCondLst>
                              <p:cond delay="500"/>
                            </p:stCondLst>
                            <p:childTnLst>
                              <p:par>
                                <p:cTn id="20" presetID="12" presetClass="entr" presetSubtype="8" fill="hold" grpId="0" nodeType="afterEffect">
                                  <p:stCondLst>
                                    <p:cond delay="0"/>
                                  </p:stCondLst>
                                  <p:childTnLst>
                                    <p:set>
                                      <p:cBhvr>
                                        <p:cTn id="21" dur="1" fill="hold">
                                          <p:stCondLst>
                                            <p:cond delay="0"/>
                                          </p:stCondLst>
                                        </p:cTn>
                                        <p:tgtEl>
                                          <p:spTgt spid="804877"/>
                                        </p:tgtEl>
                                        <p:attrNameLst>
                                          <p:attrName>style.visibility</p:attrName>
                                        </p:attrNameLst>
                                      </p:cBhvr>
                                      <p:to>
                                        <p:strVal val="visible"/>
                                      </p:to>
                                    </p:set>
                                    <p:animEffect transition="in" filter="slide(fromLeft)">
                                      <p:cBhvr>
                                        <p:cTn id="22" dur="500"/>
                                        <p:tgtEl>
                                          <p:spTgt spid="804877"/>
                                        </p:tgtEl>
                                      </p:cBhvr>
                                    </p:animEffect>
                                  </p:childTnLst>
                                </p:cTn>
                              </p:par>
                            </p:childTnLst>
                          </p:cTn>
                        </p:par>
                        <p:par>
                          <p:cTn id="23" fill="hold">
                            <p:stCondLst>
                              <p:cond delay="1000"/>
                            </p:stCondLst>
                            <p:childTnLst>
                              <p:par>
                                <p:cTn id="24" presetID="47" presetClass="entr" presetSubtype="0" fill="hold" nodeType="afterEffect">
                                  <p:stCondLst>
                                    <p:cond delay="0"/>
                                  </p:stCondLst>
                                  <p:childTnLst>
                                    <p:set>
                                      <p:cBhvr>
                                        <p:cTn id="25" dur="1" fill="hold">
                                          <p:stCondLst>
                                            <p:cond delay="0"/>
                                          </p:stCondLst>
                                        </p:cTn>
                                        <p:tgtEl>
                                          <p:spTgt spid="804869"/>
                                        </p:tgtEl>
                                        <p:attrNameLst>
                                          <p:attrName>style.visibility</p:attrName>
                                        </p:attrNameLst>
                                      </p:cBhvr>
                                      <p:to>
                                        <p:strVal val="visible"/>
                                      </p:to>
                                    </p:set>
                                    <p:animEffect transition="in" filter="fade">
                                      <p:cBhvr>
                                        <p:cTn id="26" dur="1000"/>
                                        <p:tgtEl>
                                          <p:spTgt spid="804869"/>
                                        </p:tgtEl>
                                      </p:cBhvr>
                                    </p:animEffect>
                                    <p:anim calcmode="lin" valueType="num">
                                      <p:cBhvr>
                                        <p:cTn id="27" dur="1000" fill="hold"/>
                                        <p:tgtEl>
                                          <p:spTgt spid="804869"/>
                                        </p:tgtEl>
                                        <p:attrNameLst>
                                          <p:attrName>ppt_x</p:attrName>
                                        </p:attrNameLst>
                                      </p:cBhvr>
                                      <p:tavLst>
                                        <p:tav tm="0">
                                          <p:val>
                                            <p:strVal val="#ppt_x"/>
                                          </p:val>
                                        </p:tav>
                                        <p:tav tm="100000">
                                          <p:val>
                                            <p:strVal val="#ppt_x"/>
                                          </p:val>
                                        </p:tav>
                                      </p:tavLst>
                                    </p:anim>
                                    <p:anim calcmode="lin" valueType="num">
                                      <p:cBhvr>
                                        <p:cTn id="28" dur="1000" fill="hold"/>
                                        <p:tgtEl>
                                          <p:spTgt spid="804869"/>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804878"/>
                                        </p:tgtEl>
                                        <p:attrNameLst>
                                          <p:attrName>style.visibility</p:attrName>
                                        </p:attrNameLst>
                                      </p:cBhvr>
                                      <p:to>
                                        <p:strVal val="visible"/>
                                      </p:to>
                                    </p:set>
                                    <p:animEffect transition="in" filter="fade">
                                      <p:cBhvr>
                                        <p:cTn id="31" dur="1000"/>
                                        <p:tgtEl>
                                          <p:spTgt spid="804878"/>
                                        </p:tgtEl>
                                      </p:cBhvr>
                                    </p:animEffect>
                                    <p:anim calcmode="lin" valueType="num">
                                      <p:cBhvr>
                                        <p:cTn id="32" dur="1000" fill="hold"/>
                                        <p:tgtEl>
                                          <p:spTgt spid="804878"/>
                                        </p:tgtEl>
                                        <p:attrNameLst>
                                          <p:attrName>ppt_x</p:attrName>
                                        </p:attrNameLst>
                                      </p:cBhvr>
                                      <p:tavLst>
                                        <p:tav tm="0">
                                          <p:val>
                                            <p:strVal val="#ppt_x"/>
                                          </p:val>
                                        </p:tav>
                                        <p:tav tm="100000">
                                          <p:val>
                                            <p:strVal val="#ppt_x"/>
                                          </p:val>
                                        </p:tav>
                                      </p:tavLst>
                                    </p:anim>
                                    <p:anim calcmode="lin" valueType="num">
                                      <p:cBhvr>
                                        <p:cTn id="33" dur="1000" fill="hold"/>
                                        <p:tgtEl>
                                          <p:spTgt spid="80487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804868"/>
                                        </p:tgtEl>
                                        <p:attrNameLst>
                                          <p:attrName>style.visibility</p:attrName>
                                        </p:attrNameLst>
                                      </p:cBhvr>
                                      <p:to>
                                        <p:strVal val="visible"/>
                                      </p:to>
                                    </p:set>
                                    <p:anim calcmode="lin" valueType="num">
                                      <p:cBhvr additive="base">
                                        <p:cTn id="38" dur="500" fill="hold"/>
                                        <p:tgtEl>
                                          <p:spTgt spid="804868"/>
                                        </p:tgtEl>
                                        <p:attrNameLst>
                                          <p:attrName>ppt_x</p:attrName>
                                        </p:attrNameLst>
                                      </p:cBhvr>
                                      <p:tavLst>
                                        <p:tav tm="0">
                                          <p:val>
                                            <p:strVal val="0-#ppt_w/2"/>
                                          </p:val>
                                        </p:tav>
                                        <p:tav tm="100000">
                                          <p:val>
                                            <p:strVal val="#ppt_x"/>
                                          </p:val>
                                        </p:tav>
                                      </p:tavLst>
                                    </p:anim>
                                    <p:anim calcmode="lin" valueType="num">
                                      <p:cBhvr additive="base">
                                        <p:cTn id="39" dur="500" fill="hold"/>
                                        <p:tgtEl>
                                          <p:spTgt spid="804868"/>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2" presetClass="entr" presetSubtype="8" fill="hold" grpId="0" nodeType="afterEffect">
                                  <p:stCondLst>
                                    <p:cond delay="0"/>
                                  </p:stCondLst>
                                  <p:childTnLst>
                                    <p:set>
                                      <p:cBhvr>
                                        <p:cTn id="42" dur="1" fill="hold">
                                          <p:stCondLst>
                                            <p:cond delay="0"/>
                                          </p:stCondLst>
                                        </p:cTn>
                                        <p:tgtEl>
                                          <p:spTgt spid="804901"/>
                                        </p:tgtEl>
                                        <p:attrNameLst>
                                          <p:attrName>style.visibility</p:attrName>
                                        </p:attrNameLst>
                                      </p:cBhvr>
                                      <p:to>
                                        <p:strVal val="visible"/>
                                      </p:to>
                                    </p:set>
                                    <p:animEffect transition="in" filter="slide(fromLeft)">
                                      <p:cBhvr>
                                        <p:cTn id="43" dur="500"/>
                                        <p:tgtEl>
                                          <p:spTgt spid="804901"/>
                                        </p:tgtEl>
                                      </p:cBhvr>
                                    </p:animEffect>
                                  </p:childTnLst>
                                </p:cTn>
                              </p:par>
                            </p:childTnLst>
                          </p:cTn>
                        </p:par>
                        <p:par>
                          <p:cTn id="44" fill="hold">
                            <p:stCondLst>
                              <p:cond delay="1000"/>
                            </p:stCondLst>
                            <p:childTnLst>
                              <p:par>
                                <p:cTn id="45" presetID="47" presetClass="entr" presetSubtype="0" fill="hold" grpId="0" nodeType="afterEffect">
                                  <p:stCondLst>
                                    <p:cond delay="0"/>
                                  </p:stCondLst>
                                  <p:childTnLst>
                                    <p:set>
                                      <p:cBhvr>
                                        <p:cTn id="46" dur="1" fill="hold">
                                          <p:stCondLst>
                                            <p:cond delay="0"/>
                                          </p:stCondLst>
                                        </p:cTn>
                                        <p:tgtEl>
                                          <p:spTgt spid="804902"/>
                                        </p:tgtEl>
                                        <p:attrNameLst>
                                          <p:attrName>style.visibility</p:attrName>
                                        </p:attrNameLst>
                                      </p:cBhvr>
                                      <p:to>
                                        <p:strVal val="visible"/>
                                      </p:to>
                                    </p:set>
                                    <p:animEffect transition="in" filter="fade">
                                      <p:cBhvr>
                                        <p:cTn id="47" dur="1000"/>
                                        <p:tgtEl>
                                          <p:spTgt spid="804902"/>
                                        </p:tgtEl>
                                      </p:cBhvr>
                                    </p:animEffect>
                                    <p:anim calcmode="lin" valueType="num">
                                      <p:cBhvr>
                                        <p:cTn id="48" dur="1000" fill="hold"/>
                                        <p:tgtEl>
                                          <p:spTgt spid="804902"/>
                                        </p:tgtEl>
                                        <p:attrNameLst>
                                          <p:attrName>ppt_x</p:attrName>
                                        </p:attrNameLst>
                                      </p:cBhvr>
                                      <p:tavLst>
                                        <p:tav tm="0">
                                          <p:val>
                                            <p:strVal val="#ppt_x"/>
                                          </p:val>
                                        </p:tav>
                                        <p:tav tm="100000">
                                          <p:val>
                                            <p:strVal val="#ppt_x"/>
                                          </p:val>
                                        </p:tav>
                                      </p:tavLst>
                                    </p:anim>
                                    <p:anim calcmode="lin" valueType="num">
                                      <p:cBhvr>
                                        <p:cTn id="49" dur="1000" fill="hold"/>
                                        <p:tgtEl>
                                          <p:spTgt spid="804902"/>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804871"/>
                                        </p:tgtEl>
                                        <p:attrNameLst>
                                          <p:attrName>style.visibility</p:attrName>
                                        </p:attrNameLst>
                                      </p:cBhvr>
                                      <p:to>
                                        <p:strVal val="visible"/>
                                      </p:to>
                                    </p:set>
                                    <p:animEffect transition="in" filter="fade">
                                      <p:cBhvr>
                                        <p:cTn id="52" dur="1000"/>
                                        <p:tgtEl>
                                          <p:spTgt spid="804871"/>
                                        </p:tgtEl>
                                      </p:cBhvr>
                                    </p:animEffect>
                                    <p:anim calcmode="lin" valueType="num">
                                      <p:cBhvr>
                                        <p:cTn id="53" dur="1000" fill="hold"/>
                                        <p:tgtEl>
                                          <p:spTgt spid="804871"/>
                                        </p:tgtEl>
                                        <p:attrNameLst>
                                          <p:attrName>ppt_x</p:attrName>
                                        </p:attrNameLst>
                                      </p:cBhvr>
                                      <p:tavLst>
                                        <p:tav tm="0">
                                          <p:val>
                                            <p:strVal val="#ppt_x"/>
                                          </p:val>
                                        </p:tav>
                                        <p:tav tm="100000">
                                          <p:val>
                                            <p:strVal val="#ppt_x"/>
                                          </p:val>
                                        </p:tav>
                                      </p:tavLst>
                                    </p:anim>
                                    <p:anim calcmode="lin" valueType="num">
                                      <p:cBhvr>
                                        <p:cTn id="54" dur="1000" fill="hold"/>
                                        <p:tgtEl>
                                          <p:spTgt spid="80487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2" presetClass="entr" presetSubtype="8" fill="hold" grpId="0" nodeType="clickEffect">
                                  <p:stCondLst>
                                    <p:cond delay="0"/>
                                  </p:stCondLst>
                                  <p:childTnLst>
                                    <p:set>
                                      <p:cBhvr>
                                        <p:cTn id="58" dur="1" fill="hold">
                                          <p:stCondLst>
                                            <p:cond delay="0"/>
                                          </p:stCondLst>
                                        </p:cTn>
                                        <p:tgtEl>
                                          <p:spTgt spid="804876"/>
                                        </p:tgtEl>
                                        <p:attrNameLst>
                                          <p:attrName>style.visibility</p:attrName>
                                        </p:attrNameLst>
                                      </p:cBhvr>
                                      <p:to>
                                        <p:strVal val="visible"/>
                                      </p:to>
                                    </p:set>
                                    <p:animEffect transition="in" filter="slide(fromLeft)">
                                      <p:cBhvr>
                                        <p:cTn id="59" dur="500"/>
                                        <p:tgtEl>
                                          <p:spTgt spid="804876"/>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1" fill="hold" grpId="0" nodeType="clickEffect">
                                  <p:stCondLst>
                                    <p:cond delay="0"/>
                                  </p:stCondLst>
                                  <p:childTnLst>
                                    <p:set>
                                      <p:cBhvr>
                                        <p:cTn id="63" dur="1" fill="hold">
                                          <p:stCondLst>
                                            <p:cond delay="0"/>
                                          </p:stCondLst>
                                        </p:cTn>
                                        <p:tgtEl>
                                          <p:spTgt spid="804872"/>
                                        </p:tgtEl>
                                        <p:attrNameLst>
                                          <p:attrName>style.visibility</p:attrName>
                                        </p:attrNameLst>
                                      </p:cBhvr>
                                      <p:to>
                                        <p:strVal val="visible"/>
                                      </p:to>
                                    </p:set>
                                    <p:anim calcmode="lin" valueType="num">
                                      <p:cBhvr additive="base">
                                        <p:cTn id="64" dur="500" fill="hold"/>
                                        <p:tgtEl>
                                          <p:spTgt spid="804872"/>
                                        </p:tgtEl>
                                        <p:attrNameLst>
                                          <p:attrName>ppt_x</p:attrName>
                                        </p:attrNameLst>
                                      </p:cBhvr>
                                      <p:tavLst>
                                        <p:tav tm="0">
                                          <p:val>
                                            <p:strVal val="#ppt_x"/>
                                          </p:val>
                                        </p:tav>
                                        <p:tav tm="100000">
                                          <p:val>
                                            <p:strVal val="#ppt_x"/>
                                          </p:val>
                                        </p:tav>
                                      </p:tavLst>
                                    </p:anim>
                                    <p:anim calcmode="lin" valueType="num">
                                      <p:cBhvr additive="base">
                                        <p:cTn id="65" dur="500" fill="hold"/>
                                        <p:tgtEl>
                                          <p:spTgt spid="804872"/>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6" presetClass="entr" presetSubtype="32" fill="hold"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circle(out)">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804903"/>
                                        </p:tgtEl>
                                        <p:attrNameLst>
                                          <p:attrName>style.visibility</p:attrName>
                                        </p:attrNameLst>
                                      </p:cBhvr>
                                      <p:to>
                                        <p:strVal val="visible"/>
                                      </p:to>
                                    </p:set>
                                    <p:anim calcmode="lin" valueType="num">
                                      <p:cBhvr additive="base">
                                        <p:cTn id="75" dur="500" fill="hold"/>
                                        <p:tgtEl>
                                          <p:spTgt spid="804903"/>
                                        </p:tgtEl>
                                        <p:attrNameLst>
                                          <p:attrName>ppt_x</p:attrName>
                                        </p:attrNameLst>
                                      </p:cBhvr>
                                      <p:tavLst>
                                        <p:tav tm="0">
                                          <p:val>
                                            <p:strVal val="1+#ppt_w/2"/>
                                          </p:val>
                                        </p:tav>
                                        <p:tav tm="100000">
                                          <p:val>
                                            <p:strVal val="#ppt_x"/>
                                          </p:val>
                                        </p:tav>
                                      </p:tavLst>
                                    </p:anim>
                                    <p:anim calcmode="lin" valueType="num">
                                      <p:cBhvr additive="base">
                                        <p:cTn id="76" dur="500" fill="hold"/>
                                        <p:tgtEl>
                                          <p:spTgt spid="804903"/>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2" fill="hold" grpId="0" nodeType="clickEffect">
                                  <p:stCondLst>
                                    <p:cond delay="0"/>
                                  </p:stCondLst>
                                  <p:childTnLst>
                                    <p:set>
                                      <p:cBhvr>
                                        <p:cTn id="80" dur="1" fill="hold">
                                          <p:stCondLst>
                                            <p:cond delay="0"/>
                                          </p:stCondLst>
                                        </p:cTn>
                                        <p:tgtEl>
                                          <p:spTgt spid="804904"/>
                                        </p:tgtEl>
                                        <p:attrNameLst>
                                          <p:attrName>style.visibility</p:attrName>
                                        </p:attrNameLst>
                                      </p:cBhvr>
                                      <p:to>
                                        <p:strVal val="visible"/>
                                      </p:to>
                                    </p:set>
                                    <p:anim calcmode="lin" valueType="num">
                                      <p:cBhvr additive="base">
                                        <p:cTn id="81" dur="500" fill="hold"/>
                                        <p:tgtEl>
                                          <p:spTgt spid="804904"/>
                                        </p:tgtEl>
                                        <p:attrNameLst>
                                          <p:attrName>ppt_x</p:attrName>
                                        </p:attrNameLst>
                                      </p:cBhvr>
                                      <p:tavLst>
                                        <p:tav tm="0">
                                          <p:val>
                                            <p:strVal val="1+#ppt_w/2"/>
                                          </p:val>
                                        </p:tav>
                                        <p:tav tm="100000">
                                          <p:val>
                                            <p:strVal val="#ppt_x"/>
                                          </p:val>
                                        </p:tav>
                                      </p:tavLst>
                                    </p:anim>
                                    <p:anim calcmode="lin" valueType="num">
                                      <p:cBhvr additive="base">
                                        <p:cTn id="82" dur="500" fill="hold"/>
                                        <p:tgtEl>
                                          <p:spTgt spid="804904"/>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804905"/>
                                        </p:tgtEl>
                                        <p:attrNameLst>
                                          <p:attrName>style.visibility</p:attrName>
                                        </p:attrNameLst>
                                      </p:cBhvr>
                                      <p:to>
                                        <p:strVal val="visible"/>
                                      </p:to>
                                    </p:set>
                                    <p:anim calcmode="lin" valueType="num">
                                      <p:cBhvr additive="base">
                                        <p:cTn id="87" dur="500" fill="hold"/>
                                        <p:tgtEl>
                                          <p:spTgt spid="804905"/>
                                        </p:tgtEl>
                                        <p:attrNameLst>
                                          <p:attrName>ppt_x</p:attrName>
                                        </p:attrNameLst>
                                      </p:cBhvr>
                                      <p:tavLst>
                                        <p:tav tm="0">
                                          <p:val>
                                            <p:strVal val="1+#ppt_w/2"/>
                                          </p:val>
                                        </p:tav>
                                        <p:tav tm="100000">
                                          <p:val>
                                            <p:strVal val="#ppt_x"/>
                                          </p:val>
                                        </p:tav>
                                      </p:tavLst>
                                    </p:anim>
                                    <p:anim calcmode="lin" valueType="num">
                                      <p:cBhvr additive="base">
                                        <p:cTn id="88" dur="500" fill="hold"/>
                                        <p:tgtEl>
                                          <p:spTgt spid="804905"/>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2" fill="hold" nodeType="clickEffect">
                                  <p:stCondLst>
                                    <p:cond delay="0"/>
                                  </p:stCondLst>
                                  <p:childTnLst>
                                    <p:set>
                                      <p:cBhvr>
                                        <p:cTn id="92" dur="1" fill="hold">
                                          <p:stCondLst>
                                            <p:cond delay="0"/>
                                          </p:stCondLst>
                                        </p:cTn>
                                        <p:tgtEl>
                                          <p:spTgt spid="804873"/>
                                        </p:tgtEl>
                                        <p:attrNameLst>
                                          <p:attrName>style.visibility</p:attrName>
                                        </p:attrNameLst>
                                      </p:cBhvr>
                                      <p:to>
                                        <p:strVal val="visible"/>
                                      </p:to>
                                    </p:set>
                                    <p:anim calcmode="lin" valueType="num">
                                      <p:cBhvr additive="base">
                                        <p:cTn id="93" dur="500" fill="hold"/>
                                        <p:tgtEl>
                                          <p:spTgt spid="804873"/>
                                        </p:tgtEl>
                                        <p:attrNameLst>
                                          <p:attrName>ppt_x</p:attrName>
                                        </p:attrNameLst>
                                      </p:cBhvr>
                                      <p:tavLst>
                                        <p:tav tm="0">
                                          <p:val>
                                            <p:strVal val="1+#ppt_w/2"/>
                                          </p:val>
                                        </p:tav>
                                        <p:tav tm="100000">
                                          <p:val>
                                            <p:strVal val="#ppt_x"/>
                                          </p:val>
                                        </p:tav>
                                      </p:tavLst>
                                    </p:anim>
                                    <p:anim calcmode="lin" valueType="num">
                                      <p:cBhvr additive="base">
                                        <p:cTn id="94" dur="500" fill="hold"/>
                                        <p:tgtEl>
                                          <p:spTgt spid="804873"/>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7" presetClass="entr" presetSubtype="10" fill="hold" grpId="0" nodeType="clickEffect">
                                  <p:stCondLst>
                                    <p:cond delay="0"/>
                                  </p:stCondLst>
                                  <p:childTnLst>
                                    <p:set>
                                      <p:cBhvr>
                                        <p:cTn id="98" dur="1" fill="hold">
                                          <p:stCondLst>
                                            <p:cond delay="0"/>
                                          </p:stCondLst>
                                        </p:cTn>
                                        <p:tgtEl>
                                          <p:spTgt spid="804922"/>
                                        </p:tgtEl>
                                        <p:attrNameLst>
                                          <p:attrName>style.visibility</p:attrName>
                                        </p:attrNameLst>
                                      </p:cBhvr>
                                      <p:to>
                                        <p:strVal val="visible"/>
                                      </p:to>
                                    </p:set>
                                    <p:anim calcmode="lin" valueType="num">
                                      <p:cBhvr>
                                        <p:cTn id="99" dur="500" fill="hold"/>
                                        <p:tgtEl>
                                          <p:spTgt spid="804922"/>
                                        </p:tgtEl>
                                        <p:attrNameLst>
                                          <p:attrName>ppt_w</p:attrName>
                                        </p:attrNameLst>
                                      </p:cBhvr>
                                      <p:tavLst>
                                        <p:tav tm="0">
                                          <p:val>
                                            <p:fltVal val="0"/>
                                          </p:val>
                                        </p:tav>
                                        <p:tav tm="100000">
                                          <p:val>
                                            <p:strVal val="#ppt_w"/>
                                          </p:val>
                                        </p:tav>
                                      </p:tavLst>
                                    </p:anim>
                                    <p:anim calcmode="lin" valueType="num">
                                      <p:cBhvr>
                                        <p:cTn id="100" dur="500" fill="hold"/>
                                        <p:tgtEl>
                                          <p:spTgt spid="804922"/>
                                        </p:tgtEl>
                                        <p:attrNameLst>
                                          <p:attrName>ppt_h</p:attrName>
                                        </p:attrNameLst>
                                      </p:cBhvr>
                                      <p:tavLst>
                                        <p:tav tm="0">
                                          <p:val>
                                            <p:strVal val="#ppt_h"/>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nodeType="clickEffect">
                                  <p:stCondLst>
                                    <p:cond delay="0"/>
                                  </p:stCondLst>
                                  <p:childTnLst>
                                    <p:set>
                                      <p:cBhvr>
                                        <p:cTn id="104" dur="1" fill="hold">
                                          <p:stCondLst>
                                            <p:cond delay="0"/>
                                          </p:stCondLst>
                                        </p:cTn>
                                        <p:tgtEl>
                                          <p:spTgt spid="804874"/>
                                        </p:tgtEl>
                                        <p:attrNameLst>
                                          <p:attrName>style.visibility</p:attrName>
                                        </p:attrNameLst>
                                      </p:cBhvr>
                                      <p:to>
                                        <p:strVal val="visible"/>
                                      </p:to>
                                    </p:set>
                                    <p:animEffect transition="in" filter="fade">
                                      <p:cBhvr>
                                        <p:cTn id="105" dur="1000"/>
                                        <p:tgtEl>
                                          <p:spTgt spid="804874"/>
                                        </p:tgtEl>
                                      </p:cBhvr>
                                    </p:animEffect>
                                    <p:anim calcmode="lin" valueType="num">
                                      <p:cBhvr>
                                        <p:cTn id="106" dur="1000" fill="hold"/>
                                        <p:tgtEl>
                                          <p:spTgt spid="804874"/>
                                        </p:tgtEl>
                                        <p:attrNameLst>
                                          <p:attrName>ppt_x</p:attrName>
                                        </p:attrNameLst>
                                      </p:cBhvr>
                                      <p:tavLst>
                                        <p:tav tm="0">
                                          <p:val>
                                            <p:strVal val="#ppt_x"/>
                                          </p:val>
                                        </p:tav>
                                        <p:tav tm="100000">
                                          <p:val>
                                            <p:strVal val="#ppt_x"/>
                                          </p:val>
                                        </p:tav>
                                      </p:tavLst>
                                    </p:anim>
                                    <p:anim calcmode="lin" valueType="num">
                                      <p:cBhvr>
                                        <p:cTn id="107" dur="1000" fill="hold"/>
                                        <p:tgtEl>
                                          <p:spTgt spid="8048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866" grpId="0"/>
      <p:bldP spid="804867" grpId="0" animBg="1" autoUpdateAnimBg="0"/>
      <p:bldP spid="804868" grpId="0" animBg="1" autoUpdateAnimBg="0"/>
      <p:bldP spid="804870" grpId="0" animBg="1"/>
      <p:bldP spid="804872" grpId="0"/>
      <p:bldP spid="804876" grpId="0" animBg="1"/>
      <p:bldP spid="804877" grpId="0"/>
      <p:bldP spid="804878" grpId="0"/>
      <p:bldP spid="804901" grpId="0"/>
      <p:bldP spid="804902" grpId="0"/>
      <p:bldP spid="804903" grpId="0"/>
      <p:bldP spid="804904" grpId="0"/>
      <p:bldP spid="804905" grpId="0"/>
      <p:bldP spid="8049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26EE7431-FD08-48F0-A31F-5A156045F38E}" type="slidenum">
              <a:rPr lang="zh-CN" altLang="en-US" sz="1200">
                <a:latin typeface="Garamond" panose="02020404030301010803" pitchFamily="18" charset="0"/>
              </a:rPr>
            </a:fld>
            <a:endParaRPr lang="en-US" altLang="zh-CN" sz="1200">
              <a:latin typeface="Garamond" panose="02020404030301010803" pitchFamily="18" charset="0"/>
            </a:endParaRPr>
          </a:p>
        </p:txBody>
      </p:sp>
      <p:sp>
        <p:nvSpPr>
          <p:cNvPr id="805890" name="Text Box 2"/>
          <p:cNvSpPr txBox="1">
            <a:spLocks noChangeArrowheads="1"/>
          </p:cNvSpPr>
          <p:nvPr/>
        </p:nvSpPr>
        <p:spPr bwMode="auto">
          <a:xfrm>
            <a:off x="323850" y="981075"/>
            <a:ext cx="3960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buFont typeface="Wingdings" panose="05000000000000000000" pitchFamily="2" charset="2"/>
              <a:buChar char="v"/>
            </a:pPr>
            <a:r>
              <a:rPr lang="zh-CN" altLang="en-US">
                <a:solidFill>
                  <a:srgbClr val="008000"/>
                </a:solidFill>
              </a:rPr>
              <a:t>表示土中含水程度的指标</a:t>
            </a:r>
            <a:endParaRPr lang="zh-CN" altLang="en-US">
              <a:solidFill>
                <a:srgbClr val="008000"/>
              </a:solidFill>
            </a:endParaRPr>
          </a:p>
        </p:txBody>
      </p:sp>
      <p:graphicFrame>
        <p:nvGraphicFramePr>
          <p:cNvPr id="805891" name="Object 2"/>
          <p:cNvGraphicFramePr>
            <a:graphicFrameLocks noChangeAspect="1"/>
          </p:cNvGraphicFramePr>
          <p:nvPr/>
        </p:nvGraphicFramePr>
        <p:xfrm>
          <a:off x="2578100" y="1784350"/>
          <a:ext cx="1377950" cy="808038"/>
        </p:xfrm>
        <a:graphic>
          <a:graphicData uri="http://schemas.openxmlformats.org/presentationml/2006/ole">
            <mc:AlternateContent xmlns:mc="http://schemas.openxmlformats.org/markup-compatibility/2006">
              <mc:Choice xmlns:v="urn:schemas-microsoft-com:vml" Requires="v">
                <p:oleObj spid="_x0000_s13419" name="公式" r:id="rId1" imgW="965200" imgH="558800" progId="Equation.3">
                  <p:embed/>
                </p:oleObj>
              </mc:Choice>
              <mc:Fallback>
                <p:oleObj name="公式" r:id="rId1" imgW="965200" imgH="558800" progId="Equation.3">
                  <p:embed/>
                  <p:pic>
                    <p:nvPicPr>
                      <p:cNvPr id="0"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8100" y="1784350"/>
                        <a:ext cx="137795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05892" name="AutoShape 4"/>
          <p:cNvSpPr>
            <a:spLocks noChangeArrowheads="1"/>
          </p:cNvSpPr>
          <p:nvPr/>
        </p:nvSpPr>
        <p:spPr bwMode="auto">
          <a:xfrm>
            <a:off x="611188" y="1916113"/>
            <a:ext cx="1223962" cy="511175"/>
          </a:xfrm>
          <a:prstGeom prst="roundRect">
            <a:avLst>
              <a:gd name="adj" fmla="val 16667"/>
            </a:avLst>
          </a:prstGeom>
          <a:solidFill>
            <a:srgbClr val="0000CC"/>
          </a:solidFill>
          <a:ln>
            <a:noFill/>
          </a:ln>
          <a:extLst>
            <a:ext uri="{91240B29-F687-4F45-9708-019B960494DF}">
              <a14:hiddenLine xmlns:a14="http://schemas.microsoft.com/office/drawing/2010/main" w="9525">
                <a:solidFill>
                  <a:srgbClr val="000000"/>
                </a:solidFill>
                <a:rou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chemeClr val="accent1"/>
                </a:solidFill>
                <a:ea typeface="幼圆" panose="02010509060101010101" pitchFamily="49" charset="-122"/>
              </a:rPr>
              <a:t>含水率</a:t>
            </a:r>
            <a:endParaRPr lang="zh-CN" altLang="en-US">
              <a:solidFill>
                <a:schemeClr val="accent1"/>
              </a:solidFill>
              <a:ea typeface="幼圆" panose="02010509060101010101" pitchFamily="49" charset="-122"/>
            </a:endParaRPr>
          </a:p>
        </p:txBody>
      </p:sp>
      <p:sp>
        <p:nvSpPr>
          <p:cNvPr id="805893" name="AutoShape 5"/>
          <p:cNvSpPr>
            <a:spLocks noChangeArrowheads="1"/>
          </p:cNvSpPr>
          <p:nvPr/>
        </p:nvSpPr>
        <p:spPr bwMode="auto">
          <a:xfrm>
            <a:off x="611188" y="2727325"/>
            <a:ext cx="1223962" cy="498475"/>
          </a:xfrm>
          <a:prstGeom prst="roundRect">
            <a:avLst>
              <a:gd name="adj" fmla="val 16667"/>
            </a:avLst>
          </a:prstGeom>
          <a:solidFill>
            <a:srgbClr val="0000CC"/>
          </a:solidFill>
          <a:ln>
            <a:noFill/>
          </a:ln>
          <a:extLst>
            <a:ext uri="{91240B29-F687-4F45-9708-019B960494DF}">
              <a14:hiddenLine xmlns:a14="http://schemas.microsoft.com/office/drawing/2010/main" w="9525">
                <a:solidFill>
                  <a:srgbClr val="000000"/>
                </a:solidFill>
                <a:rou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chemeClr val="accent1"/>
                </a:solidFill>
                <a:ea typeface="幼圆" panose="02010509060101010101" pitchFamily="49" charset="-122"/>
              </a:rPr>
              <a:t>饱和度</a:t>
            </a:r>
            <a:endParaRPr lang="zh-CN" altLang="en-US">
              <a:solidFill>
                <a:schemeClr val="accent1"/>
              </a:solidFill>
              <a:ea typeface="幼圆" panose="02010509060101010101" pitchFamily="49" charset="-122"/>
            </a:endParaRPr>
          </a:p>
        </p:txBody>
      </p:sp>
      <p:graphicFrame>
        <p:nvGraphicFramePr>
          <p:cNvPr id="805894" name="Object 3"/>
          <p:cNvGraphicFramePr>
            <a:graphicFrameLocks noChangeAspect="1"/>
          </p:cNvGraphicFramePr>
          <p:nvPr/>
        </p:nvGraphicFramePr>
        <p:xfrm>
          <a:off x="2143125" y="4048125"/>
          <a:ext cx="973138" cy="808038"/>
        </p:xfrm>
        <a:graphic>
          <a:graphicData uri="http://schemas.openxmlformats.org/presentationml/2006/ole">
            <mc:AlternateContent xmlns:mc="http://schemas.openxmlformats.org/markup-compatibility/2006">
              <mc:Choice xmlns:v="urn:schemas-microsoft-com:vml" Requires="v">
                <p:oleObj spid="_x0000_s13420" name="公式" r:id="rId3" imgW="685800" imgH="558800" progId="Equation.3">
                  <p:embed/>
                </p:oleObj>
              </mc:Choice>
              <mc:Fallback>
                <p:oleObj name="公式" r:id="rId3" imgW="685800" imgH="5588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25" y="4048125"/>
                        <a:ext cx="973138"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 7"/>
          <p:cNvGrpSpPr/>
          <p:nvPr/>
        </p:nvGrpSpPr>
        <p:grpSpPr bwMode="auto">
          <a:xfrm>
            <a:off x="5818188" y="1695450"/>
            <a:ext cx="3074987" cy="2540000"/>
            <a:chOff x="894" y="1616"/>
            <a:chExt cx="1937" cy="1600"/>
          </a:xfrm>
        </p:grpSpPr>
        <p:sp>
          <p:nvSpPr>
            <p:cNvPr id="13328" name="Rectangle 8"/>
            <p:cNvSpPr>
              <a:spLocks noChangeArrowheads="1"/>
            </p:cNvSpPr>
            <p:nvPr/>
          </p:nvSpPr>
          <p:spPr bwMode="auto">
            <a:xfrm>
              <a:off x="1578" y="1616"/>
              <a:ext cx="640" cy="1319"/>
            </a:xfrm>
            <a:prstGeom prst="rect">
              <a:avLst/>
            </a:prstGeom>
            <a:solidFill>
              <a:srgbClr val="00FFFF"/>
            </a:solidFill>
            <a:ln w="25400">
              <a:solidFill>
                <a:srgbClr val="000000"/>
              </a:solidFill>
              <a:miter lim="800000"/>
            </a:ln>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3329" name="Rectangle 9" descr="水滴"/>
            <p:cNvSpPr>
              <a:spLocks noChangeArrowheads="1"/>
            </p:cNvSpPr>
            <p:nvPr/>
          </p:nvSpPr>
          <p:spPr bwMode="auto">
            <a:xfrm>
              <a:off x="1578" y="1915"/>
              <a:ext cx="640" cy="450"/>
            </a:xfrm>
            <a:prstGeom prst="rect">
              <a:avLst/>
            </a:prstGeom>
            <a:blipFill dpi="0" rotWithShape="0">
              <a:blip r:embed="rId5"/>
              <a:srcRect/>
              <a:tile tx="0" ty="0" sx="100000" sy="100000" flip="none" algn="tl"/>
            </a:blipFill>
            <a:ln w="9525">
              <a:solidFill>
                <a:srgbClr val="000000"/>
              </a:solidFill>
              <a:miter lim="800000"/>
            </a:ln>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endParaRPr lang="zh-CN" altLang="en-US" sz="2000"/>
            </a:p>
          </p:txBody>
        </p:sp>
        <p:sp>
          <p:nvSpPr>
            <p:cNvPr id="13330" name="Rectangle 10" descr="软木塞"/>
            <p:cNvSpPr>
              <a:spLocks noChangeArrowheads="1"/>
            </p:cNvSpPr>
            <p:nvPr/>
          </p:nvSpPr>
          <p:spPr bwMode="auto">
            <a:xfrm>
              <a:off x="1578" y="2365"/>
              <a:ext cx="640" cy="570"/>
            </a:xfrm>
            <a:prstGeom prst="rect">
              <a:avLst/>
            </a:prstGeom>
            <a:blipFill dpi="0" rotWithShape="0">
              <a:blip r:embed="rId6"/>
              <a:srcRect/>
              <a:tile tx="0" ty="0" sx="100000" sy="100000" flip="none" algn="tl"/>
            </a:blipFill>
            <a:ln w="9525">
              <a:solidFill>
                <a:srgbClr val="000000"/>
              </a:solidFill>
              <a:miter lim="800000"/>
            </a:ln>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3331" name="Text Box 11"/>
            <p:cNvSpPr txBox="1">
              <a:spLocks noChangeArrowheads="1"/>
            </p:cNvSpPr>
            <p:nvPr/>
          </p:nvSpPr>
          <p:spPr bwMode="auto">
            <a:xfrm>
              <a:off x="1565" y="2037"/>
              <a:ext cx="6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latin typeface="Comic Sans MS" panose="030F0702030302020204" pitchFamily="66" charset="0"/>
                  <a:ea typeface="Gungsuh" panose="02030600000101010101" pitchFamily="18" charset="-127"/>
                </a:rPr>
                <a:t>Water</a:t>
              </a:r>
              <a:endParaRPr lang="en-US" altLang="zh-CN" sz="2000" i="1">
                <a:solidFill>
                  <a:srgbClr val="000000"/>
                </a:solidFill>
                <a:latin typeface="Comic Sans MS" panose="030F0702030302020204" pitchFamily="66" charset="0"/>
                <a:ea typeface="Gungsuh" panose="02030600000101010101" pitchFamily="18" charset="-127"/>
              </a:endParaRPr>
            </a:p>
          </p:txBody>
        </p:sp>
        <p:sp>
          <p:nvSpPr>
            <p:cNvPr id="13332" name="Text Box 12"/>
            <p:cNvSpPr txBox="1">
              <a:spLocks noChangeArrowheads="1"/>
            </p:cNvSpPr>
            <p:nvPr/>
          </p:nvSpPr>
          <p:spPr bwMode="auto">
            <a:xfrm>
              <a:off x="1701" y="1678"/>
              <a:ext cx="35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latin typeface="Comic Sans MS" panose="030F0702030302020204" pitchFamily="66" charset="0"/>
                  <a:ea typeface="BatangChe" panose="02030609000101010101" pitchFamily="49" charset="-127"/>
                </a:rPr>
                <a:t>Air</a:t>
              </a:r>
              <a:endParaRPr lang="en-US" altLang="zh-CN" sz="2000" i="1">
                <a:solidFill>
                  <a:srgbClr val="000000"/>
                </a:solidFill>
                <a:latin typeface="Comic Sans MS" panose="030F0702030302020204" pitchFamily="66" charset="0"/>
                <a:ea typeface="BatangChe" panose="02030609000101010101" pitchFamily="49" charset="-127"/>
              </a:endParaRPr>
            </a:p>
          </p:txBody>
        </p:sp>
        <p:sp>
          <p:nvSpPr>
            <p:cNvPr id="13333" name="Text Box 13"/>
            <p:cNvSpPr txBox="1">
              <a:spLocks noChangeArrowheads="1"/>
            </p:cNvSpPr>
            <p:nvPr/>
          </p:nvSpPr>
          <p:spPr bwMode="auto">
            <a:xfrm>
              <a:off x="1664" y="2514"/>
              <a:ext cx="4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latin typeface="Comic Sans MS" panose="030F0702030302020204" pitchFamily="66" charset="0"/>
                  <a:ea typeface="Gungsuh" panose="02030600000101010101" pitchFamily="18" charset="-127"/>
                </a:rPr>
                <a:t>Solid</a:t>
              </a:r>
              <a:endParaRPr lang="en-US" altLang="zh-CN" sz="2000" i="1">
                <a:solidFill>
                  <a:srgbClr val="000000"/>
                </a:solidFill>
                <a:latin typeface="Comic Sans MS" panose="030F0702030302020204" pitchFamily="66" charset="0"/>
                <a:ea typeface="Gungsuh" panose="02030600000101010101" pitchFamily="18" charset="-127"/>
              </a:endParaRPr>
            </a:p>
          </p:txBody>
        </p:sp>
        <p:grpSp>
          <p:nvGrpSpPr>
            <p:cNvPr id="13334" name="Group 14"/>
            <p:cNvGrpSpPr/>
            <p:nvPr/>
          </p:nvGrpSpPr>
          <p:grpSpPr bwMode="auto">
            <a:xfrm>
              <a:off x="1058" y="1616"/>
              <a:ext cx="1640" cy="1319"/>
              <a:chOff x="768" y="1872"/>
              <a:chExt cx="3936" cy="2112"/>
            </a:xfrm>
          </p:grpSpPr>
          <p:sp>
            <p:nvSpPr>
              <p:cNvPr id="13355" name="Line 15"/>
              <p:cNvSpPr>
                <a:spLocks noChangeShapeType="1"/>
              </p:cNvSpPr>
              <p:nvPr/>
            </p:nvSpPr>
            <p:spPr bwMode="auto">
              <a:xfrm>
                <a:off x="816" y="1872"/>
                <a:ext cx="3888" cy="0"/>
              </a:xfrm>
              <a:prstGeom prst="line">
                <a:avLst/>
              </a:prstGeom>
              <a:noFill/>
              <a:ln w="9525">
                <a:solidFill>
                  <a:srgbClr val="000000"/>
                </a:solidFill>
                <a:miter lim="800000"/>
              </a:ln>
              <a:extLst>
                <a:ext uri="{909E8E84-426E-40DD-AFC4-6F175D3DCCD1}">
                  <a14:hiddenFill xmlns:a14="http://schemas.microsoft.com/office/drawing/2010/main">
                    <a:noFill/>
                  </a14:hiddenFill>
                </a:ext>
              </a:extLst>
            </p:spPr>
            <p:txBody>
              <a:bodyPr wrap="none"/>
              <a:lstStyle/>
              <a:p>
                <a:endParaRPr lang="zh-CN" altLang="en-US"/>
              </a:p>
            </p:txBody>
          </p:sp>
          <p:sp>
            <p:nvSpPr>
              <p:cNvPr id="13356" name="Line 16"/>
              <p:cNvSpPr>
                <a:spLocks noChangeShapeType="1"/>
              </p:cNvSpPr>
              <p:nvPr/>
            </p:nvSpPr>
            <p:spPr bwMode="auto">
              <a:xfrm>
                <a:off x="1440" y="2352"/>
                <a:ext cx="2640" cy="0"/>
              </a:xfrm>
              <a:prstGeom prst="line">
                <a:avLst/>
              </a:prstGeom>
              <a:noFill/>
              <a:ln w="9525">
                <a:solidFill>
                  <a:srgbClr val="000000"/>
                </a:solidFill>
                <a:miter lim="800000"/>
              </a:ln>
              <a:extLst>
                <a:ext uri="{909E8E84-426E-40DD-AFC4-6F175D3DCCD1}">
                  <a14:hiddenFill xmlns:a14="http://schemas.microsoft.com/office/drawing/2010/main">
                    <a:noFill/>
                  </a14:hiddenFill>
                </a:ext>
              </a:extLst>
            </p:spPr>
            <p:txBody>
              <a:bodyPr wrap="none"/>
              <a:lstStyle/>
              <a:p>
                <a:endParaRPr lang="zh-CN" altLang="en-US"/>
              </a:p>
            </p:txBody>
          </p:sp>
          <p:sp>
            <p:nvSpPr>
              <p:cNvPr id="13357" name="Line 17"/>
              <p:cNvSpPr>
                <a:spLocks noChangeShapeType="1"/>
              </p:cNvSpPr>
              <p:nvPr/>
            </p:nvSpPr>
            <p:spPr bwMode="auto">
              <a:xfrm>
                <a:off x="768" y="3984"/>
                <a:ext cx="3936" cy="0"/>
              </a:xfrm>
              <a:prstGeom prst="line">
                <a:avLst/>
              </a:prstGeom>
              <a:noFill/>
              <a:ln w="9525">
                <a:solidFill>
                  <a:srgbClr val="000000"/>
                </a:solidFill>
                <a:miter lim="800000"/>
              </a:ln>
              <a:extLst>
                <a:ext uri="{909E8E84-426E-40DD-AFC4-6F175D3DCCD1}">
                  <a14:hiddenFill xmlns:a14="http://schemas.microsoft.com/office/drawing/2010/main">
                    <a:noFill/>
                  </a14:hiddenFill>
                </a:ext>
              </a:extLst>
            </p:spPr>
            <p:txBody>
              <a:bodyPr wrap="none"/>
              <a:lstStyle/>
              <a:p>
                <a:endParaRPr lang="zh-CN" altLang="en-US"/>
              </a:p>
            </p:txBody>
          </p:sp>
          <p:sp>
            <p:nvSpPr>
              <p:cNvPr id="13358" name="Line 18"/>
              <p:cNvSpPr>
                <a:spLocks noChangeShapeType="1"/>
              </p:cNvSpPr>
              <p:nvPr/>
            </p:nvSpPr>
            <p:spPr bwMode="auto">
              <a:xfrm>
                <a:off x="1296" y="3072"/>
                <a:ext cx="2976" cy="0"/>
              </a:xfrm>
              <a:prstGeom prst="line">
                <a:avLst/>
              </a:prstGeom>
              <a:noFill/>
              <a:ln w="9525">
                <a:solidFill>
                  <a:srgbClr val="000000"/>
                </a:solidFill>
                <a:miter lim="800000"/>
              </a:ln>
              <a:extLst>
                <a:ext uri="{909E8E84-426E-40DD-AFC4-6F175D3DCCD1}">
                  <a14:hiddenFill xmlns:a14="http://schemas.microsoft.com/office/drawing/2010/main">
                    <a:noFill/>
                  </a14:hiddenFill>
                </a:ext>
              </a:extLst>
            </p:spPr>
            <p:txBody>
              <a:bodyPr wrap="none"/>
              <a:lstStyle/>
              <a:p>
                <a:endParaRPr lang="zh-CN" altLang="en-US"/>
              </a:p>
            </p:txBody>
          </p:sp>
        </p:grpSp>
        <p:sp>
          <p:nvSpPr>
            <p:cNvPr id="13335" name="Line 19"/>
            <p:cNvSpPr>
              <a:spLocks noChangeShapeType="1"/>
            </p:cNvSpPr>
            <p:nvPr/>
          </p:nvSpPr>
          <p:spPr bwMode="auto">
            <a:xfrm>
              <a:off x="2298" y="1616"/>
              <a:ext cx="0" cy="29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3336" name="Line 20"/>
            <p:cNvSpPr>
              <a:spLocks noChangeShapeType="1"/>
            </p:cNvSpPr>
            <p:nvPr/>
          </p:nvSpPr>
          <p:spPr bwMode="auto">
            <a:xfrm>
              <a:off x="2298" y="1915"/>
              <a:ext cx="0" cy="450"/>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3337" name="Line 21"/>
            <p:cNvSpPr>
              <a:spLocks noChangeShapeType="1"/>
            </p:cNvSpPr>
            <p:nvPr/>
          </p:nvSpPr>
          <p:spPr bwMode="auto">
            <a:xfrm>
              <a:off x="2298" y="2396"/>
              <a:ext cx="0" cy="53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3338" name="Text Box 22"/>
            <p:cNvSpPr txBox="1">
              <a:spLocks noChangeArrowheads="1"/>
            </p:cNvSpPr>
            <p:nvPr/>
          </p:nvSpPr>
          <p:spPr bwMode="auto">
            <a:xfrm>
              <a:off x="2245" y="1678"/>
              <a:ext cx="27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r>
                <a:rPr lang="en-US" altLang="zh-CN" sz="2000" i="1" baseline="-25000">
                  <a:solidFill>
                    <a:srgbClr val="800000"/>
                  </a:solidFill>
                </a:rPr>
                <a:t>a</a:t>
              </a:r>
              <a:endParaRPr lang="en-US" altLang="zh-CN" sz="2000" i="1">
                <a:solidFill>
                  <a:srgbClr val="800000"/>
                </a:solidFill>
              </a:endParaRPr>
            </a:p>
          </p:txBody>
        </p:sp>
        <p:sp>
          <p:nvSpPr>
            <p:cNvPr id="13339" name="Text Box 23"/>
            <p:cNvSpPr txBox="1">
              <a:spLocks noChangeArrowheads="1"/>
            </p:cNvSpPr>
            <p:nvPr/>
          </p:nvSpPr>
          <p:spPr bwMode="auto">
            <a:xfrm>
              <a:off x="2245" y="2037"/>
              <a:ext cx="2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r>
                <a:rPr lang="en-US" altLang="zh-CN" sz="2000" i="1" baseline="-25000">
                  <a:solidFill>
                    <a:srgbClr val="800000"/>
                  </a:solidFill>
                </a:rPr>
                <a:t>w</a:t>
              </a:r>
              <a:endParaRPr lang="en-US" altLang="zh-CN" sz="2000" i="1">
                <a:solidFill>
                  <a:srgbClr val="800000"/>
                </a:solidFill>
              </a:endParaRPr>
            </a:p>
          </p:txBody>
        </p:sp>
        <p:sp>
          <p:nvSpPr>
            <p:cNvPr id="13340" name="Text Box 24"/>
            <p:cNvSpPr txBox="1">
              <a:spLocks noChangeArrowheads="1"/>
            </p:cNvSpPr>
            <p:nvPr/>
          </p:nvSpPr>
          <p:spPr bwMode="auto">
            <a:xfrm>
              <a:off x="2245" y="2570"/>
              <a:ext cx="26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r>
                <a:rPr lang="en-US" altLang="zh-CN" sz="2000" i="1" baseline="-25000">
                  <a:solidFill>
                    <a:srgbClr val="800000"/>
                  </a:solidFill>
                </a:rPr>
                <a:t>s</a:t>
              </a:r>
              <a:endParaRPr lang="en-US" altLang="zh-CN" sz="2000" i="1">
                <a:solidFill>
                  <a:srgbClr val="800000"/>
                </a:solidFill>
              </a:endParaRPr>
            </a:p>
          </p:txBody>
        </p:sp>
        <p:sp>
          <p:nvSpPr>
            <p:cNvPr id="13341" name="Line 25"/>
            <p:cNvSpPr>
              <a:spLocks noChangeShapeType="1"/>
            </p:cNvSpPr>
            <p:nvPr/>
          </p:nvSpPr>
          <p:spPr bwMode="auto">
            <a:xfrm>
              <a:off x="2498" y="1616"/>
              <a:ext cx="0" cy="74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3342" name="Line 26"/>
            <p:cNvSpPr>
              <a:spLocks noChangeShapeType="1"/>
            </p:cNvSpPr>
            <p:nvPr/>
          </p:nvSpPr>
          <p:spPr bwMode="auto">
            <a:xfrm>
              <a:off x="2653" y="1616"/>
              <a:ext cx="0" cy="131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3343" name="Text Box 27"/>
            <p:cNvSpPr txBox="1">
              <a:spLocks noChangeArrowheads="1"/>
            </p:cNvSpPr>
            <p:nvPr/>
          </p:nvSpPr>
          <p:spPr bwMode="auto">
            <a:xfrm>
              <a:off x="2426" y="1911"/>
              <a:ext cx="26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r>
                <a:rPr lang="en-US" altLang="zh-CN" sz="2000" i="1" baseline="-25000">
                  <a:solidFill>
                    <a:srgbClr val="800000"/>
                  </a:solidFill>
                </a:rPr>
                <a:t>v</a:t>
              </a:r>
              <a:endParaRPr lang="en-US" altLang="zh-CN" sz="2000" i="1">
                <a:solidFill>
                  <a:srgbClr val="800000"/>
                </a:solidFill>
              </a:endParaRPr>
            </a:p>
          </p:txBody>
        </p:sp>
        <p:sp>
          <p:nvSpPr>
            <p:cNvPr id="13344" name="Text Box 28"/>
            <p:cNvSpPr txBox="1">
              <a:spLocks noChangeArrowheads="1"/>
            </p:cNvSpPr>
            <p:nvPr/>
          </p:nvSpPr>
          <p:spPr bwMode="auto">
            <a:xfrm>
              <a:off x="2608" y="2126"/>
              <a:ext cx="22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endParaRPr lang="en-US" altLang="zh-CN" sz="2000" i="1">
                <a:solidFill>
                  <a:srgbClr val="800000"/>
                </a:solidFill>
              </a:endParaRPr>
            </a:p>
          </p:txBody>
        </p:sp>
        <p:sp>
          <p:nvSpPr>
            <p:cNvPr id="13345" name="Line 29"/>
            <p:cNvSpPr>
              <a:spLocks noChangeShapeType="1"/>
            </p:cNvSpPr>
            <p:nvPr/>
          </p:nvSpPr>
          <p:spPr bwMode="auto">
            <a:xfrm>
              <a:off x="1438" y="1616"/>
              <a:ext cx="0" cy="29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3346" name="Line 30"/>
            <p:cNvSpPr>
              <a:spLocks noChangeShapeType="1"/>
            </p:cNvSpPr>
            <p:nvPr/>
          </p:nvSpPr>
          <p:spPr bwMode="auto">
            <a:xfrm>
              <a:off x="1438" y="1915"/>
              <a:ext cx="0" cy="450"/>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3347" name="Line 31"/>
            <p:cNvSpPr>
              <a:spLocks noChangeShapeType="1"/>
            </p:cNvSpPr>
            <p:nvPr/>
          </p:nvSpPr>
          <p:spPr bwMode="auto">
            <a:xfrm>
              <a:off x="1438" y="2396"/>
              <a:ext cx="0" cy="53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3348" name="Text Box 32"/>
            <p:cNvSpPr txBox="1">
              <a:spLocks noChangeArrowheads="1"/>
            </p:cNvSpPr>
            <p:nvPr/>
          </p:nvSpPr>
          <p:spPr bwMode="auto">
            <a:xfrm>
              <a:off x="1139" y="1678"/>
              <a:ext cx="47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rPr>
                <a:t>m</a:t>
              </a:r>
              <a:r>
                <a:rPr lang="en-US" altLang="zh-CN" sz="2000" i="1" baseline="-25000">
                  <a:solidFill>
                    <a:srgbClr val="000000"/>
                  </a:solidFill>
                </a:rPr>
                <a:t>a</a:t>
              </a:r>
              <a:r>
                <a:rPr lang="en-US" altLang="zh-CN" sz="2000" i="1">
                  <a:solidFill>
                    <a:srgbClr val="000000"/>
                  </a:solidFill>
                  <a:cs typeface="Times New Roman" panose="02020603050405020304" pitchFamily="18" charset="0"/>
                </a:rPr>
                <a:t>=0</a:t>
              </a:r>
              <a:endParaRPr lang="en-US" altLang="zh-CN" sz="2000" i="1">
                <a:solidFill>
                  <a:srgbClr val="000000"/>
                </a:solidFill>
              </a:endParaRPr>
            </a:p>
          </p:txBody>
        </p:sp>
        <p:sp>
          <p:nvSpPr>
            <p:cNvPr id="13349" name="Text Box 33"/>
            <p:cNvSpPr txBox="1">
              <a:spLocks noChangeArrowheads="1"/>
            </p:cNvSpPr>
            <p:nvPr/>
          </p:nvSpPr>
          <p:spPr bwMode="auto">
            <a:xfrm>
              <a:off x="1160" y="1957"/>
              <a:ext cx="30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rPr>
                <a:t>m</a:t>
              </a:r>
              <a:r>
                <a:rPr lang="en-US" altLang="zh-CN" sz="2000" i="1" baseline="-25000">
                  <a:solidFill>
                    <a:srgbClr val="000000"/>
                  </a:solidFill>
                </a:rPr>
                <a:t>w</a:t>
              </a:r>
              <a:endParaRPr lang="en-US" altLang="zh-CN" sz="2000" i="1">
                <a:solidFill>
                  <a:srgbClr val="000000"/>
                </a:solidFill>
              </a:endParaRPr>
            </a:p>
          </p:txBody>
        </p:sp>
        <p:sp>
          <p:nvSpPr>
            <p:cNvPr id="13350" name="Text Box 34"/>
            <p:cNvSpPr txBox="1">
              <a:spLocks noChangeArrowheads="1"/>
            </p:cNvSpPr>
            <p:nvPr/>
          </p:nvSpPr>
          <p:spPr bwMode="auto">
            <a:xfrm>
              <a:off x="1184" y="2475"/>
              <a:ext cx="2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rPr>
                <a:t>m</a:t>
              </a:r>
              <a:r>
                <a:rPr lang="en-US" altLang="zh-CN" sz="2000" i="1" baseline="-25000">
                  <a:solidFill>
                    <a:srgbClr val="000000"/>
                  </a:solidFill>
                </a:rPr>
                <a:t>s</a:t>
              </a:r>
              <a:endParaRPr lang="en-US" altLang="zh-CN" sz="2000" i="1">
                <a:solidFill>
                  <a:srgbClr val="000000"/>
                </a:solidFill>
              </a:endParaRPr>
            </a:p>
          </p:txBody>
        </p:sp>
        <p:sp>
          <p:nvSpPr>
            <p:cNvPr id="13351" name="Line 35"/>
            <p:cNvSpPr>
              <a:spLocks noChangeShapeType="1"/>
            </p:cNvSpPr>
            <p:nvPr/>
          </p:nvSpPr>
          <p:spPr bwMode="auto">
            <a:xfrm>
              <a:off x="1118" y="1616"/>
              <a:ext cx="0" cy="131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3352" name="Text Box 36"/>
            <p:cNvSpPr txBox="1">
              <a:spLocks noChangeArrowheads="1"/>
            </p:cNvSpPr>
            <p:nvPr/>
          </p:nvSpPr>
          <p:spPr bwMode="auto">
            <a:xfrm>
              <a:off x="894" y="2126"/>
              <a:ext cx="2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rPr>
                <a:t>m</a:t>
              </a:r>
              <a:endParaRPr lang="en-US" altLang="zh-CN" sz="2000" i="1">
                <a:solidFill>
                  <a:srgbClr val="000000"/>
                </a:solidFill>
              </a:endParaRPr>
            </a:p>
          </p:txBody>
        </p:sp>
        <p:sp>
          <p:nvSpPr>
            <p:cNvPr id="13353" name="Text Box 37"/>
            <p:cNvSpPr txBox="1">
              <a:spLocks noChangeArrowheads="1"/>
            </p:cNvSpPr>
            <p:nvPr/>
          </p:nvSpPr>
          <p:spPr bwMode="auto">
            <a:xfrm>
              <a:off x="1156" y="3022"/>
              <a:ext cx="32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t>质量</a:t>
              </a:r>
              <a:endParaRPr lang="zh-CN" altLang="en-US" sz="2000" dirty="0"/>
            </a:p>
          </p:txBody>
        </p:sp>
        <p:sp>
          <p:nvSpPr>
            <p:cNvPr id="13354" name="Text Box 38"/>
            <p:cNvSpPr txBox="1">
              <a:spLocks noChangeArrowheads="1"/>
            </p:cNvSpPr>
            <p:nvPr/>
          </p:nvSpPr>
          <p:spPr bwMode="auto">
            <a:xfrm>
              <a:off x="2245" y="3022"/>
              <a:ext cx="32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t>体积</a:t>
              </a:r>
              <a:endParaRPr lang="zh-CN" altLang="en-US" sz="2000" dirty="0"/>
            </a:p>
          </p:txBody>
        </p:sp>
      </p:grpSp>
      <p:sp>
        <p:nvSpPr>
          <p:cNvPr id="805927" name="Text Box 39"/>
          <p:cNvSpPr txBox="1">
            <a:spLocks noChangeArrowheads="1"/>
          </p:cNvSpPr>
          <p:nvPr/>
        </p:nvSpPr>
        <p:spPr bwMode="auto">
          <a:xfrm>
            <a:off x="755650" y="4276725"/>
            <a:ext cx="846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000">
                <a:solidFill>
                  <a:srgbClr val="0000CC"/>
                </a:solidFill>
              </a:rPr>
              <a:t>表达式</a:t>
            </a:r>
            <a:r>
              <a:rPr lang="en-US" altLang="zh-CN" sz="2000">
                <a:solidFill>
                  <a:srgbClr val="0000CC"/>
                </a:solidFill>
              </a:rPr>
              <a:t>:</a:t>
            </a:r>
            <a:endParaRPr lang="en-US" altLang="zh-CN" sz="2000">
              <a:solidFill>
                <a:srgbClr val="0000CC"/>
              </a:solidFill>
            </a:endParaRPr>
          </a:p>
        </p:txBody>
      </p:sp>
      <p:sp>
        <p:nvSpPr>
          <p:cNvPr id="805928" name="Text Box 40"/>
          <p:cNvSpPr txBox="1">
            <a:spLocks noChangeArrowheads="1"/>
          </p:cNvSpPr>
          <p:nvPr/>
        </p:nvSpPr>
        <p:spPr bwMode="auto">
          <a:xfrm>
            <a:off x="720725" y="3429000"/>
            <a:ext cx="42878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a:solidFill>
                  <a:srgbClr val="0000CC"/>
                </a:solidFill>
              </a:rPr>
              <a:t>定义</a:t>
            </a:r>
            <a:r>
              <a:rPr lang="en-US" altLang="zh-CN" sz="2000">
                <a:solidFill>
                  <a:srgbClr val="0000CC"/>
                </a:solidFill>
              </a:rPr>
              <a:t>:  </a:t>
            </a:r>
            <a:r>
              <a:rPr lang="zh-CN" altLang="en-US" sz="2000">
                <a:solidFill>
                  <a:srgbClr val="800000"/>
                </a:solidFill>
              </a:rPr>
              <a:t>土中水的体积与孔隙体积的比值</a:t>
            </a:r>
            <a:endParaRPr lang="zh-CN" altLang="en-US" sz="2000">
              <a:solidFill>
                <a:srgbClr val="800000"/>
              </a:solidFill>
            </a:endParaRPr>
          </a:p>
        </p:txBody>
      </p:sp>
      <p:sp>
        <p:nvSpPr>
          <p:cNvPr id="805929" name="AutoShape 41"/>
          <p:cNvSpPr>
            <a:spLocks noChangeArrowheads="1"/>
          </p:cNvSpPr>
          <p:nvPr/>
        </p:nvSpPr>
        <p:spPr bwMode="auto">
          <a:xfrm>
            <a:off x="755650" y="5307013"/>
            <a:ext cx="4508500" cy="508000"/>
          </a:xfrm>
          <a:prstGeom prst="roundRect">
            <a:avLst>
              <a:gd name="adj" fmla="val 16667"/>
            </a:avLst>
          </a:prstGeom>
          <a:solidFill>
            <a:srgbClr val="FFFFFF"/>
          </a:solidFill>
          <a:ln w="9525">
            <a:solidFill>
              <a:srgbClr val="6600FF"/>
            </a:solidFill>
            <a:round/>
          </a:ln>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rgbClr val="0000FF"/>
                </a:solidFill>
              </a:rPr>
              <a:t>饱和度表示孔隙中充满水的程度</a:t>
            </a:r>
            <a:endParaRPr lang="zh-CN" altLang="en-US">
              <a:solidFill>
                <a:srgbClr val="0000FF"/>
              </a:solidFill>
            </a:endParaRPr>
          </a:p>
        </p:txBody>
      </p:sp>
      <p:sp>
        <p:nvSpPr>
          <p:cNvPr id="805930" name="Text Box 42"/>
          <p:cNvSpPr txBox="1">
            <a:spLocks noChangeArrowheads="1"/>
          </p:cNvSpPr>
          <p:nvPr/>
        </p:nvSpPr>
        <p:spPr bwMode="auto">
          <a:xfrm>
            <a:off x="6230938" y="5229225"/>
            <a:ext cx="15382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FF"/>
                </a:solidFill>
              </a:rPr>
              <a:t>S</a:t>
            </a:r>
            <a:r>
              <a:rPr lang="en-US" altLang="zh-CN" sz="2000" baseline="-25000">
                <a:solidFill>
                  <a:srgbClr val="0000FF"/>
                </a:solidFill>
              </a:rPr>
              <a:t>r</a:t>
            </a:r>
            <a:r>
              <a:rPr lang="en-US" altLang="zh-CN" sz="2000">
                <a:solidFill>
                  <a:srgbClr val="0000FF"/>
                </a:solidFill>
              </a:rPr>
              <a:t>=0  : </a:t>
            </a:r>
            <a:r>
              <a:rPr lang="zh-CN" altLang="en-US" sz="2000">
                <a:solidFill>
                  <a:srgbClr val="800000"/>
                </a:solidFill>
              </a:rPr>
              <a:t>干土</a:t>
            </a:r>
            <a:endParaRPr lang="zh-CN" altLang="en-US" sz="2000">
              <a:solidFill>
                <a:srgbClr val="800000"/>
              </a:solidFill>
            </a:endParaRPr>
          </a:p>
          <a:p>
            <a:pPr eaLnBrk="1" hangingPunct="1"/>
            <a:r>
              <a:rPr lang="en-US" altLang="zh-CN" sz="2000" i="1">
                <a:solidFill>
                  <a:srgbClr val="0000FF"/>
                </a:solidFill>
              </a:rPr>
              <a:t>S</a:t>
            </a:r>
            <a:r>
              <a:rPr lang="en-US" altLang="zh-CN" sz="2000" baseline="-25000">
                <a:solidFill>
                  <a:srgbClr val="0000FF"/>
                </a:solidFill>
              </a:rPr>
              <a:t>r</a:t>
            </a:r>
            <a:r>
              <a:rPr lang="en-US" altLang="zh-CN" sz="2000">
                <a:solidFill>
                  <a:srgbClr val="0000FF"/>
                </a:solidFill>
              </a:rPr>
              <a:t>=1  :  </a:t>
            </a:r>
            <a:r>
              <a:rPr lang="zh-CN" altLang="en-US" sz="2000">
                <a:solidFill>
                  <a:srgbClr val="800000"/>
                </a:solidFill>
              </a:rPr>
              <a:t>饱和土</a:t>
            </a:r>
            <a:endParaRPr lang="zh-CN" altLang="en-US" sz="2000">
              <a:solidFill>
                <a:srgbClr val="800000"/>
              </a:solidFill>
            </a:endParaRPr>
          </a:p>
        </p:txBody>
      </p:sp>
      <p:sp>
        <p:nvSpPr>
          <p:cNvPr id="805931" name="AutoShape 43"/>
          <p:cNvSpPr>
            <a:spLocks noChangeArrowheads="1"/>
          </p:cNvSpPr>
          <p:nvPr/>
        </p:nvSpPr>
        <p:spPr bwMode="auto">
          <a:xfrm>
            <a:off x="5435600" y="5445125"/>
            <a:ext cx="431800" cy="288925"/>
          </a:xfrm>
          <a:prstGeom prst="rightArrow">
            <a:avLst>
              <a:gd name="adj1" fmla="val 50000"/>
              <a:gd name="adj2" fmla="val 37363"/>
            </a:avLst>
          </a:prstGeom>
          <a:solidFill>
            <a:srgbClr val="008000"/>
          </a:solidFill>
          <a:ln w="9525" algn="ctr">
            <a:solidFill>
              <a:srgbClr val="800000"/>
            </a:solidFill>
            <a:miter lim="800000"/>
          </a:ln>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8"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.2 </a:t>
            </a:r>
            <a:r>
              <a:rPr lang="zh-CN" altLang="en-US" sz="2600" b="1" dirty="0" smtClean="0">
                <a:solidFill>
                  <a:srgbClr val="FF3300"/>
                </a:solidFill>
                <a:cs typeface="Times New Roman" panose="02020603050405020304" pitchFamily="18" charset="0"/>
              </a:rPr>
              <a:t>土的三相比例指标</a:t>
            </a:r>
            <a:endParaRPr lang="zh-CN" altLang="en-US" sz="2600" b="1" dirty="0">
              <a:solidFill>
                <a:srgbClr val="FF330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05890"/>
                                        </p:tgtEl>
                                        <p:attrNameLst>
                                          <p:attrName>style.visibility</p:attrName>
                                        </p:attrNameLst>
                                      </p:cBhvr>
                                      <p:to>
                                        <p:strVal val="visible"/>
                                      </p:to>
                                    </p:set>
                                    <p:animEffect transition="in" filter="fade">
                                      <p:cBhvr>
                                        <p:cTn id="7" dur="1000"/>
                                        <p:tgtEl>
                                          <p:spTgt spid="805890"/>
                                        </p:tgtEl>
                                      </p:cBhvr>
                                    </p:animEffect>
                                    <p:anim calcmode="lin" valueType="num">
                                      <p:cBhvr>
                                        <p:cTn id="8" dur="1000" fill="hold"/>
                                        <p:tgtEl>
                                          <p:spTgt spid="805890"/>
                                        </p:tgtEl>
                                        <p:attrNameLst>
                                          <p:attrName>ppt_x</p:attrName>
                                        </p:attrNameLst>
                                      </p:cBhvr>
                                      <p:tavLst>
                                        <p:tav tm="0">
                                          <p:val>
                                            <p:strVal val="#ppt_x"/>
                                          </p:val>
                                        </p:tav>
                                        <p:tav tm="100000">
                                          <p:val>
                                            <p:strVal val="#ppt_x"/>
                                          </p:val>
                                        </p:tav>
                                      </p:tavLst>
                                    </p:anim>
                                    <p:anim calcmode="lin" valueType="num">
                                      <p:cBhvr>
                                        <p:cTn id="9" dur="1000" fill="hold"/>
                                        <p:tgtEl>
                                          <p:spTgt spid="80589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05892"/>
                                        </p:tgtEl>
                                        <p:attrNameLst>
                                          <p:attrName>style.visibility</p:attrName>
                                        </p:attrNameLst>
                                      </p:cBhvr>
                                      <p:to>
                                        <p:strVal val="visible"/>
                                      </p:to>
                                    </p:set>
                                    <p:animEffect transition="in" filter="fade">
                                      <p:cBhvr>
                                        <p:cTn id="14" dur="1000"/>
                                        <p:tgtEl>
                                          <p:spTgt spid="805892"/>
                                        </p:tgtEl>
                                      </p:cBhvr>
                                    </p:animEffect>
                                    <p:anim calcmode="lin" valueType="num">
                                      <p:cBhvr>
                                        <p:cTn id="15" dur="1000" fill="hold"/>
                                        <p:tgtEl>
                                          <p:spTgt spid="805892"/>
                                        </p:tgtEl>
                                        <p:attrNameLst>
                                          <p:attrName>ppt_x</p:attrName>
                                        </p:attrNameLst>
                                      </p:cBhvr>
                                      <p:tavLst>
                                        <p:tav tm="0">
                                          <p:val>
                                            <p:strVal val="#ppt_x"/>
                                          </p:val>
                                        </p:tav>
                                        <p:tav tm="100000">
                                          <p:val>
                                            <p:strVal val="#ppt_x"/>
                                          </p:val>
                                        </p:tav>
                                      </p:tavLst>
                                    </p:anim>
                                    <p:anim calcmode="lin" valueType="num">
                                      <p:cBhvr>
                                        <p:cTn id="16" dur="1000" fill="hold"/>
                                        <p:tgtEl>
                                          <p:spTgt spid="80589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805891"/>
                                        </p:tgtEl>
                                        <p:attrNameLst>
                                          <p:attrName>style.visibility</p:attrName>
                                        </p:attrNameLst>
                                      </p:cBhvr>
                                      <p:to>
                                        <p:strVal val="visible"/>
                                      </p:to>
                                    </p:set>
                                    <p:animEffect transition="in" filter="wipe(left)">
                                      <p:cBhvr>
                                        <p:cTn id="20" dur="500"/>
                                        <p:tgtEl>
                                          <p:spTgt spid="80589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05893"/>
                                        </p:tgtEl>
                                        <p:attrNameLst>
                                          <p:attrName>style.visibility</p:attrName>
                                        </p:attrNameLst>
                                      </p:cBhvr>
                                      <p:to>
                                        <p:strVal val="visible"/>
                                      </p:to>
                                    </p:set>
                                    <p:anim calcmode="lin" valueType="num">
                                      <p:cBhvr additive="base">
                                        <p:cTn id="25" dur="500" fill="hold"/>
                                        <p:tgtEl>
                                          <p:spTgt spid="805893"/>
                                        </p:tgtEl>
                                        <p:attrNameLst>
                                          <p:attrName>ppt_x</p:attrName>
                                        </p:attrNameLst>
                                      </p:cBhvr>
                                      <p:tavLst>
                                        <p:tav tm="0">
                                          <p:val>
                                            <p:strVal val="0-#ppt_w/2"/>
                                          </p:val>
                                        </p:tav>
                                        <p:tav tm="100000">
                                          <p:val>
                                            <p:strVal val="#ppt_x"/>
                                          </p:val>
                                        </p:tav>
                                      </p:tavLst>
                                    </p:anim>
                                    <p:anim calcmode="lin" valueType="num">
                                      <p:cBhvr additive="base">
                                        <p:cTn id="26" dur="500" fill="hold"/>
                                        <p:tgtEl>
                                          <p:spTgt spid="805893"/>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6" presetClass="entr" presetSubtype="32"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out)">
                                      <p:cBhvr>
                                        <p:cTn id="30" dur="1000"/>
                                        <p:tgtEl>
                                          <p:spTgt spid="2"/>
                                        </p:tgtEl>
                                      </p:cBhvr>
                                    </p:animEffect>
                                  </p:childTnLst>
                                </p:cTn>
                              </p:par>
                            </p:childTnLst>
                          </p:cTn>
                        </p:par>
                        <p:par>
                          <p:cTn id="31" fill="hold">
                            <p:stCondLst>
                              <p:cond delay="1500"/>
                            </p:stCondLst>
                            <p:childTnLst>
                              <p:par>
                                <p:cTn id="32" presetID="47" presetClass="entr" presetSubtype="0" fill="hold" grpId="0" nodeType="afterEffect">
                                  <p:stCondLst>
                                    <p:cond delay="0"/>
                                  </p:stCondLst>
                                  <p:childTnLst>
                                    <p:set>
                                      <p:cBhvr>
                                        <p:cTn id="33" dur="1" fill="hold">
                                          <p:stCondLst>
                                            <p:cond delay="0"/>
                                          </p:stCondLst>
                                        </p:cTn>
                                        <p:tgtEl>
                                          <p:spTgt spid="805928"/>
                                        </p:tgtEl>
                                        <p:attrNameLst>
                                          <p:attrName>style.visibility</p:attrName>
                                        </p:attrNameLst>
                                      </p:cBhvr>
                                      <p:to>
                                        <p:strVal val="visible"/>
                                      </p:to>
                                    </p:set>
                                    <p:animEffect transition="in" filter="fade">
                                      <p:cBhvr>
                                        <p:cTn id="34" dur="1000"/>
                                        <p:tgtEl>
                                          <p:spTgt spid="805928"/>
                                        </p:tgtEl>
                                      </p:cBhvr>
                                    </p:animEffect>
                                    <p:anim calcmode="lin" valueType="num">
                                      <p:cBhvr>
                                        <p:cTn id="35" dur="1000" fill="hold"/>
                                        <p:tgtEl>
                                          <p:spTgt spid="805928"/>
                                        </p:tgtEl>
                                        <p:attrNameLst>
                                          <p:attrName>ppt_x</p:attrName>
                                        </p:attrNameLst>
                                      </p:cBhvr>
                                      <p:tavLst>
                                        <p:tav tm="0">
                                          <p:val>
                                            <p:strVal val="#ppt_x"/>
                                          </p:val>
                                        </p:tav>
                                        <p:tav tm="100000">
                                          <p:val>
                                            <p:strVal val="#ppt_x"/>
                                          </p:val>
                                        </p:tav>
                                      </p:tavLst>
                                    </p:anim>
                                    <p:anim calcmode="lin" valueType="num">
                                      <p:cBhvr>
                                        <p:cTn id="36" dur="1000" fill="hold"/>
                                        <p:tgtEl>
                                          <p:spTgt spid="805928"/>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7" presetClass="entr" presetSubtype="0" fill="hold" nodeType="afterEffect">
                                  <p:stCondLst>
                                    <p:cond delay="0"/>
                                  </p:stCondLst>
                                  <p:childTnLst>
                                    <p:set>
                                      <p:cBhvr>
                                        <p:cTn id="39" dur="1" fill="hold">
                                          <p:stCondLst>
                                            <p:cond delay="0"/>
                                          </p:stCondLst>
                                        </p:cTn>
                                        <p:tgtEl>
                                          <p:spTgt spid="805894"/>
                                        </p:tgtEl>
                                        <p:attrNameLst>
                                          <p:attrName>style.visibility</p:attrName>
                                        </p:attrNameLst>
                                      </p:cBhvr>
                                      <p:to>
                                        <p:strVal val="visible"/>
                                      </p:to>
                                    </p:set>
                                    <p:animEffect transition="in" filter="fade">
                                      <p:cBhvr>
                                        <p:cTn id="40" dur="1000"/>
                                        <p:tgtEl>
                                          <p:spTgt spid="805894"/>
                                        </p:tgtEl>
                                      </p:cBhvr>
                                    </p:animEffect>
                                    <p:anim calcmode="lin" valueType="num">
                                      <p:cBhvr>
                                        <p:cTn id="41" dur="1000" fill="hold"/>
                                        <p:tgtEl>
                                          <p:spTgt spid="805894"/>
                                        </p:tgtEl>
                                        <p:attrNameLst>
                                          <p:attrName>ppt_x</p:attrName>
                                        </p:attrNameLst>
                                      </p:cBhvr>
                                      <p:tavLst>
                                        <p:tav tm="0">
                                          <p:val>
                                            <p:strVal val="#ppt_x"/>
                                          </p:val>
                                        </p:tav>
                                        <p:tav tm="100000">
                                          <p:val>
                                            <p:strVal val="#ppt_x"/>
                                          </p:val>
                                        </p:tav>
                                      </p:tavLst>
                                    </p:anim>
                                    <p:anim calcmode="lin" valueType="num">
                                      <p:cBhvr>
                                        <p:cTn id="42" dur="1000" fill="hold"/>
                                        <p:tgtEl>
                                          <p:spTgt spid="805894"/>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805927"/>
                                        </p:tgtEl>
                                        <p:attrNameLst>
                                          <p:attrName>style.visibility</p:attrName>
                                        </p:attrNameLst>
                                      </p:cBhvr>
                                      <p:to>
                                        <p:strVal val="visible"/>
                                      </p:to>
                                    </p:set>
                                    <p:animEffect transition="in" filter="fade">
                                      <p:cBhvr>
                                        <p:cTn id="45" dur="1000"/>
                                        <p:tgtEl>
                                          <p:spTgt spid="805927"/>
                                        </p:tgtEl>
                                      </p:cBhvr>
                                    </p:animEffect>
                                    <p:anim calcmode="lin" valueType="num">
                                      <p:cBhvr>
                                        <p:cTn id="46" dur="1000" fill="hold"/>
                                        <p:tgtEl>
                                          <p:spTgt spid="805927"/>
                                        </p:tgtEl>
                                        <p:attrNameLst>
                                          <p:attrName>ppt_x</p:attrName>
                                        </p:attrNameLst>
                                      </p:cBhvr>
                                      <p:tavLst>
                                        <p:tav tm="0">
                                          <p:val>
                                            <p:strVal val="#ppt_x"/>
                                          </p:val>
                                        </p:tav>
                                        <p:tav tm="100000">
                                          <p:val>
                                            <p:strVal val="#ppt_x"/>
                                          </p:val>
                                        </p:tav>
                                      </p:tavLst>
                                    </p:anim>
                                    <p:anim calcmode="lin" valueType="num">
                                      <p:cBhvr>
                                        <p:cTn id="47" dur="1000" fill="hold"/>
                                        <p:tgtEl>
                                          <p:spTgt spid="80592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05929"/>
                                        </p:tgtEl>
                                        <p:attrNameLst>
                                          <p:attrName>style.visibility</p:attrName>
                                        </p:attrNameLst>
                                      </p:cBhvr>
                                      <p:to>
                                        <p:strVal val="visible"/>
                                      </p:to>
                                    </p:set>
                                    <p:animEffect transition="in" filter="wipe(left)">
                                      <p:cBhvr>
                                        <p:cTn id="52" dur="500"/>
                                        <p:tgtEl>
                                          <p:spTgt spid="805929"/>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8" fill="hold" grpId="0" nodeType="clickEffect">
                                  <p:stCondLst>
                                    <p:cond delay="0"/>
                                  </p:stCondLst>
                                  <p:childTnLst>
                                    <p:set>
                                      <p:cBhvr>
                                        <p:cTn id="56" dur="1" fill="hold">
                                          <p:stCondLst>
                                            <p:cond delay="0"/>
                                          </p:stCondLst>
                                        </p:cTn>
                                        <p:tgtEl>
                                          <p:spTgt spid="805931"/>
                                        </p:tgtEl>
                                        <p:attrNameLst>
                                          <p:attrName>style.visibility</p:attrName>
                                        </p:attrNameLst>
                                      </p:cBhvr>
                                      <p:to>
                                        <p:strVal val="visible"/>
                                      </p:to>
                                    </p:set>
                                    <p:animEffect transition="in" filter="slide(fromLeft)">
                                      <p:cBhvr>
                                        <p:cTn id="57" dur="500"/>
                                        <p:tgtEl>
                                          <p:spTgt spid="805931"/>
                                        </p:tgtEl>
                                      </p:cBhvr>
                                    </p:animEffect>
                                  </p:childTnLst>
                                </p:cTn>
                              </p:par>
                            </p:childTnLst>
                          </p:cTn>
                        </p:par>
                        <p:par>
                          <p:cTn id="58" fill="hold">
                            <p:stCondLst>
                              <p:cond delay="500"/>
                            </p:stCondLst>
                            <p:childTnLst>
                              <p:par>
                                <p:cTn id="59" presetID="12" presetClass="entr" presetSubtype="8" fill="hold" grpId="0" nodeType="afterEffect">
                                  <p:stCondLst>
                                    <p:cond delay="0"/>
                                  </p:stCondLst>
                                  <p:childTnLst>
                                    <p:set>
                                      <p:cBhvr>
                                        <p:cTn id="60" dur="1" fill="hold">
                                          <p:stCondLst>
                                            <p:cond delay="0"/>
                                          </p:stCondLst>
                                        </p:cTn>
                                        <p:tgtEl>
                                          <p:spTgt spid="805930"/>
                                        </p:tgtEl>
                                        <p:attrNameLst>
                                          <p:attrName>style.visibility</p:attrName>
                                        </p:attrNameLst>
                                      </p:cBhvr>
                                      <p:to>
                                        <p:strVal val="visible"/>
                                      </p:to>
                                    </p:set>
                                    <p:animEffect transition="in" filter="slide(fromLeft)">
                                      <p:cBhvr>
                                        <p:cTn id="61" dur="500"/>
                                        <p:tgtEl>
                                          <p:spTgt spid="805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5890" grpId="0"/>
      <p:bldP spid="805892" grpId="0" animBg="1"/>
      <p:bldP spid="805893" grpId="0" animBg="1"/>
      <p:bldP spid="805927" grpId="0"/>
      <p:bldP spid="805928" grpId="0"/>
      <p:bldP spid="805929" grpId="0" animBg="1"/>
      <p:bldP spid="805930" grpId="0"/>
      <p:bldP spid="8059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E16B2B9C-A883-48BE-8C39-ED80BECC0F68}" type="slidenum">
              <a:rPr lang="zh-CN" altLang="en-US" sz="1200">
                <a:latin typeface="Garamond" panose="02020404030301010803" pitchFamily="18" charset="0"/>
              </a:rPr>
            </a:fld>
            <a:endParaRPr lang="en-US" altLang="zh-CN" sz="1200" dirty="0">
              <a:latin typeface="Garamond" panose="02020404030301010803" pitchFamily="18" charset="0"/>
            </a:endParaRPr>
          </a:p>
        </p:txBody>
      </p:sp>
      <p:sp>
        <p:nvSpPr>
          <p:cNvPr id="806914" name="Text Box 2"/>
          <p:cNvSpPr txBox="1">
            <a:spLocks noChangeArrowheads="1"/>
          </p:cNvSpPr>
          <p:nvPr/>
        </p:nvSpPr>
        <p:spPr bwMode="auto">
          <a:xfrm>
            <a:off x="107950" y="765175"/>
            <a:ext cx="424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buFont typeface="Wingdings" panose="05000000000000000000" pitchFamily="2" charset="2"/>
              <a:buChar char="v"/>
            </a:pPr>
            <a:r>
              <a:rPr lang="zh-CN" altLang="en-US">
                <a:solidFill>
                  <a:srgbClr val="008000"/>
                </a:solidFill>
              </a:rPr>
              <a:t>表示土的密度和重度的指标</a:t>
            </a:r>
            <a:endParaRPr lang="zh-CN" altLang="en-US">
              <a:solidFill>
                <a:srgbClr val="008000"/>
              </a:solidFill>
            </a:endParaRPr>
          </a:p>
        </p:txBody>
      </p:sp>
      <p:sp>
        <p:nvSpPr>
          <p:cNvPr id="806915" name="AutoShape 3"/>
          <p:cNvSpPr>
            <a:spLocks noChangeArrowheads="1"/>
          </p:cNvSpPr>
          <p:nvPr/>
        </p:nvSpPr>
        <p:spPr bwMode="auto">
          <a:xfrm>
            <a:off x="250825" y="1341438"/>
            <a:ext cx="1512888" cy="498475"/>
          </a:xfrm>
          <a:prstGeom prst="roundRect">
            <a:avLst>
              <a:gd name="adj" fmla="val 16667"/>
            </a:avLst>
          </a:prstGeom>
          <a:solidFill>
            <a:srgbClr val="0000CC"/>
          </a:solidFill>
          <a:ln>
            <a:noFill/>
          </a:ln>
          <a:extLst>
            <a:ext uri="{91240B29-F687-4F45-9708-019B960494DF}">
              <a14:hiddenLine xmlns:a14="http://schemas.microsoft.com/office/drawing/2010/main" w="9525">
                <a:solidFill>
                  <a:srgbClr val="000000"/>
                </a:solidFill>
                <a:rou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chemeClr val="accent1"/>
                </a:solidFill>
                <a:ea typeface="幼圆" panose="02010509060101010101" pitchFamily="49" charset="-122"/>
              </a:rPr>
              <a:t>天然密度</a:t>
            </a:r>
            <a:endParaRPr lang="zh-CN" altLang="en-US">
              <a:solidFill>
                <a:schemeClr val="accent1"/>
              </a:solidFill>
              <a:ea typeface="幼圆" panose="02010509060101010101" pitchFamily="49" charset="-122"/>
            </a:endParaRPr>
          </a:p>
        </p:txBody>
      </p:sp>
      <p:sp>
        <p:nvSpPr>
          <p:cNvPr id="806916" name="AutoShape 4"/>
          <p:cNvSpPr>
            <a:spLocks noChangeArrowheads="1"/>
          </p:cNvSpPr>
          <p:nvPr/>
        </p:nvSpPr>
        <p:spPr bwMode="auto">
          <a:xfrm>
            <a:off x="323850" y="2101734"/>
            <a:ext cx="1223963" cy="498475"/>
          </a:xfrm>
          <a:prstGeom prst="roundRect">
            <a:avLst>
              <a:gd name="adj" fmla="val 16667"/>
            </a:avLst>
          </a:prstGeom>
          <a:solidFill>
            <a:srgbClr val="0000CC"/>
          </a:solidFill>
          <a:ln>
            <a:noFill/>
          </a:ln>
          <a:extLst>
            <a:ext uri="{91240B29-F687-4F45-9708-019B960494DF}">
              <a14:hiddenLine xmlns:a14="http://schemas.microsoft.com/office/drawing/2010/main" w="9525">
                <a:solidFill>
                  <a:srgbClr val="000000"/>
                </a:solidFill>
                <a:rou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chemeClr val="accent1"/>
                </a:solidFill>
                <a:ea typeface="幼圆" panose="02010509060101010101" pitchFamily="49" charset="-122"/>
              </a:rPr>
              <a:t>干密度</a:t>
            </a:r>
            <a:endParaRPr lang="zh-CN" altLang="en-US" dirty="0">
              <a:solidFill>
                <a:schemeClr val="accent1"/>
              </a:solidFill>
              <a:ea typeface="幼圆" panose="02010509060101010101" pitchFamily="49" charset="-122"/>
            </a:endParaRPr>
          </a:p>
        </p:txBody>
      </p:sp>
      <p:sp>
        <p:nvSpPr>
          <p:cNvPr id="806917" name="AutoShape 5"/>
          <p:cNvSpPr>
            <a:spLocks noChangeArrowheads="1"/>
          </p:cNvSpPr>
          <p:nvPr/>
        </p:nvSpPr>
        <p:spPr bwMode="auto">
          <a:xfrm>
            <a:off x="323850" y="3505935"/>
            <a:ext cx="1512888" cy="498475"/>
          </a:xfrm>
          <a:prstGeom prst="roundRect">
            <a:avLst>
              <a:gd name="adj" fmla="val 16667"/>
            </a:avLst>
          </a:prstGeom>
          <a:solidFill>
            <a:srgbClr val="0000CC"/>
          </a:solidFill>
          <a:ln>
            <a:noFill/>
          </a:ln>
          <a:extLst>
            <a:ext uri="{91240B29-F687-4F45-9708-019B960494DF}">
              <a14:hiddenLine xmlns:a14="http://schemas.microsoft.com/office/drawing/2010/main" w="9525">
                <a:solidFill>
                  <a:srgbClr val="000000"/>
                </a:solidFill>
                <a:rou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chemeClr val="accent1"/>
                </a:solidFill>
                <a:ea typeface="幼圆" panose="02010509060101010101" pitchFamily="49" charset="-122"/>
              </a:rPr>
              <a:t>饱和密度</a:t>
            </a:r>
            <a:endParaRPr lang="zh-CN" altLang="en-US" dirty="0">
              <a:solidFill>
                <a:schemeClr val="accent1"/>
              </a:solidFill>
              <a:ea typeface="幼圆" panose="02010509060101010101" pitchFamily="49" charset="-122"/>
            </a:endParaRPr>
          </a:p>
        </p:txBody>
      </p:sp>
      <p:graphicFrame>
        <p:nvGraphicFramePr>
          <p:cNvPr id="806918" name="Object 2"/>
          <p:cNvGraphicFramePr>
            <a:graphicFrameLocks noChangeAspect="1"/>
          </p:cNvGraphicFramePr>
          <p:nvPr/>
        </p:nvGraphicFramePr>
        <p:xfrm>
          <a:off x="2009775" y="1276350"/>
          <a:ext cx="1739900" cy="574675"/>
        </p:xfrm>
        <a:graphic>
          <a:graphicData uri="http://schemas.openxmlformats.org/presentationml/2006/ole">
            <mc:AlternateContent xmlns:mc="http://schemas.openxmlformats.org/markup-compatibility/2006">
              <mc:Choice xmlns:v="urn:schemas-microsoft-com:vml" Requires="v">
                <p:oleObj spid="_x0000_s14620" name="公式" r:id="rId1" imgW="1727200" imgH="558800" progId="Equation.3">
                  <p:embed/>
                </p:oleObj>
              </mc:Choice>
              <mc:Fallback>
                <p:oleObj name="公式" r:id="rId1" imgW="1727200" imgH="558800" progId="Equation.3">
                  <p:embed/>
                  <p:pic>
                    <p:nvPicPr>
                      <p:cNvPr id="0"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775" y="1276350"/>
                        <a:ext cx="17399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06919" name="AutoShape 7"/>
          <p:cNvSpPr>
            <a:spLocks noChangeArrowheads="1"/>
          </p:cNvSpPr>
          <p:nvPr/>
        </p:nvSpPr>
        <p:spPr bwMode="auto">
          <a:xfrm>
            <a:off x="5148064" y="1423988"/>
            <a:ext cx="1338263" cy="415925"/>
          </a:xfrm>
          <a:prstGeom prst="roundRect">
            <a:avLst>
              <a:gd name="adj" fmla="val 16667"/>
            </a:avLst>
          </a:prstGeom>
          <a:solidFill>
            <a:srgbClr val="FFFFFF"/>
          </a:solidFill>
          <a:ln w="9525" algn="ctr">
            <a:solidFill>
              <a:srgbClr val="6600FF"/>
            </a:solidFill>
            <a:round/>
          </a:ln>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rgbClr val="0000CC"/>
                </a:solidFill>
                <a:ea typeface="幼圆" panose="02010509060101010101" pitchFamily="49" charset="-122"/>
              </a:rPr>
              <a:t>天然重度</a:t>
            </a:r>
            <a:endParaRPr lang="zh-CN" altLang="en-US" dirty="0">
              <a:solidFill>
                <a:srgbClr val="0000CC"/>
              </a:solidFill>
              <a:ea typeface="幼圆" panose="02010509060101010101" pitchFamily="49" charset="-122"/>
            </a:endParaRPr>
          </a:p>
        </p:txBody>
      </p:sp>
      <p:sp>
        <p:nvSpPr>
          <p:cNvPr id="806920" name="AutoShape 8"/>
          <p:cNvSpPr>
            <a:spLocks noChangeArrowheads="1"/>
          </p:cNvSpPr>
          <p:nvPr/>
        </p:nvSpPr>
        <p:spPr bwMode="auto">
          <a:xfrm>
            <a:off x="5111488" y="2814901"/>
            <a:ext cx="1008062" cy="415925"/>
          </a:xfrm>
          <a:prstGeom prst="roundRect">
            <a:avLst>
              <a:gd name="adj" fmla="val 16667"/>
            </a:avLst>
          </a:prstGeom>
          <a:solidFill>
            <a:srgbClr val="FFFFFF"/>
          </a:solidFill>
          <a:ln w="9525" algn="ctr">
            <a:solidFill>
              <a:srgbClr val="6600FF"/>
            </a:solidFill>
            <a:round/>
          </a:ln>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rgbClr val="0000CC"/>
                </a:solidFill>
                <a:ea typeface="幼圆" panose="02010509060101010101" pitchFamily="49" charset="-122"/>
              </a:rPr>
              <a:t>干重度</a:t>
            </a:r>
            <a:endParaRPr lang="zh-CN" altLang="en-US" dirty="0">
              <a:solidFill>
                <a:srgbClr val="0000CC"/>
              </a:solidFill>
              <a:ea typeface="幼圆" panose="02010509060101010101" pitchFamily="49" charset="-122"/>
            </a:endParaRPr>
          </a:p>
        </p:txBody>
      </p:sp>
      <p:graphicFrame>
        <p:nvGraphicFramePr>
          <p:cNvPr id="806921" name="Object 3"/>
          <p:cNvGraphicFramePr>
            <a:graphicFrameLocks noChangeAspect="1"/>
          </p:cNvGraphicFramePr>
          <p:nvPr/>
        </p:nvGraphicFramePr>
        <p:xfrm>
          <a:off x="2288635" y="2718557"/>
          <a:ext cx="1012825" cy="654050"/>
        </p:xfrm>
        <a:graphic>
          <a:graphicData uri="http://schemas.openxmlformats.org/presentationml/2006/ole">
            <mc:AlternateContent xmlns:mc="http://schemas.openxmlformats.org/markup-compatibility/2006">
              <mc:Choice xmlns:v="urn:schemas-microsoft-com:vml" Requires="v">
                <p:oleObj spid="_x0000_s14621" name="公式" r:id="rId3" imgW="736600" imgH="508000" progId="Equation.3">
                  <p:embed/>
                </p:oleObj>
              </mc:Choice>
              <mc:Fallback>
                <p:oleObj name="公式" r:id="rId3" imgW="736600" imgH="5080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8635" y="2718557"/>
                        <a:ext cx="10128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06922" name="Object 4"/>
          <p:cNvGraphicFramePr>
            <a:graphicFrameLocks noChangeAspect="1"/>
          </p:cNvGraphicFramePr>
          <p:nvPr/>
        </p:nvGraphicFramePr>
        <p:xfrm>
          <a:off x="6732240" y="1434959"/>
          <a:ext cx="863377" cy="311432"/>
        </p:xfrm>
        <a:graphic>
          <a:graphicData uri="http://schemas.openxmlformats.org/presentationml/2006/ole">
            <mc:AlternateContent xmlns:mc="http://schemas.openxmlformats.org/markup-compatibility/2006">
              <mc:Choice xmlns:v="urn:schemas-microsoft-com:vml" Requires="v">
                <p:oleObj spid="_x0000_s14622" name="公式" r:id="rId5" imgW="596900" imgH="203200" progId="Equation.3">
                  <p:embed/>
                </p:oleObj>
              </mc:Choice>
              <mc:Fallback>
                <p:oleObj name="公式" r:id="rId5" imgW="596900" imgH="2032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240" y="1434959"/>
                        <a:ext cx="863377" cy="311432"/>
                      </a:xfrm>
                      <a:prstGeom prst="rect">
                        <a:avLst/>
                      </a:prstGeom>
                      <a:noFill/>
                      <a:ln>
                        <a:noFill/>
                      </a:ln>
                    </p:spPr>
                  </p:pic>
                </p:oleObj>
              </mc:Fallback>
            </mc:AlternateContent>
          </a:graphicData>
        </a:graphic>
      </p:graphicFrame>
      <p:graphicFrame>
        <p:nvGraphicFramePr>
          <p:cNvPr id="806923" name="Object 5"/>
          <p:cNvGraphicFramePr>
            <a:graphicFrameLocks noChangeAspect="1"/>
          </p:cNvGraphicFramePr>
          <p:nvPr/>
        </p:nvGraphicFramePr>
        <p:xfrm>
          <a:off x="6435147" y="2692102"/>
          <a:ext cx="1127125" cy="431800"/>
        </p:xfrm>
        <a:graphic>
          <a:graphicData uri="http://schemas.openxmlformats.org/presentationml/2006/ole">
            <mc:AlternateContent xmlns:mc="http://schemas.openxmlformats.org/markup-compatibility/2006">
              <mc:Choice xmlns:v="urn:schemas-microsoft-com:vml" Requires="v">
                <p:oleObj spid="_x0000_s14623" name="公式" r:id="rId7" imgW="787400" imgH="292100" progId="Equation.3">
                  <p:embed/>
                </p:oleObj>
              </mc:Choice>
              <mc:Fallback>
                <p:oleObj name="公式" r:id="rId7" imgW="787400" imgH="29210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5147" y="2692102"/>
                        <a:ext cx="1127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06924" name="Object 6"/>
          <p:cNvGraphicFramePr>
            <a:graphicFrameLocks noChangeAspect="1"/>
          </p:cNvGraphicFramePr>
          <p:nvPr/>
        </p:nvGraphicFramePr>
        <p:xfrm>
          <a:off x="7004381" y="3472767"/>
          <a:ext cx="1663700" cy="627062"/>
        </p:xfrm>
        <a:graphic>
          <a:graphicData uri="http://schemas.openxmlformats.org/presentationml/2006/ole">
            <mc:AlternateContent xmlns:mc="http://schemas.openxmlformats.org/markup-compatibility/2006">
              <mc:Choice xmlns:v="urn:schemas-microsoft-com:vml" Requires="v">
                <p:oleObj spid="_x0000_s14624" name="公式" r:id="rId9" imgW="1371600" imgH="508000" progId="Equation.3">
                  <p:embed/>
                </p:oleObj>
              </mc:Choice>
              <mc:Fallback>
                <p:oleObj name="公式" r:id="rId9" imgW="1371600" imgH="508000" progId="Equation.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4381" y="3472767"/>
                        <a:ext cx="166370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06925" name="Object 7"/>
          <p:cNvGraphicFramePr>
            <a:graphicFrameLocks noChangeAspect="1"/>
          </p:cNvGraphicFramePr>
          <p:nvPr/>
        </p:nvGraphicFramePr>
        <p:xfrm>
          <a:off x="3707313" y="4210464"/>
          <a:ext cx="1354137" cy="434975"/>
        </p:xfrm>
        <a:graphic>
          <a:graphicData uri="http://schemas.openxmlformats.org/presentationml/2006/ole">
            <mc:AlternateContent xmlns:mc="http://schemas.openxmlformats.org/markup-compatibility/2006">
              <mc:Choice xmlns:v="urn:schemas-microsoft-com:vml" Requires="v">
                <p:oleObj spid="_x0000_s14625" name="公式" r:id="rId11" imgW="939800" imgH="292100" progId="Equation.3">
                  <p:embed/>
                </p:oleObj>
              </mc:Choice>
              <mc:Fallback>
                <p:oleObj name="公式" r:id="rId11" imgW="939800" imgH="292100" progId="Equation.3">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07313" y="4210464"/>
                        <a:ext cx="1354137"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06926" name="AutoShape 14"/>
          <p:cNvSpPr>
            <a:spLocks noChangeArrowheads="1"/>
          </p:cNvSpPr>
          <p:nvPr/>
        </p:nvSpPr>
        <p:spPr bwMode="auto">
          <a:xfrm>
            <a:off x="477513" y="5862637"/>
            <a:ext cx="1079500" cy="415925"/>
          </a:xfrm>
          <a:prstGeom prst="roundRect">
            <a:avLst>
              <a:gd name="adj" fmla="val 16667"/>
            </a:avLst>
          </a:prstGeom>
          <a:solidFill>
            <a:srgbClr val="FFFFFF"/>
          </a:solidFill>
          <a:ln w="9525" algn="ctr">
            <a:solidFill>
              <a:srgbClr val="6600FF"/>
            </a:solidFill>
            <a:round/>
          </a:ln>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rgbClr val="0000CC"/>
                </a:solidFill>
                <a:ea typeface="幼圆" panose="02010509060101010101" pitchFamily="49" charset="-122"/>
              </a:rPr>
              <a:t>浮重度</a:t>
            </a:r>
            <a:endParaRPr lang="zh-CN" altLang="en-US" dirty="0">
              <a:solidFill>
                <a:srgbClr val="0000CC"/>
              </a:solidFill>
              <a:ea typeface="幼圆" panose="02010509060101010101" pitchFamily="49" charset="-122"/>
            </a:endParaRPr>
          </a:p>
        </p:txBody>
      </p:sp>
      <p:graphicFrame>
        <p:nvGraphicFramePr>
          <p:cNvPr id="806927" name="Object 8"/>
          <p:cNvGraphicFramePr>
            <a:graphicFrameLocks noChangeAspect="1"/>
          </p:cNvGraphicFramePr>
          <p:nvPr/>
        </p:nvGraphicFramePr>
        <p:xfrm>
          <a:off x="2465197" y="5808027"/>
          <a:ext cx="1490663" cy="425450"/>
        </p:xfrm>
        <a:graphic>
          <a:graphicData uri="http://schemas.openxmlformats.org/presentationml/2006/ole">
            <mc:AlternateContent xmlns:mc="http://schemas.openxmlformats.org/markup-compatibility/2006">
              <mc:Choice xmlns:v="urn:schemas-microsoft-com:vml" Requires="v">
                <p:oleObj spid="_x0000_s14626" name="公式" r:id="rId13" imgW="1054100" imgH="292100" progId="Equation.3">
                  <p:embed/>
                </p:oleObj>
              </mc:Choice>
              <mc:Fallback>
                <p:oleObj name="公式" r:id="rId13" imgW="1054100" imgH="292100" progId="Equation.3">
                  <p:embed/>
                  <p:pic>
                    <p:nvPicPr>
                      <p:cNvPr id="0"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65197" y="5808027"/>
                        <a:ext cx="149066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06930" name="AutoShape 18"/>
          <p:cNvSpPr>
            <a:spLocks noChangeArrowheads="1"/>
          </p:cNvSpPr>
          <p:nvPr/>
        </p:nvSpPr>
        <p:spPr bwMode="auto">
          <a:xfrm>
            <a:off x="5219700" y="6070600"/>
            <a:ext cx="1368425" cy="415925"/>
          </a:xfrm>
          <a:prstGeom prst="roundRect">
            <a:avLst>
              <a:gd name="adj" fmla="val 16667"/>
            </a:avLst>
          </a:prstGeom>
          <a:solidFill>
            <a:schemeClr val="accent1"/>
          </a:solidFill>
          <a:ln w="9525" algn="ctr">
            <a:solidFill>
              <a:srgbClr val="6600FF"/>
            </a:solidFill>
            <a:round/>
          </a:ln>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rgbClr val="0000CC"/>
                </a:solidFill>
                <a:ea typeface="幼圆" panose="02010509060101010101" pitchFamily="49" charset="-122"/>
              </a:rPr>
              <a:t>有效重度</a:t>
            </a:r>
            <a:endParaRPr lang="zh-CN" altLang="en-US">
              <a:solidFill>
                <a:srgbClr val="0000CC"/>
              </a:solidFill>
              <a:ea typeface="幼圆" panose="02010509060101010101" pitchFamily="49" charset="-122"/>
            </a:endParaRPr>
          </a:p>
        </p:txBody>
      </p:sp>
      <p:sp>
        <p:nvSpPr>
          <p:cNvPr id="806931" name="AutoShape 19"/>
          <p:cNvSpPr>
            <a:spLocks noChangeArrowheads="1"/>
          </p:cNvSpPr>
          <p:nvPr/>
        </p:nvSpPr>
        <p:spPr bwMode="auto">
          <a:xfrm>
            <a:off x="1974500" y="4272846"/>
            <a:ext cx="1411288" cy="415925"/>
          </a:xfrm>
          <a:prstGeom prst="roundRect">
            <a:avLst>
              <a:gd name="adj" fmla="val 16667"/>
            </a:avLst>
          </a:prstGeom>
          <a:solidFill>
            <a:srgbClr val="FFFFFF"/>
          </a:solidFill>
          <a:ln w="9525" algn="ctr">
            <a:solidFill>
              <a:srgbClr val="6600FF"/>
            </a:solidFill>
            <a:round/>
          </a:ln>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rgbClr val="0000CC"/>
                </a:solidFill>
                <a:ea typeface="幼圆" panose="02010509060101010101" pitchFamily="49" charset="-122"/>
              </a:rPr>
              <a:t>饱和重度</a:t>
            </a:r>
            <a:endParaRPr lang="zh-CN" altLang="en-US" dirty="0">
              <a:solidFill>
                <a:srgbClr val="0000CC"/>
              </a:solidFill>
              <a:ea typeface="幼圆" panose="02010509060101010101" pitchFamily="49" charset="-122"/>
            </a:endParaRPr>
          </a:p>
        </p:txBody>
      </p:sp>
      <p:sp>
        <p:nvSpPr>
          <p:cNvPr id="806966" name="Text Box 54"/>
          <p:cNvSpPr txBox="1">
            <a:spLocks noChangeArrowheads="1"/>
          </p:cNvSpPr>
          <p:nvPr/>
        </p:nvSpPr>
        <p:spPr bwMode="auto">
          <a:xfrm>
            <a:off x="1731391" y="2220052"/>
            <a:ext cx="42179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solidFill>
                  <a:srgbClr val="0000CC"/>
                </a:solidFill>
              </a:rPr>
              <a:t>定义</a:t>
            </a:r>
            <a:r>
              <a:rPr lang="en-US" altLang="zh-CN" sz="2000" dirty="0">
                <a:solidFill>
                  <a:srgbClr val="0000CC"/>
                </a:solidFill>
              </a:rPr>
              <a:t>:</a:t>
            </a:r>
            <a:r>
              <a:rPr lang="en-US" altLang="zh-CN" sz="2000" dirty="0">
                <a:solidFill>
                  <a:srgbClr val="800000"/>
                </a:solidFill>
              </a:rPr>
              <a:t> </a:t>
            </a:r>
            <a:r>
              <a:rPr lang="zh-CN" altLang="en-US" sz="2000" dirty="0" smtClean="0">
                <a:solidFill>
                  <a:srgbClr val="800000"/>
                </a:solidFill>
              </a:rPr>
              <a:t>单位体积中固体颗粒部分的</a:t>
            </a:r>
            <a:r>
              <a:rPr lang="zh-CN" altLang="en-US" sz="2000" dirty="0">
                <a:solidFill>
                  <a:srgbClr val="800000"/>
                </a:solidFill>
              </a:rPr>
              <a:t>质量</a:t>
            </a:r>
            <a:endParaRPr lang="zh-CN" altLang="en-US" sz="2000" dirty="0">
              <a:solidFill>
                <a:srgbClr val="800000"/>
              </a:solidFill>
            </a:endParaRPr>
          </a:p>
        </p:txBody>
      </p:sp>
      <p:sp>
        <p:nvSpPr>
          <p:cNvPr id="806967" name="Text Box 55"/>
          <p:cNvSpPr txBox="1">
            <a:spLocks noChangeArrowheads="1"/>
          </p:cNvSpPr>
          <p:nvPr/>
        </p:nvSpPr>
        <p:spPr bwMode="auto">
          <a:xfrm>
            <a:off x="1245394" y="2947871"/>
            <a:ext cx="846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000" dirty="0">
                <a:solidFill>
                  <a:srgbClr val="0000CC"/>
                </a:solidFill>
              </a:rPr>
              <a:t>表达式</a:t>
            </a:r>
            <a:r>
              <a:rPr lang="en-US" altLang="zh-CN" sz="2000" dirty="0">
                <a:solidFill>
                  <a:srgbClr val="0000CC"/>
                </a:solidFill>
              </a:rPr>
              <a:t>:</a:t>
            </a:r>
            <a:endParaRPr lang="en-US" altLang="zh-CN" sz="2000" dirty="0">
              <a:solidFill>
                <a:srgbClr val="0000CC"/>
              </a:solidFill>
            </a:endParaRPr>
          </a:p>
        </p:txBody>
      </p:sp>
      <p:sp>
        <p:nvSpPr>
          <p:cNvPr id="806968" name="AutoShape 56"/>
          <p:cNvSpPr>
            <a:spLocks noChangeArrowheads="1"/>
          </p:cNvSpPr>
          <p:nvPr/>
        </p:nvSpPr>
        <p:spPr bwMode="auto">
          <a:xfrm>
            <a:off x="4424902" y="6062662"/>
            <a:ext cx="358775" cy="215900"/>
          </a:xfrm>
          <a:prstGeom prst="leftRightArrow">
            <a:avLst>
              <a:gd name="adj1" fmla="val 50000"/>
              <a:gd name="adj2" fmla="val 33235"/>
            </a:avLst>
          </a:prstGeom>
          <a:solidFill>
            <a:srgbClr val="008000"/>
          </a:solidFill>
          <a:ln w="9525" algn="ctr">
            <a:solidFill>
              <a:srgbClr val="800000"/>
            </a:solidFill>
            <a:miter lim="800000"/>
          </a:ln>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61" name="Text Box 54"/>
          <p:cNvSpPr txBox="1">
            <a:spLocks noChangeArrowheads="1"/>
          </p:cNvSpPr>
          <p:nvPr/>
        </p:nvSpPr>
        <p:spPr bwMode="auto">
          <a:xfrm>
            <a:off x="2009775" y="3583979"/>
            <a:ext cx="45942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solidFill>
                  <a:srgbClr val="0000CC"/>
                </a:solidFill>
              </a:rPr>
              <a:t>定义</a:t>
            </a:r>
            <a:r>
              <a:rPr lang="en-US" altLang="zh-CN" sz="2000" dirty="0">
                <a:solidFill>
                  <a:srgbClr val="0000CC"/>
                </a:solidFill>
              </a:rPr>
              <a:t>:</a:t>
            </a:r>
            <a:r>
              <a:rPr lang="en-US" altLang="zh-CN" sz="2000" dirty="0">
                <a:solidFill>
                  <a:srgbClr val="800000"/>
                </a:solidFill>
              </a:rPr>
              <a:t> </a:t>
            </a:r>
            <a:r>
              <a:rPr lang="zh-CN" altLang="en-US" sz="2000" dirty="0" smtClean="0">
                <a:solidFill>
                  <a:srgbClr val="800000"/>
                </a:solidFill>
              </a:rPr>
              <a:t>土孔隙中充满水时的单位体积质量</a:t>
            </a:r>
            <a:endParaRPr lang="zh-CN" altLang="en-US" sz="2000" dirty="0">
              <a:solidFill>
                <a:srgbClr val="800000"/>
              </a:solidFill>
            </a:endParaRPr>
          </a:p>
        </p:txBody>
      </p:sp>
      <p:sp>
        <p:nvSpPr>
          <p:cNvPr id="62" name="AutoShape 5"/>
          <p:cNvSpPr>
            <a:spLocks noChangeArrowheads="1"/>
          </p:cNvSpPr>
          <p:nvPr/>
        </p:nvSpPr>
        <p:spPr bwMode="auto">
          <a:xfrm>
            <a:off x="323056" y="4967729"/>
            <a:ext cx="1800672" cy="510778"/>
          </a:xfrm>
          <a:prstGeom prst="roundRect">
            <a:avLst>
              <a:gd name="adj" fmla="val 16667"/>
            </a:avLst>
          </a:prstGeom>
          <a:solidFill>
            <a:srgbClr val="0000CC"/>
          </a:solidFill>
          <a:ln>
            <a:noFill/>
          </a:ln>
          <a:extLst>
            <a:ext uri="{91240B29-F687-4F45-9708-019B960494DF}">
              <a14:hiddenLine xmlns:a14="http://schemas.microsoft.com/office/drawing/2010/main" w="9525">
                <a:solidFill>
                  <a:srgbClr val="000000"/>
                </a:solidFill>
                <a:rou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smtClean="0">
                <a:solidFill>
                  <a:schemeClr val="accent1"/>
                </a:solidFill>
                <a:ea typeface="幼圆" panose="02010509060101010101" pitchFamily="49" charset="-122"/>
              </a:rPr>
              <a:t>土的浮密度</a:t>
            </a:r>
            <a:endParaRPr lang="zh-CN" altLang="en-US" dirty="0">
              <a:solidFill>
                <a:schemeClr val="accent1"/>
              </a:solidFill>
              <a:ea typeface="幼圆" panose="02010509060101010101" pitchFamily="49" charset="-122"/>
            </a:endParaRPr>
          </a:p>
        </p:txBody>
      </p:sp>
      <p:sp>
        <p:nvSpPr>
          <p:cNvPr id="63" name="Text Box 54"/>
          <p:cNvSpPr txBox="1">
            <a:spLocks noChangeArrowheads="1"/>
          </p:cNvSpPr>
          <p:nvPr/>
        </p:nvSpPr>
        <p:spPr bwMode="auto">
          <a:xfrm>
            <a:off x="2238724" y="4972316"/>
            <a:ext cx="459422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solidFill>
                  <a:srgbClr val="0000CC"/>
                </a:solidFill>
              </a:rPr>
              <a:t>定义</a:t>
            </a:r>
            <a:r>
              <a:rPr lang="en-US" altLang="zh-CN" sz="2000" dirty="0">
                <a:solidFill>
                  <a:srgbClr val="0000CC"/>
                </a:solidFill>
              </a:rPr>
              <a:t>:</a:t>
            </a:r>
            <a:r>
              <a:rPr lang="en-US" altLang="zh-CN" sz="2000" dirty="0">
                <a:solidFill>
                  <a:srgbClr val="800000"/>
                </a:solidFill>
              </a:rPr>
              <a:t> </a:t>
            </a:r>
            <a:r>
              <a:rPr lang="zh-CN" altLang="en-US" sz="2000" dirty="0" smtClean="0">
                <a:solidFill>
                  <a:srgbClr val="800000"/>
                </a:solidFill>
              </a:rPr>
              <a:t>地下水位以下，单位体积中土粒的质量与同体积水的质量之差</a:t>
            </a:r>
            <a:endParaRPr lang="zh-CN" altLang="en-US" sz="2000" dirty="0">
              <a:solidFill>
                <a:srgbClr val="800000"/>
              </a:solidFill>
            </a:endParaRPr>
          </a:p>
        </p:txBody>
      </p:sp>
      <p:sp>
        <p:nvSpPr>
          <p:cNvPr id="3" name="矩形 2"/>
          <p:cNvSpPr/>
          <p:nvPr/>
        </p:nvSpPr>
        <p:spPr>
          <a:xfrm>
            <a:off x="6406852" y="5261953"/>
            <a:ext cx="2162772" cy="496867"/>
          </a:xfrm>
          <a:prstGeom prst="rect">
            <a:avLst/>
          </a:prstGeom>
        </p:spPr>
        <p:txBody>
          <a:bodyPr wrap="none">
            <a:spAutoFit/>
          </a:bodyPr>
          <a:lstStyle/>
          <a:p>
            <a:pPr marL="0" indent="0" algn="just" eaLnBrk="1" hangingPunct="1">
              <a:lnSpc>
                <a:spcPct val="120000"/>
              </a:lnSpc>
              <a:buFont typeface="Wingdings" panose="05000000000000000000" pitchFamily="2" charset="2"/>
              <a:buNone/>
              <a:defRPr/>
            </a:pPr>
            <a:r>
              <a:rPr lang="en-US" altLang="zh-CN" b="1" dirty="0"/>
              <a:t> </a:t>
            </a:r>
            <a:r>
              <a:rPr lang="en-US" altLang="zh-CN" sz="2000" b="1" i="1" dirty="0">
                <a:solidFill>
                  <a:schemeClr val="accent1">
                    <a:lumMod val="75000"/>
                  </a:schemeClr>
                </a:solidFill>
                <a:sym typeface="Symbol" panose="05050102010706020507" pitchFamily="18" charset="2"/>
              </a:rPr>
              <a:t></a:t>
            </a:r>
            <a:r>
              <a:rPr lang="en-US" altLang="zh-CN" sz="2000" b="1" dirty="0">
                <a:solidFill>
                  <a:schemeClr val="accent1">
                    <a:lumMod val="75000"/>
                  </a:schemeClr>
                </a:solidFill>
              </a:rPr>
              <a:t>′= (</a:t>
            </a:r>
            <a:r>
              <a:rPr lang="en-US" altLang="zh-CN" sz="2000" b="1" dirty="0" err="1">
                <a:solidFill>
                  <a:schemeClr val="accent1">
                    <a:lumMod val="75000"/>
                  </a:schemeClr>
                </a:solidFill>
              </a:rPr>
              <a:t>m</a:t>
            </a:r>
            <a:r>
              <a:rPr lang="en-US" altLang="zh-CN" sz="2000" b="1" baseline="-25000" dirty="0" err="1">
                <a:solidFill>
                  <a:schemeClr val="accent1">
                    <a:lumMod val="75000"/>
                  </a:schemeClr>
                </a:solidFill>
              </a:rPr>
              <a:t>s</a:t>
            </a:r>
            <a:r>
              <a:rPr lang="en-US" altLang="zh-CN" sz="2000" b="1" dirty="0">
                <a:solidFill>
                  <a:schemeClr val="accent1">
                    <a:lumMod val="75000"/>
                  </a:schemeClr>
                </a:solidFill>
              </a:rPr>
              <a:t>-V</a:t>
            </a:r>
            <a:r>
              <a:rPr lang="en-US" altLang="zh-CN" sz="2000" b="1" baseline="-25000" dirty="0">
                <a:solidFill>
                  <a:schemeClr val="accent1">
                    <a:lumMod val="75000"/>
                  </a:schemeClr>
                </a:solidFill>
              </a:rPr>
              <a:t>s</a:t>
            </a:r>
            <a:r>
              <a:rPr lang="en-US" altLang="zh-CN" sz="2000" b="1" dirty="0">
                <a:solidFill>
                  <a:schemeClr val="accent1">
                    <a:lumMod val="75000"/>
                  </a:schemeClr>
                </a:solidFill>
              </a:rPr>
              <a:t>* </a:t>
            </a:r>
            <a:r>
              <a:rPr lang="en-US" altLang="zh-CN" sz="2000" b="1" i="1" dirty="0">
                <a:solidFill>
                  <a:schemeClr val="accent1">
                    <a:lumMod val="75000"/>
                  </a:schemeClr>
                </a:solidFill>
                <a:sym typeface="Symbol" panose="05050102010706020507" pitchFamily="18" charset="2"/>
              </a:rPr>
              <a:t></a:t>
            </a:r>
            <a:r>
              <a:rPr lang="en-US" altLang="zh-CN" sz="2000" b="1" i="1" baseline="-25000" dirty="0">
                <a:solidFill>
                  <a:schemeClr val="accent1">
                    <a:lumMod val="75000"/>
                  </a:schemeClr>
                </a:solidFill>
                <a:sym typeface="Symbol" panose="05050102010706020507" pitchFamily="18" charset="2"/>
              </a:rPr>
              <a:t>w</a:t>
            </a:r>
            <a:r>
              <a:rPr lang="en-US" altLang="zh-CN" sz="2000" b="1" i="1" dirty="0">
                <a:solidFill>
                  <a:schemeClr val="accent1">
                    <a:lumMod val="75000"/>
                  </a:schemeClr>
                </a:solidFill>
                <a:sym typeface="Symbol" panose="05050102010706020507" pitchFamily="18" charset="2"/>
              </a:rPr>
              <a:t>)/V</a:t>
            </a:r>
            <a:endParaRPr lang="en-US" altLang="zh-CN" sz="2000" b="1" dirty="0">
              <a:solidFill>
                <a:schemeClr val="accent1">
                  <a:lumMod val="75000"/>
                </a:schemeClr>
              </a:solidFill>
            </a:endParaRPr>
          </a:p>
        </p:txBody>
      </p:sp>
      <p:sp>
        <p:nvSpPr>
          <p:cNvPr id="64"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.2 </a:t>
            </a:r>
            <a:r>
              <a:rPr lang="zh-CN" altLang="en-US" sz="2600" b="1" dirty="0" smtClean="0">
                <a:solidFill>
                  <a:srgbClr val="FF3300"/>
                </a:solidFill>
                <a:cs typeface="Times New Roman" panose="02020603050405020304" pitchFamily="18" charset="0"/>
              </a:rPr>
              <a:t>土的三相比例指标</a:t>
            </a:r>
            <a:endParaRPr lang="zh-CN" altLang="en-US" sz="2600" b="1" dirty="0">
              <a:solidFill>
                <a:srgbClr val="FF330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06914"/>
                                        </p:tgtEl>
                                        <p:attrNameLst>
                                          <p:attrName>style.visibility</p:attrName>
                                        </p:attrNameLst>
                                      </p:cBhvr>
                                      <p:to>
                                        <p:strVal val="visible"/>
                                      </p:to>
                                    </p:set>
                                    <p:anim calcmode="lin" valueType="num">
                                      <p:cBhvr additive="base">
                                        <p:cTn id="7" dur="500" fill="hold"/>
                                        <p:tgtEl>
                                          <p:spTgt spid="806914"/>
                                        </p:tgtEl>
                                        <p:attrNameLst>
                                          <p:attrName>ppt_x</p:attrName>
                                        </p:attrNameLst>
                                      </p:cBhvr>
                                      <p:tavLst>
                                        <p:tav tm="0">
                                          <p:val>
                                            <p:strVal val="#ppt_x"/>
                                          </p:val>
                                        </p:tav>
                                        <p:tav tm="100000">
                                          <p:val>
                                            <p:strVal val="#ppt_x"/>
                                          </p:val>
                                        </p:tav>
                                      </p:tavLst>
                                    </p:anim>
                                    <p:anim calcmode="lin" valueType="num">
                                      <p:cBhvr additive="base">
                                        <p:cTn id="8" dur="500" fill="hold"/>
                                        <p:tgtEl>
                                          <p:spTgt spid="8069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806915"/>
                                        </p:tgtEl>
                                        <p:attrNameLst>
                                          <p:attrName>style.visibility</p:attrName>
                                        </p:attrNameLst>
                                      </p:cBhvr>
                                      <p:to>
                                        <p:strVal val="visible"/>
                                      </p:to>
                                    </p:set>
                                    <p:animEffect transition="in" filter="fade">
                                      <p:cBhvr>
                                        <p:cTn id="13" dur="1000"/>
                                        <p:tgtEl>
                                          <p:spTgt spid="806915"/>
                                        </p:tgtEl>
                                      </p:cBhvr>
                                    </p:animEffect>
                                    <p:anim calcmode="lin" valueType="num">
                                      <p:cBhvr>
                                        <p:cTn id="14" dur="1000" fill="hold"/>
                                        <p:tgtEl>
                                          <p:spTgt spid="806915"/>
                                        </p:tgtEl>
                                        <p:attrNameLst>
                                          <p:attrName>ppt_x</p:attrName>
                                        </p:attrNameLst>
                                      </p:cBhvr>
                                      <p:tavLst>
                                        <p:tav tm="0">
                                          <p:val>
                                            <p:strVal val="#ppt_x"/>
                                          </p:val>
                                        </p:tav>
                                        <p:tav tm="100000">
                                          <p:val>
                                            <p:strVal val="#ppt_x"/>
                                          </p:val>
                                        </p:tav>
                                      </p:tavLst>
                                    </p:anim>
                                    <p:anim calcmode="lin" valueType="num">
                                      <p:cBhvr>
                                        <p:cTn id="15" dur="1000" fill="hold"/>
                                        <p:tgtEl>
                                          <p:spTgt spid="8069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2" presetClass="entr" presetSubtype="8" fill="hold" nodeType="afterEffect">
                                  <p:stCondLst>
                                    <p:cond delay="0"/>
                                  </p:stCondLst>
                                  <p:childTnLst>
                                    <p:set>
                                      <p:cBhvr>
                                        <p:cTn id="18" dur="1" fill="hold">
                                          <p:stCondLst>
                                            <p:cond delay="0"/>
                                          </p:stCondLst>
                                        </p:cTn>
                                        <p:tgtEl>
                                          <p:spTgt spid="806918"/>
                                        </p:tgtEl>
                                        <p:attrNameLst>
                                          <p:attrName>style.visibility</p:attrName>
                                        </p:attrNameLst>
                                      </p:cBhvr>
                                      <p:to>
                                        <p:strVal val="visible"/>
                                      </p:to>
                                    </p:set>
                                    <p:animEffect transition="in" filter="slide(fromLeft)">
                                      <p:cBhvr>
                                        <p:cTn id="19" dur="500"/>
                                        <p:tgtEl>
                                          <p:spTgt spid="806918"/>
                                        </p:tgtEl>
                                      </p:cBhvr>
                                    </p:animEffect>
                                  </p:childTnLst>
                                </p:cTn>
                              </p:par>
                            </p:childTnLst>
                          </p:cTn>
                        </p:par>
                        <p:par>
                          <p:cTn id="20" fill="hold">
                            <p:stCondLst>
                              <p:cond delay="1500"/>
                            </p:stCondLst>
                            <p:childTnLst>
                              <p:par>
                                <p:cTn id="21" presetID="47" presetClass="entr" presetSubtype="0" fill="hold" grpId="0" nodeType="afterEffect">
                                  <p:stCondLst>
                                    <p:cond delay="0"/>
                                  </p:stCondLst>
                                  <p:childTnLst>
                                    <p:set>
                                      <p:cBhvr>
                                        <p:cTn id="22" dur="1" fill="hold">
                                          <p:stCondLst>
                                            <p:cond delay="0"/>
                                          </p:stCondLst>
                                        </p:cTn>
                                        <p:tgtEl>
                                          <p:spTgt spid="806919"/>
                                        </p:tgtEl>
                                        <p:attrNameLst>
                                          <p:attrName>style.visibility</p:attrName>
                                        </p:attrNameLst>
                                      </p:cBhvr>
                                      <p:to>
                                        <p:strVal val="visible"/>
                                      </p:to>
                                    </p:set>
                                    <p:animEffect transition="in" filter="fade">
                                      <p:cBhvr>
                                        <p:cTn id="23" dur="1000"/>
                                        <p:tgtEl>
                                          <p:spTgt spid="806919"/>
                                        </p:tgtEl>
                                      </p:cBhvr>
                                    </p:animEffect>
                                    <p:anim calcmode="lin" valueType="num">
                                      <p:cBhvr>
                                        <p:cTn id="24" dur="1000" fill="hold"/>
                                        <p:tgtEl>
                                          <p:spTgt spid="806919"/>
                                        </p:tgtEl>
                                        <p:attrNameLst>
                                          <p:attrName>ppt_x</p:attrName>
                                        </p:attrNameLst>
                                      </p:cBhvr>
                                      <p:tavLst>
                                        <p:tav tm="0">
                                          <p:val>
                                            <p:strVal val="#ppt_x"/>
                                          </p:val>
                                        </p:tav>
                                        <p:tav tm="100000">
                                          <p:val>
                                            <p:strVal val="#ppt_x"/>
                                          </p:val>
                                        </p:tav>
                                      </p:tavLst>
                                    </p:anim>
                                    <p:anim calcmode="lin" valueType="num">
                                      <p:cBhvr>
                                        <p:cTn id="25" dur="1000" fill="hold"/>
                                        <p:tgtEl>
                                          <p:spTgt spid="806919"/>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12" presetClass="entr" presetSubtype="8" fill="hold" nodeType="afterEffect">
                                  <p:stCondLst>
                                    <p:cond delay="0"/>
                                  </p:stCondLst>
                                  <p:childTnLst>
                                    <p:set>
                                      <p:cBhvr>
                                        <p:cTn id="28" dur="1" fill="hold">
                                          <p:stCondLst>
                                            <p:cond delay="0"/>
                                          </p:stCondLst>
                                        </p:cTn>
                                        <p:tgtEl>
                                          <p:spTgt spid="806922"/>
                                        </p:tgtEl>
                                        <p:attrNameLst>
                                          <p:attrName>style.visibility</p:attrName>
                                        </p:attrNameLst>
                                      </p:cBhvr>
                                      <p:to>
                                        <p:strVal val="visible"/>
                                      </p:to>
                                    </p:set>
                                    <p:animEffect transition="in" filter="slide(fromLeft)">
                                      <p:cBhvr>
                                        <p:cTn id="29" dur="500"/>
                                        <p:tgtEl>
                                          <p:spTgt spid="806922"/>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806916"/>
                                        </p:tgtEl>
                                        <p:attrNameLst>
                                          <p:attrName>style.visibility</p:attrName>
                                        </p:attrNameLst>
                                      </p:cBhvr>
                                      <p:to>
                                        <p:strVal val="visible"/>
                                      </p:to>
                                    </p:set>
                                    <p:animEffect transition="in" filter="fade">
                                      <p:cBhvr>
                                        <p:cTn id="34" dur="1000"/>
                                        <p:tgtEl>
                                          <p:spTgt spid="806916"/>
                                        </p:tgtEl>
                                      </p:cBhvr>
                                    </p:animEffect>
                                    <p:anim calcmode="lin" valueType="num">
                                      <p:cBhvr>
                                        <p:cTn id="35" dur="1000" fill="hold"/>
                                        <p:tgtEl>
                                          <p:spTgt spid="806916"/>
                                        </p:tgtEl>
                                        <p:attrNameLst>
                                          <p:attrName>ppt_x</p:attrName>
                                        </p:attrNameLst>
                                      </p:cBhvr>
                                      <p:tavLst>
                                        <p:tav tm="0">
                                          <p:val>
                                            <p:strVal val="#ppt_x"/>
                                          </p:val>
                                        </p:tav>
                                        <p:tav tm="100000">
                                          <p:val>
                                            <p:strVal val="#ppt_x"/>
                                          </p:val>
                                        </p:tav>
                                      </p:tavLst>
                                    </p:anim>
                                    <p:anim calcmode="lin" valueType="num">
                                      <p:cBhvr>
                                        <p:cTn id="36" dur="1000" fill="hold"/>
                                        <p:tgtEl>
                                          <p:spTgt spid="806916"/>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2" presetClass="entr" presetSubtype="8" fill="hold" grpId="0" nodeType="afterEffect">
                                  <p:stCondLst>
                                    <p:cond delay="0"/>
                                  </p:stCondLst>
                                  <p:childTnLst>
                                    <p:set>
                                      <p:cBhvr>
                                        <p:cTn id="39" dur="1" fill="hold">
                                          <p:stCondLst>
                                            <p:cond delay="0"/>
                                          </p:stCondLst>
                                        </p:cTn>
                                        <p:tgtEl>
                                          <p:spTgt spid="806966"/>
                                        </p:tgtEl>
                                        <p:attrNameLst>
                                          <p:attrName>style.visibility</p:attrName>
                                        </p:attrNameLst>
                                      </p:cBhvr>
                                      <p:to>
                                        <p:strVal val="visible"/>
                                      </p:to>
                                    </p:set>
                                    <p:animEffect transition="in" filter="slide(fromLeft)">
                                      <p:cBhvr>
                                        <p:cTn id="40" dur="500"/>
                                        <p:tgtEl>
                                          <p:spTgt spid="806966"/>
                                        </p:tgtEl>
                                      </p:cBhvr>
                                    </p:animEffect>
                                  </p:childTnLst>
                                </p:cTn>
                              </p:par>
                            </p:childTnLst>
                          </p:cTn>
                        </p:par>
                        <p:par>
                          <p:cTn id="41" fill="hold">
                            <p:stCondLst>
                              <p:cond delay="1500"/>
                            </p:stCondLst>
                            <p:childTnLst>
                              <p:par>
                                <p:cTn id="42" presetID="47" presetClass="entr" presetSubtype="0" fill="hold" grpId="0" nodeType="afterEffect">
                                  <p:stCondLst>
                                    <p:cond delay="0"/>
                                  </p:stCondLst>
                                  <p:childTnLst>
                                    <p:set>
                                      <p:cBhvr>
                                        <p:cTn id="43" dur="1" fill="hold">
                                          <p:stCondLst>
                                            <p:cond delay="0"/>
                                          </p:stCondLst>
                                        </p:cTn>
                                        <p:tgtEl>
                                          <p:spTgt spid="806967"/>
                                        </p:tgtEl>
                                        <p:attrNameLst>
                                          <p:attrName>style.visibility</p:attrName>
                                        </p:attrNameLst>
                                      </p:cBhvr>
                                      <p:to>
                                        <p:strVal val="visible"/>
                                      </p:to>
                                    </p:set>
                                    <p:animEffect transition="in" filter="fade">
                                      <p:cBhvr>
                                        <p:cTn id="44" dur="1000"/>
                                        <p:tgtEl>
                                          <p:spTgt spid="806967"/>
                                        </p:tgtEl>
                                      </p:cBhvr>
                                    </p:animEffect>
                                    <p:anim calcmode="lin" valueType="num">
                                      <p:cBhvr>
                                        <p:cTn id="45" dur="1000" fill="hold"/>
                                        <p:tgtEl>
                                          <p:spTgt spid="806967"/>
                                        </p:tgtEl>
                                        <p:attrNameLst>
                                          <p:attrName>ppt_x</p:attrName>
                                        </p:attrNameLst>
                                      </p:cBhvr>
                                      <p:tavLst>
                                        <p:tav tm="0">
                                          <p:val>
                                            <p:strVal val="#ppt_x"/>
                                          </p:val>
                                        </p:tav>
                                        <p:tav tm="100000">
                                          <p:val>
                                            <p:strVal val="#ppt_x"/>
                                          </p:val>
                                        </p:tav>
                                      </p:tavLst>
                                    </p:anim>
                                    <p:anim calcmode="lin" valueType="num">
                                      <p:cBhvr>
                                        <p:cTn id="46" dur="1000" fill="hold"/>
                                        <p:tgtEl>
                                          <p:spTgt spid="806967"/>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0"/>
                                  </p:stCondLst>
                                  <p:childTnLst>
                                    <p:set>
                                      <p:cBhvr>
                                        <p:cTn id="48" dur="1" fill="hold">
                                          <p:stCondLst>
                                            <p:cond delay="0"/>
                                          </p:stCondLst>
                                        </p:cTn>
                                        <p:tgtEl>
                                          <p:spTgt spid="806921"/>
                                        </p:tgtEl>
                                        <p:attrNameLst>
                                          <p:attrName>style.visibility</p:attrName>
                                        </p:attrNameLst>
                                      </p:cBhvr>
                                      <p:to>
                                        <p:strVal val="visible"/>
                                      </p:to>
                                    </p:set>
                                    <p:animEffect transition="in" filter="fade">
                                      <p:cBhvr>
                                        <p:cTn id="49" dur="1000"/>
                                        <p:tgtEl>
                                          <p:spTgt spid="806921"/>
                                        </p:tgtEl>
                                      </p:cBhvr>
                                    </p:animEffect>
                                    <p:anim calcmode="lin" valueType="num">
                                      <p:cBhvr>
                                        <p:cTn id="50" dur="1000" fill="hold"/>
                                        <p:tgtEl>
                                          <p:spTgt spid="806921"/>
                                        </p:tgtEl>
                                        <p:attrNameLst>
                                          <p:attrName>ppt_x</p:attrName>
                                        </p:attrNameLst>
                                      </p:cBhvr>
                                      <p:tavLst>
                                        <p:tav tm="0">
                                          <p:val>
                                            <p:strVal val="#ppt_x"/>
                                          </p:val>
                                        </p:tav>
                                        <p:tav tm="100000">
                                          <p:val>
                                            <p:strVal val="#ppt_x"/>
                                          </p:val>
                                        </p:tav>
                                      </p:tavLst>
                                    </p:anim>
                                    <p:anim calcmode="lin" valueType="num">
                                      <p:cBhvr>
                                        <p:cTn id="51" dur="1000" fill="hold"/>
                                        <p:tgtEl>
                                          <p:spTgt spid="80692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806920"/>
                                        </p:tgtEl>
                                        <p:attrNameLst>
                                          <p:attrName>style.visibility</p:attrName>
                                        </p:attrNameLst>
                                      </p:cBhvr>
                                      <p:to>
                                        <p:strVal val="visible"/>
                                      </p:to>
                                    </p:set>
                                    <p:animEffect transition="in" filter="fade">
                                      <p:cBhvr>
                                        <p:cTn id="56" dur="1000"/>
                                        <p:tgtEl>
                                          <p:spTgt spid="806920"/>
                                        </p:tgtEl>
                                      </p:cBhvr>
                                    </p:animEffect>
                                    <p:anim calcmode="lin" valueType="num">
                                      <p:cBhvr>
                                        <p:cTn id="57" dur="1000" fill="hold"/>
                                        <p:tgtEl>
                                          <p:spTgt spid="806920"/>
                                        </p:tgtEl>
                                        <p:attrNameLst>
                                          <p:attrName>ppt_x</p:attrName>
                                        </p:attrNameLst>
                                      </p:cBhvr>
                                      <p:tavLst>
                                        <p:tav tm="0">
                                          <p:val>
                                            <p:strVal val="#ppt_x"/>
                                          </p:val>
                                        </p:tav>
                                        <p:tav tm="100000">
                                          <p:val>
                                            <p:strVal val="#ppt_x"/>
                                          </p:val>
                                        </p:tav>
                                      </p:tavLst>
                                    </p:anim>
                                    <p:anim calcmode="lin" valueType="num">
                                      <p:cBhvr>
                                        <p:cTn id="58" dur="1000" fill="hold"/>
                                        <p:tgtEl>
                                          <p:spTgt spid="806920"/>
                                        </p:tgtEl>
                                        <p:attrNameLst>
                                          <p:attrName>ppt_y</p:attrName>
                                        </p:attrNameLst>
                                      </p:cBhvr>
                                      <p:tavLst>
                                        <p:tav tm="0">
                                          <p:val>
                                            <p:strVal val="#ppt_y-.1"/>
                                          </p:val>
                                        </p:tav>
                                        <p:tav tm="100000">
                                          <p:val>
                                            <p:strVal val="#ppt_y"/>
                                          </p:val>
                                        </p:tav>
                                      </p:tavLst>
                                    </p:anim>
                                  </p:childTnLst>
                                </p:cTn>
                              </p:par>
                            </p:childTnLst>
                          </p:cTn>
                        </p:par>
                        <p:par>
                          <p:cTn id="59" fill="hold">
                            <p:stCondLst>
                              <p:cond delay="1000"/>
                            </p:stCondLst>
                            <p:childTnLst>
                              <p:par>
                                <p:cTn id="60" presetID="12" presetClass="entr" presetSubtype="8" fill="hold" nodeType="afterEffect">
                                  <p:stCondLst>
                                    <p:cond delay="0"/>
                                  </p:stCondLst>
                                  <p:childTnLst>
                                    <p:set>
                                      <p:cBhvr>
                                        <p:cTn id="61" dur="1" fill="hold">
                                          <p:stCondLst>
                                            <p:cond delay="0"/>
                                          </p:stCondLst>
                                        </p:cTn>
                                        <p:tgtEl>
                                          <p:spTgt spid="806923"/>
                                        </p:tgtEl>
                                        <p:attrNameLst>
                                          <p:attrName>style.visibility</p:attrName>
                                        </p:attrNameLst>
                                      </p:cBhvr>
                                      <p:to>
                                        <p:strVal val="visible"/>
                                      </p:to>
                                    </p:set>
                                    <p:animEffect transition="in" filter="slide(fromLeft)">
                                      <p:cBhvr>
                                        <p:cTn id="62" dur="500"/>
                                        <p:tgtEl>
                                          <p:spTgt spid="806923"/>
                                        </p:tgtEl>
                                      </p:cBhvr>
                                    </p:animEffect>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806917"/>
                                        </p:tgtEl>
                                        <p:attrNameLst>
                                          <p:attrName>style.visibility</p:attrName>
                                        </p:attrNameLst>
                                      </p:cBhvr>
                                      <p:to>
                                        <p:strVal val="visible"/>
                                      </p:to>
                                    </p:set>
                                    <p:animEffect transition="in" filter="fade">
                                      <p:cBhvr>
                                        <p:cTn id="67" dur="1000"/>
                                        <p:tgtEl>
                                          <p:spTgt spid="806917"/>
                                        </p:tgtEl>
                                      </p:cBhvr>
                                    </p:animEffect>
                                    <p:anim calcmode="lin" valueType="num">
                                      <p:cBhvr>
                                        <p:cTn id="68" dur="1000" fill="hold"/>
                                        <p:tgtEl>
                                          <p:spTgt spid="806917"/>
                                        </p:tgtEl>
                                        <p:attrNameLst>
                                          <p:attrName>ppt_x</p:attrName>
                                        </p:attrNameLst>
                                      </p:cBhvr>
                                      <p:tavLst>
                                        <p:tav tm="0">
                                          <p:val>
                                            <p:strVal val="#ppt_x"/>
                                          </p:val>
                                        </p:tav>
                                        <p:tav tm="100000">
                                          <p:val>
                                            <p:strVal val="#ppt_x"/>
                                          </p:val>
                                        </p:tav>
                                      </p:tavLst>
                                    </p:anim>
                                    <p:anim calcmode="lin" valueType="num">
                                      <p:cBhvr>
                                        <p:cTn id="69" dur="1000" fill="hold"/>
                                        <p:tgtEl>
                                          <p:spTgt spid="806917"/>
                                        </p:tgtEl>
                                        <p:attrNameLst>
                                          <p:attrName>ppt_y</p:attrName>
                                        </p:attrNameLst>
                                      </p:cBhvr>
                                      <p:tavLst>
                                        <p:tav tm="0">
                                          <p:val>
                                            <p:strVal val="#ppt_y-.1"/>
                                          </p:val>
                                        </p:tav>
                                        <p:tav tm="100000">
                                          <p:val>
                                            <p:strVal val="#ppt_y"/>
                                          </p:val>
                                        </p:tav>
                                      </p:tavLst>
                                    </p:anim>
                                  </p:childTnLst>
                                </p:cTn>
                              </p:par>
                            </p:childTnLst>
                          </p:cTn>
                        </p:par>
                        <p:par>
                          <p:cTn id="70" fill="hold">
                            <p:stCondLst>
                              <p:cond delay="1000"/>
                            </p:stCondLst>
                            <p:childTnLst>
                              <p:par>
                                <p:cTn id="71" presetID="12" presetClass="entr" presetSubtype="8" fill="hold" nodeType="afterEffect">
                                  <p:stCondLst>
                                    <p:cond delay="0"/>
                                  </p:stCondLst>
                                  <p:childTnLst>
                                    <p:set>
                                      <p:cBhvr>
                                        <p:cTn id="72" dur="1" fill="hold">
                                          <p:stCondLst>
                                            <p:cond delay="0"/>
                                          </p:stCondLst>
                                        </p:cTn>
                                        <p:tgtEl>
                                          <p:spTgt spid="806924"/>
                                        </p:tgtEl>
                                        <p:attrNameLst>
                                          <p:attrName>style.visibility</p:attrName>
                                        </p:attrNameLst>
                                      </p:cBhvr>
                                      <p:to>
                                        <p:strVal val="visible"/>
                                      </p:to>
                                    </p:set>
                                    <p:animEffect transition="in" filter="slide(fromLeft)">
                                      <p:cBhvr>
                                        <p:cTn id="73" dur="500"/>
                                        <p:tgtEl>
                                          <p:spTgt spid="806924"/>
                                        </p:tgtEl>
                                      </p:cBhvr>
                                    </p:animEffect>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806925"/>
                                        </p:tgtEl>
                                        <p:attrNameLst>
                                          <p:attrName>style.visibility</p:attrName>
                                        </p:attrNameLst>
                                      </p:cBhvr>
                                      <p:to>
                                        <p:strVal val="visible"/>
                                      </p:to>
                                    </p:set>
                                    <p:animEffect transition="in" filter="fade">
                                      <p:cBhvr>
                                        <p:cTn id="78" dur="1000"/>
                                        <p:tgtEl>
                                          <p:spTgt spid="806925"/>
                                        </p:tgtEl>
                                      </p:cBhvr>
                                    </p:animEffect>
                                    <p:anim calcmode="lin" valueType="num">
                                      <p:cBhvr>
                                        <p:cTn id="79" dur="1000" fill="hold"/>
                                        <p:tgtEl>
                                          <p:spTgt spid="806925"/>
                                        </p:tgtEl>
                                        <p:attrNameLst>
                                          <p:attrName>ppt_x</p:attrName>
                                        </p:attrNameLst>
                                      </p:cBhvr>
                                      <p:tavLst>
                                        <p:tav tm="0">
                                          <p:val>
                                            <p:strVal val="#ppt_x"/>
                                          </p:val>
                                        </p:tav>
                                        <p:tav tm="100000">
                                          <p:val>
                                            <p:strVal val="#ppt_x"/>
                                          </p:val>
                                        </p:tav>
                                      </p:tavLst>
                                    </p:anim>
                                    <p:anim calcmode="lin" valueType="num">
                                      <p:cBhvr>
                                        <p:cTn id="80" dur="1000" fill="hold"/>
                                        <p:tgtEl>
                                          <p:spTgt spid="806925"/>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806931"/>
                                        </p:tgtEl>
                                        <p:attrNameLst>
                                          <p:attrName>style.visibility</p:attrName>
                                        </p:attrNameLst>
                                      </p:cBhvr>
                                      <p:to>
                                        <p:strVal val="visible"/>
                                      </p:to>
                                    </p:set>
                                    <p:animEffect transition="in" filter="fade">
                                      <p:cBhvr>
                                        <p:cTn id="83" dur="1000"/>
                                        <p:tgtEl>
                                          <p:spTgt spid="806931"/>
                                        </p:tgtEl>
                                      </p:cBhvr>
                                    </p:animEffect>
                                    <p:anim calcmode="lin" valueType="num">
                                      <p:cBhvr>
                                        <p:cTn id="84" dur="1000" fill="hold"/>
                                        <p:tgtEl>
                                          <p:spTgt spid="806931"/>
                                        </p:tgtEl>
                                        <p:attrNameLst>
                                          <p:attrName>ppt_x</p:attrName>
                                        </p:attrNameLst>
                                      </p:cBhvr>
                                      <p:tavLst>
                                        <p:tav tm="0">
                                          <p:val>
                                            <p:strVal val="#ppt_x"/>
                                          </p:val>
                                        </p:tav>
                                        <p:tav tm="100000">
                                          <p:val>
                                            <p:strVal val="#ppt_x"/>
                                          </p:val>
                                        </p:tav>
                                      </p:tavLst>
                                    </p:anim>
                                    <p:anim calcmode="lin" valueType="num">
                                      <p:cBhvr>
                                        <p:cTn id="85" dur="1000" fill="hold"/>
                                        <p:tgtEl>
                                          <p:spTgt spid="80693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7" presetClass="entr" presetSubtype="0" fill="hold" grpId="0" nodeType="clickEffect">
                                  <p:stCondLst>
                                    <p:cond delay="0"/>
                                  </p:stCondLst>
                                  <p:childTnLst>
                                    <p:set>
                                      <p:cBhvr>
                                        <p:cTn id="89" dur="1" fill="hold">
                                          <p:stCondLst>
                                            <p:cond delay="0"/>
                                          </p:stCondLst>
                                        </p:cTn>
                                        <p:tgtEl>
                                          <p:spTgt spid="806926"/>
                                        </p:tgtEl>
                                        <p:attrNameLst>
                                          <p:attrName>style.visibility</p:attrName>
                                        </p:attrNameLst>
                                      </p:cBhvr>
                                      <p:to>
                                        <p:strVal val="visible"/>
                                      </p:to>
                                    </p:set>
                                    <p:animEffect transition="in" filter="fade">
                                      <p:cBhvr>
                                        <p:cTn id="90" dur="1000"/>
                                        <p:tgtEl>
                                          <p:spTgt spid="806926"/>
                                        </p:tgtEl>
                                      </p:cBhvr>
                                    </p:animEffect>
                                    <p:anim calcmode="lin" valueType="num">
                                      <p:cBhvr>
                                        <p:cTn id="91" dur="1000" fill="hold"/>
                                        <p:tgtEl>
                                          <p:spTgt spid="806926"/>
                                        </p:tgtEl>
                                        <p:attrNameLst>
                                          <p:attrName>ppt_x</p:attrName>
                                        </p:attrNameLst>
                                      </p:cBhvr>
                                      <p:tavLst>
                                        <p:tav tm="0">
                                          <p:val>
                                            <p:strVal val="#ppt_x"/>
                                          </p:val>
                                        </p:tav>
                                        <p:tav tm="100000">
                                          <p:val>
                                            <p:strVal val="#ppt_x"/>
                                          </p:val>
                                        </p:tav>
                                      </p:tavLst>
                                    </p:anim>
                                    <p:anim calcmode="lin" valueType="num">
                                      <p:cBhvr>
                                        <p:cTn id="92" dur="1000" fill="hold"/>
                                        <p:tgtEl>
                                          <p:spTgt spid="806926"/>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806927"/>
                                        </p:tgtEl>
                                        <p:attrNameLst>
                                          <p:attrName>style.visibility</p:attrName>
                                        </p:attrNameLst>
                                      </p:cBhvr>
                                      <p:to>
                                        <p:strVal val="visible"/>
                                      </p:to>
                                    </p:set>
                                    <p:animEffect transition="in" filter="wipe(left)">
                                      <p:cBhvr>
                                        <p:cTn id="97" dur="500"/>
                                        <p:tgtEl>
                                          <p:spTgt spid="80692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806930"/>
                                        </p:tgtEl>
                                        <p:attrNameLst>
                                          <p:attrName>style.visibility</p:attrName>
                                        </p:attrNameLst>
                                      </p:cBhvr>
                                      <p:to>
                                        <p:strVal val="visible"/>
                                      </p:to>
                                    </p:set>
                                    <p:animEffect transition="in" filter="wipe(left)">
                                      <p:cBhvr>
                                        <p:cTn id="102" dur="500"/>
                                        <p:tgtEl>
                                          <p:spTgt spid="806930"/>
                                        </p:tgtEl>
                                      </p:cBhvr>
                                    </p:animEffect>
                                  </p:childTnLst>
                                </p:cTn>
                              </p:par>
                              <p:par>
                                <p:cTn id="103" presetID="17" presetClass="entr" presetSubtype="10" fill="hold" grpId="0" nodeType="withEffect">
                                  <p:stCondLst>
                                    <p:cond delay="0"/>
                                  </p:stCondLst>
                                  <p:childTnLst>
                                    <p:set>
                                      <p:cBhvr>
                                        <p:cTn id="104" dur="1" fill="hold">
                                          <p:stCondLst>
                                            <p:cond delay="0"/>
                                          </p:stCondLst>
                                        </p:cTn>
                                        <p:tgtEl>
                                          <p:spTgt spid="806968"/>
                                        </p:tgtEl>
                                        <p:attrNameLst>
                                          <p:attrName>style.visibility</p:attrName>
                                        </p:attrNameLst>
                                      </p:cBhvr>
                                      <p:to>
                                        <p:strVal val="visible"/>
                                      </p:to>
                                    </p:set>
                                    <p:anim calcmode="lin" valueType="num">
                                      <p:cBhvr>
                                        <p:cTn id="105" dur="500" fill="hold"/>
                                        <p:tgtEl>
                                          <p:spTgt spid="806968"/>
                                        </p:tgtEl>
                                        <p:attrNameLst>
                                          <p:attrName>ppt_w</p:attrName>
                                        </p:attrNameLst>
                                      </p:cBhvr>
                                      <p:tavLst>
                                        <p:tav tm="0">
                                          <p:val>
                                            <p:fltVal val="0"/>
                                          </p:val>
                                        </p:tav>
                                        <p:tav tm="100000">
                                          <p:val>
                                            <p:strVal val="#ppt_w"/>
                                          </p:val>
                                        </p:tav>
                                      </p:tavLst>
                                    </p:anim>
                                    <p:anim calcmode="lin" valueType="num">
                                      <p:cBhvr>
                                        <p:cTn id="106" dur="500" fill="hold"/>
                                        <p:tgtEl>
                                          <p:spTgt spid="806968"/>
                                        </p:tgtEl>
                                        <p:attrNameLst>
                                          <p:attrName>ppt_h</p:attrName>
                                        </p:attrNameLst>
                                      </p:cBhvr>
                                      <p:tavLst>
                                        <p:tav tm="0">
                                          <p:val>
                                            <p:strVal val="#ppt_h"/>
                                          </p:val>
                                        </p:tav>
                                        <p:tav tm="100000">
                                          <p:val>
                                            <p:strVal val="#ppt_h"/>
                                          </p:val>
                                        </p:tav>
                                      </p:tavLst>
                                    </p:anim>
                                  </p:childTnLst>
                                </p:cTn>
                              </p:par>
                            </p:childTnLst>
                          </p:cTn>
                        </p:par>
                        <p:par>
                          <p:cTn id="107" fill="hold">
                            <p:stCondLst>
                              <p:cond delay="500"/>
                            </p:stCondLst>
                            <p:childTnLst>
                              <p:par>
                                <p:cTn id="108" presetID="12" presetClass="entr" presetSubtype="8" fill="hold" grpId="0" nodeType="afterEffect">
                                  <p:stCondLst>
                                    <p:cond delay="0"/>
                                  </p:stCondLst>
                                  <p:childTnLst>
                                    <p:set>
                                      <p:cBhvr>
                                        <p:cTn id="109" dur="1" fill="hold">
                                          <p:stCondLst>
                                            <p:cond delay="0"/>
                                          </p:stCondLst>
                                        </p:cTn>
                                        <p:tgtEl>
                                          <p:spTgt spid="61"/>
                                        </p:tgtEl>
                                        <p:attrNameLst>
                                          <p:attrName>style.visibility</p:attrName>
                                        </p:attrNameLst>
                                      </p:cBhvr>
                                      <p:to>
                                        <p:strVal val="visible"/>
                                      </p:to>
                                    </p:set>
                                    <p:animEffect transition="in" filter="slide(fromLeft)">
                                      <p:cBhvr>
                                        <p:cTn id="110" dur="500"/>
                                        <p:tgtEl>
                                          <p:spTgt spid="61"/>
                                        </p:tgtEl>
                                      </p:cBhvr>
                                    </p:animEffect>
                                  </p:childTnLst>
                                </p:cTn>
                              </p:par>
                            </p:childTnLst>
                          </p:cTn>
                        </p:par>
                      </p:childTnLst>
                    </p:cTn>
                  </p:par>
                  <p:par>
                    <p:cTn id="111" fill="hold">
                      <p:stCondLst>
                        <p:cond delay="indefinite"/>
                      </p:stCondLst>
                      <p:childTnLst>
                        <p:par>
                          <p:cTn id="112" fill="hold">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62"/>
                                        </p:tgtEl>
                                        <p:attrNameLst>
                                          <p:attrName>style.visibility</p:attrName>
                                        </p:attrNameLst>
                                      </p:cBhvr>
                                      <p:to>
                                        <p:strVal val="visible"/>
                                      </p:to>
                                    </p:set>
                                    <p:animEffect transition="in" filter="fade">
                                      <p:cBhvr>
                                        <p:cTn id="115" dur="1000"/>
                                        <p:tgtEl>
                                          <p:spTgt spid="62"/>
                                        </p:tgtEl>
                                      </p:cBhvr>
                                    </p:animEffect>
                                    <p:anim calcmode="lin" valueType="num">
                                      <p:cBhvr>
                                        <p:cTn id="116" dur="1000" fill="hold"/>
                                        <p:tgtEl>
                                          <p:spTgt spid="62"/>
                                        </p:tgtEl>
                                        <p:attrNameLst>
                                          <p:attrName>ppt_x</p:attrName>
                                        </p:attrNameLst>
                                      </p:cBhvr>
                                      <p:tavLst>
                                        <p:tav tm="0">
                                          <p:val>
                                            <p:strVal val="#ppt_x"/>
                                          </p:val>
                                        </p:tav>
                                        <p:tav tm="100000">
                                          <p:val>
                                            <p:strVal val="#ppt_x"/>
                                          </p:val>
                                        </p:tav>
                                      </p:tavLst>
                                    </p:anim>
                                    <p:anim calcmode="lin" valueType="num">
                                      <p:cBhvr>
                                        <p:cTn id="117" dur="1000" fill="hold"/>
                                        <p:tgtEl>
                                          <p:spTgt spid="62"/>
                                        </p:tgtEl>
                                        <p:attrNameLst>
                                          <p:attrName>ppt_y</p:attrName>
                                        </p:attrNameLst>
                                      </p:cBhvr>
                                      <p:tavLst>
                                        <p:tav tm="0">
                                          <p:val>
                                            <p:strVal val="#ppt_y-.1"/>
                                          </p:val>
                                        </p:tav>
                                        <p:tav tm="100000">
                                          <p:val>
                                            <p:strVal val="#ppt_y"/>
                                          </p:val>
                                        </p:tav>
                                      </p:tavLst>
                                    </p:anim>
                                  </p:childTnLst>
                                </p:cTn>
                              </p:par>
                            </p:childTnLst>
                          </p:cTn>
                        </p:par>
                        <p:par>
                          <p:cTn id="118" fill="hold">
                            <p:stCondLst>
                              <p:cond delay="1000"/>
                            </p:stCondLst>
                            <p:childTnLst>
                              <p:par>
                                <p:cTn id="119" presetID="12" presetClass="entr" presetSubtype="8" fill="hold" grpId="0" nodeType="afterEffect">
                                  <p:stCondLst>
                                    <p:cond delay="0"/>
                                  </p:stCondLst>
                                  <p:childTnLst>
                                    <p:set>
                                      <p:cBhvr>
                                        <p:cTn id="120" dur="1" fill="hold">
                                          <p:stCondLst>
                                            <p:cond delay="0"/>
                                          </p:stCondLst>
                                        </p:cTn>
                                        <p:tgtEl>
                                          <p:spTgt spid="63"/>
                                        </p:tgtEl>
                                        <p:attrNameLst>
                                          <p:attrName>style.visibility</p:attrName>
                                        </p:attrNameLst>
                                      </p:cBhvr>
                                      <p:to>
                                        <p:strVal val="visible"/>
                                      </p:to>
                                    </p:set>
                                    <p:animEffect transition="in" filter="slide(fromLeft)">
                                      <p:cBhvr>
                                        <p:cTn id="12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914" grpId="0"/>
      <p:bldP spid="806915" grpId="0" animBg="1"/>
      <p:bldP spid="806916" grpId="0" animBg="1"/>
      <p:bldP spid="806917" grpId="0" animBg="1"/>
      <p:bldP spid="806919" grpId="0" animBg="1"/>
      <p:bldP spid="806920" grpId="0" animBg="1"/>
      <p:bldP spid="806926" grpId="0" animBg="1"/>
      <p:bldP spid="806930" grpId="0" animBg="1"/>
      <p:bldP spid="806931" grpId="0" animBg="1"/>
      <p:bldP spid="806966" grpId="0"/>
      <p:bldP spid="806967" grpId="0"/>
      <p:bldP spid="806968" grpId="0" animBg="1"/>
      <p:bldP spid="61" grpId="0"/>
      <p:bldP spid="62" grpId="0" animBg="1"/>
      <p:bldP spid="6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D0A444D3-44D6-4DCA-A8E1-6B5A959C605C}" type="slidenum">
              <a:rPr lang="zh-CN" altLang="en-US" sz="1200">
                <a:latin typeface="Garamond" panose="02020404030301010803" pitchFamily="18" charset="0"/>
              </a:rPr>
            </a:fld>
            <a:endParaRPr lang="en-US" altLang="zh-CN" sz="1200">
              <a:latin typeface="Garamond" panose="02020404030301010803" pitchFamily="18" charset="0"/>
            </a:endParaRPr>
          </a:p>
        </p:txBody>
      </p:sp>
      <p:sp>
        <p:nvSpPr>
          <p:cNvPr id="807938" name="Text Box 2"/>
          <p:cNvSpPr txBox="1">
            <a:spLocks noChangeArrowheads="1"/>
          </p:cNvSpPr>
          <p:nvPr/>
        </p:nvSpPr>
        <p:spPr bwMode="auto">
          <a:xfrm>
            <a:off x="636178" y="572443"/>
            <a:ext cx="48966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rgbClr val="800000"/>
                </a:solidFill>
              </a:rPr>
              <a:t>各种</a:t>
            </a:r>
            <a:r>
              <a:rPr lang="zh-CN" altLang="en-US" dirty="0" smtClean="0">
                <a:solidFill>
                  <a:srgbClr val="800000"/>
                </a:solidFill>
              </a:rPr>
              <a:t>密度（重度）之间</a:t>
            </a:r>
            <a:r>
              <a:rPr lang="zh-CN" altLang="en-US" dirty="0">
                <a:solidFill>
                  <a:srgbClr val="800000"/>
                </a:solidFill>
              </a:rPr>
              <a:t>的大小关系：</a:t>
            </a:r>
            <a:endParaRPr lang="en-US" altLang="zh-CN" dirty="0">
              <a:solidFill>
                <a:srgbClr val="800000"/>
              </a:solidFill>
            </a:endParaRPr>
          </a:p>
        </p:txBody>
      </p:sp>
      <p:graphicFrame>
        <p:nvGraphicFramePr>
          <p:cNvPr id="807939" name="Object 2"/>
          <p:cNvGraphicFramePr>
            <a:graphicFrameLocks noChangeAspect="1"/>
          </p:cNvGraphicFramePr>
          <p:nvPr/>
        </p:nvGraphicFramePr>
        <p:xfrm>
          <a:off x="5076056" y="1497013"/>
          <a:ext cx="1938337" cy="520700"/>
        </p:xfrm>
        <a:graphic>
          <a:graphicData uri="http://schemas.openxmlformats.org/presentationml/2006/ole">
            <mc:AlternateContent xmlns:mc="http://schemas.openxmlformats.org/markup-compatibility/2006">
              <mc:Choice xmlns:v="urn:schemas-microsoft-com:vml" Requires="v">
                <p:oleObj spid="_x0000_s15693" name="公式" r:id="rId1" imgW="1117600" imgH="292100" progId="Equation.3">
                  <p:embed/>
                </p:oleObj>
              </mc:Choice>
              <mc:Fallback>
                <p:oleObj name="公式" r:id="rId1" imgW="1117600" imgH="292100" progId="Equation.3">
                  <p:embed/>
                  <p:pic>
                    <p:nvPicPr>
                      <p:cNvPr id="0"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497013"/>
                        <a:ext cx="1938337" cy="520700"/>
                      </a:xfrm>
                      <a:prstGeom prst="rect">
                        <a:avLst/>
                      </a:prstGeom>
                      <a:solidFill>
                        <a:schemeClr val="accent1"/>
                      </a:solidFill>
                      <a:ln w="9525">
                        <a:solidFill>
                          <a:srgbClr val="9900CC"/>
                        </a:solidFill>
                        <a:miter lim="800000"/>
                        <a:headEnd/>
                        <a:tailEnd/>
                      </a:ln>
                    </p:spPr>
                  </p:pic>
                </p:oleObj>
              </mc:Fallback>
            </mc:AlternateContent>
          </a:graphicData>
        </a:graphic>
      </p:graphicFrame>
      <p:graphicFrame>
        <p:nvGraphicFramePr>
          <p:cNvPr id="807940" name="Object 3"/>
          <p:cNvGraphicFramePr>
            <a:graphicFrameLocks noChangeAspect="1"/>
          </p:cNvGraphicFramePr>
          <p:nvPr/>
        </p:nvGraphicFramePr>
        <p:xfrm>
          <a:off x="5076056" y="4152519"/>
          <a:ext cx="2546350" cy="520700"/>
        </p:xfrm>
        <a:graphic>
          <a:graphicData uri="http://schemas.openxmlformats.org/presentationml/2006/ole">
            <mc:AlternateContent xmlns:mc="http://schemas.openxmlformats.org/markup-compatibility/2006">
              <mc:Choice xmlns:v="urn:schemas-microsoft-com:vml" Requires="v">
                <p:oleObj spid="_x0000_s15694" name="公式" r:id="rId3" imgW="1473200" imgH="292100" progId="Equation.3">
                  <p:embed/>
                </p:oleObj>
              </mc:Choice>
              <mc:Fallback>
                <p:oleObj name="公式" r:id="rId3" imgW="1473200" imgH="2921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152519"/>
                        <a:ext cx="2546350" cy="520700"/>
                      </a:xfrm>
                      <a:prstGeom prst="rect">
                        <a:avLst/>
                      </a:prstGeom>
                      <a:solidFill>
                        <a:schemeClr val="accent1"/>
                      </a:solidFill>
                      <a:ln w="9525">
                        <a:solidFill>
                          <a:srgbClr val="9900CC"/>
                        </a:solidFill>
                        <a:miter lim="800000"/>
                        <a:headEnd/>
                        <a:tailEnd/>
                      </a:ln>
                    </p:spPr>
                  </p:pic>
                </p:oleObj>
              </mc:Fallback>
            </mc:AlternateContent>
          </a:graphicData>
        </a:graphic>
      </p:graphicFrame>
      <p:sp>
        <p:nvSpPr>
          <p:cNvPr id="807941" name="AutoShape 5"/>
          <p:cNvSpPr>
            <a:spLocks noChangeArrowheads="1"/>
          </p:cNvSpPr>
          <p:nvPr/>
        </p:nvSpPr>
        <p:spPr bwMode="auto">
          <a:xfrm>
            <a:off x="498066" y="1269528"/>
            <a:ext cx="1512888" cy="498475"/>
          </a:xfrm>
          <a:prstGeom prst="roundRect">
            <a:avLst>
              <a:gd name="adj" fmla="val 16667"/>
            </a:avLst>
          </a:prstGeom>
          <a:solidFill>
            <a:srgbClr val="0000CC"/>
          </a:solidFill>
          <a:ln>
            <a:noFill/>
          </a:ln>
          <a:extLst>
            <a:ext uri="{91240B29-F687-4F45-9708-019B960494DF}">
              <a14:hiddenLine xmlns:a14="http://schemas.microsoft.com/office/drawing/2010/main" w="9525">
                <a:solidFill>
                  <a:srgbClr val="000000"/>
                </a:solidFill>
                <a:rou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chemeClr val="accent1"/>
                </a:solidFill>
                <a:ea typeface="幼圆" panose="02010509060101010101" pitchFamily="49" charset="-122"/>
              </a:rPr>
              <a:t>天然密度</a:t>
            </a:r>
            <a:endParaRPr lang="zh-CN" altLang="en-US" dirty="0">
              <a:solidFill>
                <a:schemeClr val="accent1"/>
              </a:solidFill>
              <a:ea typeface="幼圆" panose="02010509060101010101" pitchFamily="49" charset="-122"/>
            </a:endParaRPr>
          </a:p>
        </p:txBody>
      </p:sp>
      <p:sp>
        <p:nvSpPr>
          <p:cNvPr id="807942" name="AutoShape 6"/>
          <p:cNvSpPr>
            <a:spLocks noChangeArrowheads="1"/>
          </p:cNvSpPr>
          <p:nvPr/>
        </p:nvSpPr>
        <p:spPr bwMode="auto">
          <a:xfrm>
            <a:off x="542107" y="1953882"/>
            <a:ext cx="1225550" cy="498475"/>
          </a:xfrm>
          <a:prstGeom prst="roundRect">
            <a:avLst>
              <a:gd name="adj" fmla="val 16667"/>
            </a:avLst>
          </a:prstGeom>
          <a:solidFill>
            <a:srgbClr val="0000CC"/>
          </a:solidFill>
          <a:ln>
            <a:noFill/>
          </a:ln>
          <a:extLst>
            <a:ext uri="{91240B29-F687-4F45-9708-019B960494DF}">
              <a14:hiddenLine xmlns:a14="http://schemas.microsoft.com/office/drawing/2010/main" w="9525">
                <a:solidFill>
                  <a:srgbClr val="000000"/>
                </a:solidFill>
                <a:rou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chemeClr val="accent1"/>
                </a:solidFill>
                <a:ea typeface="幼圆" panose="02010509060101010101" pitchFamily="49" charset="-122"/>
              </a:rPr>
              <a:t>干密度</a:t>
            </a:r>
            <a:endParaRPr lang="zh-CN" altLang="en-US" dirty="0">
              <a:solidFill>
                <a:schemeClr val="accent1"/>
              </a:solidFill>
              <a:ea typeface="幼圆" panose="02010509060101010101" pitchFamily="49" charset="-122"/>
            </a:endParaRPr>
          </a:p>
        </p:txBody>
      </p:sp>
      <p:sp>
        <p:nvSpPr>
          <p:cNvPr id="807943" name="AutoShape 7"/>
          <p:cNvSpPr>
            <a:spLocks noChangeArrowheads="1"/>
          </p:cNvSpPr>
          <p:nvPr/>
        </p:nvSpPr>
        <p:spPr bwMode="auto">
          <a:xfrm>
            <a:off x="545917" y="2622868"/>
            <a:ext cx="1512888" cy="498475"/>
          </a:xfrm>
          <a:prstGeom prst="roundRect">
            <a:avLst>
              <a:gd name="adj" fmla="val 16667"/>
            </a:avLst>
          </a:prstGeom>
          <a:solidFill>
            <a:srgbClr val="0000CC"/>
          </a:solidFill>
          <a:ln>
            <a:noFill/>
          </a:ln>
          <a:extLst>
            <a:ext uri="{91240B29-F687-4F45-9708-019B960494DF}">
              <a14:hiddenLine xmlns:a14="http://schemas.microsoft.com/office/drawing/2010/main" w="9525">
                <a:solidFill>
                  <a:srgbClr val="000000"/>
                </a:solidFill>
                <a:rou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chemeClr val="accent1"/>
                </a:solidFill>
                <a:ea typeface="幼圆" panose="02010509060101010101" pitchFamily="49" charset="-122"/>
              </a:rPr>
              <a:t>饱和密度</a:t>
            </a:r>
            <a:endParaRPr lang="zh-CN" altLang="en-US" dirty="0">
              <a:solidFill>
                <a:schemeClr val="accent1"/>
              </a:solidFill>
              <a:ea typeface="幼圆" panose="02010509060101010101" pitchFamily="49" charset="-122"/>
            </a:endParaRPr>
          </a:p>
        </p:txBody>
      </p:sp>
      <p:graphicFrame>
        <p:nvGraphicFramePr>
          <p:cNvPr id="807944" name="Object 4"/>
          <p:cNvGraphicFramePr>
            <a:graphicFrameLocks noChangeAspect="1"/>
          </p:cNvGraphicFramePr>
          <p:nvPr/>
        </p:nvGraphicFramePr>
        <p:xfrm>
          <a:off x="2293938" y="1135063"/>
          <a:ext cx="703262" cy="622300"/>
        </p:xfrm>
        <a:graphic>
          <a:graphicData uri="http://schemas.openxmlformats.org/presentationml/2006/ole">
            <mc:AlternateContent xmlns:mc="http://schemas.openxmlformats.org/markup-compatibility/2006">
              <mc:Choice xmlns:v="urn:schemas-microsoft-com:vml" Requires="v">
                <p:oleObj spid="_x0000_s15695" name="公式" r:id="rId5" imgW="584200" imgH="508000" progId="Equation.3">
                  <p:embed/>
                </p:oleObj>
              </mc:Choice>
              <mc:Fallback>
                <p:oleObj name="公式" r:id="rId5" imgW="584200" imgH="5080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3938" y="1135063"/>
                        <a:ext cx="7032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07945" name="AutoShape 9"/>
          <p:cNvSpPr>
            <a:spLocks noChangeArrowheads="1"/>
          </p:cNvSpPr>
          <p:nvPr/>
        </p:nvSpPr>
        <p:spPr bwMode="auto">
          <a:xfrm>
            <a:off x="570297" y="3597579"/>
            <a:ext cx="1368425" cy="415925"/>
          </a:xfrm>
          <a:prstGeom prst="roundRect">
            <a:avLst>
              <a:gd name="adj" fmla="val 16667"/>
            </a:avLst>
          </a:prstGeom>
          <a:solidFill>
            <a:srgbClr val="FFFFFF"/>
          </a:solidFill>
          <a:ln w="9525" algn="ctr">
            <a:solidFill>
              <a:srgbClr val="6600FF"/>
            </a:solidFill>
            <a:round/>
          </a:ln>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rgbClr val="0000CC"/>
                </a:solidFill>
                <a:ea typeface="幼圆" panose="02010509060101010101" pitchFamily="49" charset="-122"/>
              </a:rPr>
              <a:t>天然重度</a:t>
            </a:r>
            <a:endParaRPr lang="zh-CN" altLang="en-US" dirty="0">
              <a:solidFill>
                <a:srgbClr val="0000CC"/>
              </a:solidFill>
              <a:ea typeface="幼圆" panose="02010509060101010101" pitchFamily="49" charset="-122"/>
            </a:endParaRPr>
          </a:p>
        </p:txBody>
      </p:sp>
      <p:sp>
        <p:nvSpPr>
          <p:cNvPr id="807946" name="AutoShape 10"/>
          <p:cNvSpPr>
            <a:spLocks noChangeArrowheads="1"/>
          </p:cNvSpPr>
          <p:nvPr/>
        </p:nvSpPr>
        <p:spPr bwMode="auto">
          <a:xfrm>
            <a:off x="607441" y="4156403"/>
            <a:ext cx="1079500" cy="415925"/>
          </a:xfrm>
          <a:prstGeom prst="roundRect">
            <a:avLst>
              <a:gd name="adj" fmla="val 16667"/>
            </a:avLst>
          </a:prstGeom>
          <a:solidFill>
            <a:srgbClr val="FFFFFF"/>
          </a:solidFill>
          <a:ln w="9525" algn="ctr">
            <a:solidFill>
              <a:srgbClr val="6600FF"/>
            </a:solidFill>
            <a:round/>
          </a:ln>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rgbClr val="0000CC"/>
                </a:solidFill>
                <a:ea typeface="幼圆" panose="02010509060101010101" pitchFamily="49" charset="-122"/>
              </a:rPr>
              <a:t>干重度</a:t>
            </a:r>
            <a:endParaRPr lang="zh-CN" altLang="en-US" dirty="0">
              <a:solidFill>
                <a:srgbClr val="0000CC"/>
              </a:solidFill>
              <a:ea typeface="幼圆" panose="02010509060101010101" pitchFamily="49" charset="-122"/>
            </a:endParaRPr>
          </a:p>
        </p:txBody>
      </p:sp>
      <p:graphicFrame>
        <p:nvGraphicFramePr>
          <p:cNvPr id="807947" name="Object 5"/>
          <p:cNvGraphicFramePr>
            <a:graphicFrameLocks noChangeAspect="1"/>
          </p:cNvGraphicFramePr>
          <p:nvPr/>
        </p:nvGraphicFramePr>
        <p:xfrm>
          <a:off x="2303463" y="1782763"/>
          <a:ext cx="1011237" cy="654050"/>
        </p:xfrm>
        <a:graphic>
          <a:graphicData uri="http://schemas.openxmlformats.org/presentationml/2006/ole">
            <mc:AlternateContent xmlns:mc="http://schemas.openxmlformats.org/markup-compatibility/2006">
              <mc:Choice xmlns:v="urn:schemas-microsoft-com:vml" Requires="v">
                <p:oleObj spid="_x0000_s15696" name="公式" r:id="rId7" imgW="736600" imgH="508000" progId="Equation.3">
                  <p:embed/>
                </p:oleObj>
              </mc:Choice>
              <mc:Fallback>
                <p:oleObj name="公式" r:id="rId7" imgW="736600" imgH="50800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3463" y="1782763"/>
                        <a:ext cx="101123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07948" name="Object 6"/>
          <p:cNvGraphicFramePr>
            <a:graphicFrameLocks noChangeAspect="1"/>
          </p:cNvGraphicFramePr>
          <p:nvPr/>
        </p:nvGraphicFramePr>
        <p:xfrm>
          <a:off x="2327275" y="3684588"/>
          <a:ext cx="889000" cy="320675"/>
        </p:xfrm>
        <a:graphic>
          <a:graphicData uri="http://schemas.openxmlformats.org/presentationml/2006/ole">
            <mc:AlternateContent xmlns:mc="http://schemas.openxmlformats.org/markup-compatibility/2006">
              <mc:Choice xmlns:v="urn:schemas-microsoft-com:vml" Requires="v">
                <p:oleObj spid="_x0000_s15697" name="公式" r:id="rId9" imgW="596900" imgH="203200" progId="Equation.3">
                  <p:embed/>
                </p:oleObj>
              </mc:Choice>
              <mc:Fallback>
                <p:oleObj name="公式" r:id="rId9" imgW="596900" imgH="203200" progId="Equation.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27275" y="3684588"/>
                        <a:ext cx="8890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07949" name="Object 7"/>
          <p:cNvGraphicFramePr>
            <a:graphicFrameLocks noChangeAspect="1"/>
          </p:cNvGraphicFramePr>
          <p:nvPr/>
        </p:nvGraphicFramePr>
        <p:xfrm>
          <a:off x="2351088" y="4133850"/>
          <a:ext cx="1128712" cy="431800"/>
        </p:xfrm>
        <a:graphic>
          <a:graphicData uri="http://schemas.openxmlformats.org/presentationml/2006/ole">
            <mc:AlternateContent xmlns:mc="http://schemas.openxmlformats.org/markup-compatibility/2006">
              <mc:Choice xmlns:v="urn:schemas-microsoft-com:vml" Requires="v">
                <p:oleObj spid="_x0000_s15698" name="公式" r:id="rId11" imgW="787400" imgH="292100" progId="Equation.3">
                  <p:embed/>
                </p:oleObj>
              </mc:Choice>
              <mc:Fallback>
                <p:oleObj name="公式" r:id="rId11" imgW="787400" imgH="292100" progId="Equation.3">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51088" y="4133850"/>
                        <a:ext cx="11287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07950" name="Object 8"/>
          <p:cNvGraphicFramePr>
            <a:graphicFrameLocks noChangeAspect="1"/>
          </p:cNvGraphicFramePr>
          <p:nvPr/>
        </p:nvGraphicFramePr>
        <p:xfrm>
          <a:off x="2268538" y="2501900"/>
          <a:ext cx="1663700" cy="627063"/>
        </p:xfrm>
        <a:graphic>
          <a:graphicData uri="http://schemas.openxmlformats.org/presentationml/2006/ole">
            <mc:AlternateContent xmlns:mc="http://schemas.openxmlformats.org/markup-compatibility/2006">
              <mc:Choice xmlns:v="urn:schemas-microsoft-com:vml" Requires="v">
                <p:oleObj spid="_x0000_s15699" name="公式" r:id="rId13" imgW="1371600" imgH="508000" progId="Equation.3">
                  <p:embed/>
                </p:oleObj>
              </mc:Choice>
              <mc:Fallback>
                <p:oleObj name="公式" r:id="rId13" imgW="1371600" imgH="508000" progId="Equation.3">
                  <p:embed/>
                  <p:pic>
                    <p:nvPicPr>
                      <p:cNvPr id="0"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68538" y="2501900"/>
                        <a:ext cx="166370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07951" name="Object 9"/>
          <p:cNvGraphicFramePr>
            <a:graphicFrameLocks noChangeAspect="1"/>
          </p:cNvGraphicFramePr>
          <p:nvPr/>
        </p:nvGraphicFramePr>
        <p:xfrm>
          <a:off x="2339975" y="4708525"/>
          <a:ext cx="1352550" cy="434975"/>
        </p:xfrm>
        <a:graphic>
          <a:graphicData uri="http://schemas.openxmlformats.org/presentationml/2006/ole">
            <mc:AlternateContent xmlns:mc="http://schemas.openxmlformats.org/markup-compatibility/2006">
              <mc:Choice xmlns:v="urn:schemas-microsoft-com:vml" Requires="v">
                <p:oleObj spid="_x0000_s15700" name="公式" r:id="rId15" imgW="939800" imgH="292100" progId="Equation.3">
                  <p:embed/>
                </p:oleObj>
              </mc:Choice>
              <mc:Fallback>
                <p:oleObj name="公式" r:id="rId15" imgW="939800" imgH="292100" progId="Equation.3">
                  <p:embed/>
                  <p:pic>
                    <p:nvPicPr>
                      <p:cNvPr id="0"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39975" y="4708525"/>
                        <a:ext cx="13525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07952" name="AutoShape 16"/>
          <p:cNvSpPr>
            <a:spLocks noChangeArrowheads="1"/>
          </p:cNvSpPr>
          <p:nvPr/>
        </p:nvSpPr>
        <p:spPr bwMode="auto">
          <a:xfrm>
            <a:off x="639666" y="5366689"/>
            <a:ext cx="1079500" cy="415925"/>
          </a:xfrm>
          <a:prstGeom prst="roundRect">
            <a:avLst>
              <a:gd name="adj" fmla="val 16667"/>
            </a:avLst>
          </a:prstGeom>
          <a:solidFill>
            <a:srgbClr val="FFFFFF"/>
          </a:solidFill>
          <a:ln w="9525" algn="ctr">
            <a:solidFill>
              <a:srgbClr val="6600FF"/>
            </a:solidFill>
            <a:round/>
          </a:ln>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rgbClr val="0000CC"/>
                </a:solidFill>
                <a:ea typeface="幼圆" panose="02010509060101010101" pitchFamily="49" charset="-122"/>
              </a:rPr>
              <a:t>浮重度</a:t>
            </a:r>
            <a:endParaRPr lang="zh-CN" altLang="en-US" dirty="0">
              <a:solidFill>
                <a:srgbClr val="0000CC"/>
              </a:solidFill>
              <a:ea typeface="幼圆" panose="02010509060101010101" pitchFamily="49" charset="-122"/>
            </a:endParaRPr>
          </a:p>
        </p:txBody>
      </p:sp>
      <p:graphicFrame>
        <p:nvGraphicFramePr>
          <p:cNvPr id="807953" name="Object 10"/>
          <p:cNvGraphicFramePr>
            <a:graphicFrameLocks noChangeAspect="1"/>
          </p:cNvGraphicFramePr>
          <p:nvPr/>
        </p:nvGraphicFramePr>
        <p:xfrm>
          <a:off x="2339975" y="5300663"/>
          <a:ext cx="1489075" cy="425450"/>
        </p:xfrm>
        <a:graphic>
          <a:graphicData uri="http://schemas.openxmlformats.org/presentationml/2006/ole">
            <mc:AlternateContent xmlns:mc="http://schemas.openxmlformats.org/markup-compatibility/2006">
              <mc:Choice xmlns:v="urn:schemas-microsoft-com:vml" Requires="v">
                <p:oleObj spid="_x0000_s15701" name="公式" r:id="rId17" imgW="1054100" imgH="292100" progId="Equation.3">
                  <p:embed/>
                </p:oleObj>
              </mc:Choice>
              <mc:Fallback>
                <p:oleObj name="公式" r:id="rId17" imgW="1054100" imgH="292100" progId="Equation.3">
                  <p:embed/>
                  <p:pic>
                    <p:nvPicPr>
                      <p:cNvPr id="0" name="Object 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39975" y="5300663"/>
                        <a:ext cx="148907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07954" name="AutoShape 18"/>
          <p:cNvSpPr>
            <a:spLocks noChangeArrowheads="1"/>
          </p:cNvSpPr>
          <p:nvPr/>
        </p:nvSpPr>
        <p:spPr bwMode="auto">
          <a:xfrm>
            <a:off x="594110" y="4724748"/>
            <a:ext cx="1344612" cy="415925"/>
          </a:xfrm>
          <a:prstGeom prst="roundRect">
            <a:avLst>
              <a:gd name="adj" fmla="val 16667"/>
            </a:avLst>
          </a:prstGeom>
          <a:solidFill>
            <a:srgbClr val="FFFFFF"/>
          </a:solidFill>
          <a:ln w="9525" algn="ctr">
            <a:solidFill>
              <a:srgbClr val="6600FF"/>
            </a:solidFill>
            <a:round/>
          </a:ln>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rgbClr val="0000CC"/>
                </a:solidFill>
                <a:ea typeface="幼圆" panose="02010509060101010101" pitchFamily="49" charset="-122"/>
              </a:rPr>
              <a:t>饱和重度</a:t>
            </a:r>
            <a:endParaRPr lang="zh-CN" altLang="en-US" dirty="0">
              <a:solidFill>
                <a:srgbClr val="0000CC"/>
              </a:solidFill>
              <a:ea typeface="幼圆" panose="02010509060101010101" pitchFamily="49" charset="-122"/>
            </a:endParaRPr>
          </a:p>
        </p:txBody>
      </p:sp>
      <p:sp>
        <p:nvSpPr>
          <p:cNvPr id="55"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.2 </a:t>
            </a:r>
            <a:r>
              <a:rPr lang="zh-CN" altLang="en-US" sz="2600" b="1" dirty="0" smtClean="0">
                <a:solidFill>
                  <a:srgbClr val="FF3300"/>
                </a:solidFill>
                <a:cs typeface="Times New Roman" panose="02020603050405020304" pitchFamily="18" charset="0"/>
              </a:rPr>
              <a:t>土的三相比例指标</a:t>
            </a:r>
            <a:endParaRPr lang="zh-CN" altLang="en-US" sz="2600" b="1" dirty="0">
              <a:solidFill>
                <a:srgbClr val="FF330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07938"/>
                                        </p:tgtEl>
                                        <p:attrNameLst>
                                          <p:attrName>style.visibility</p:attrName>
                                        </p:attrNameLst>
                                      </p:cBhvr>
                                      <p:to>
                                        <p:strVal val="visible"/>
                                      </p:to>
                                    </p:set>
                                    <p:anim calcmode="lin" valueType="num">
                                      <p:cBhvr additive="base">
                                        <p:cTn id="7" dur="500" fill="hold"/>
                                        <p:tgtEl>
                                          <p:spTgt spid="807938"/>
                                        </p:tgtEl>
                                        <p:attrNameLst>
                                          <p:attrName>ppt_x</p:attrName>
                                        </p:attrNameLst>
                                      </p:cBhvr>
                                      <p:tavLst>
                                        <p:tav tm="0">
                                          <p:val>
                                            <p:strVal val="0-#ppt_w/2"/>
                                          </p:val>
                                        </p:tav>
                                        <p:tav tm="100000">
                                          <p:val>
                                            <p:strVal val="#ppt_x"/>
                                          </p:val>
                                        </p:tav>
                                      </p:tavLst>
                                    </p:anim>
                                    <p:anim calcmode="lin" valueType="num">
                                      <p:cBhvr additive="base">
                                        <p:cTn id="8" dur="500" fill="hold"/>
                                        <p:tgtEl>
                                          <p:spTgt spid="80793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07941"/>
                                        </p:tgtEl>
                                        <p:attrNameLst>
                                          <p:attrName>style.visibility</p:attrName>
                                        </p:attrNameLst>
                                      </p:cBhvr>
                                      <p:to>
                                        <p:strVal val="visible"/>
                                      </p:to>
                                    </p:set>
                                    <p:anim calcmode="lin" valueType="num">
                                      <p:cBhvr additive="base">
                                        <p:cTn id="13" dur="500" fill="hold"/>
                                        <p:tgtEl>
                                          <p:spTgt spid="807941"/>
                                        </p:tgtEl>
                                        <p:attrNameLst>
                                          <p:attrName>ppt_x</p:attrName>
                                        </p:attrNameLst>
                                      </p:cBhvr>
                                      <p:tavLst>
                                        <p:tav tm="0">
                                          <p:val>
                                            <p:strVal val="0-#ppt_w/2"/>
                                          </p:val>
                                        </p:tav>
                                        <p:tav tm="100000">
                                          <p:val>
                                            <p:strVal val="#ppt_x"/>
                                          </p:val>
                                        </p:tav>
                                      </p:tavLst>
                                    </p:anim>
                                    <p:anim calcmode="lin" valueType="num">
                                      <p:cBhvr additive="base">
                                        <p:cTn id="14" dur="500" fill="hold"/>
                                        <p:tgtEl>
                                          <p:spTgt spid="807941"/>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2" presetClass="entr" presetSubtype="8" fill="hold" nodeType="afterEffect">
                                  <p:stCondLst>
                                    <p:cond delay="0"/>
                                  </p:stCondLst>
                                  <p:childTnLst>
                                    <p:set>
                                      <p:cBhvr>
                                        <p:cTn id="17" dur="1" fill="hold">
                                          <p:stCondLst>
                                            <p:cond delay="0"/>
                                          </p:stCondLst>
                                        </p:cTn>
                                        <p:tgtEl>
                                          <p:spTgt spid="807944"/>
                                        </p:tgtEl>
                                        <p:attrNameLst>
                                          <p:attrName>style.visibility</p:attrName>
                                        </p:attrNameLst>
                                      </p:cBhvr>
                                      <p:to>
                                        <p:strVal val="visible"/>
                                      </p:to>
                                    </p:set>
                                    <p:animEffect transition="in" filter="slide(fromLeft)">
                                      <p:cBhvr>
                                        <p:cTn id="18" dur="500"/>
                                        <p:tgtEl>
                                          <p:spTgt spid="807944"/>
                                        </p:tgtEl>
                                      </p:cBhvr>
                                    </p:animEffect>
                                  </p:childTnLst>
                                </p:cTn>
                              </p:par>
                            </p:childTnLst>
                          </p:cTn>
                        </p:par>
                        <p:par>
                          <p:cTn id="19" fill="hold">
                            <p:stCondLst>
                              <p:cond delay="1000"/>
                            </p:stCondLst>
                            <p:childTnLst>
                              <p:par>
                                <p:cTn id="20" presetID="2" presetClass="entr" presetSubtype="8" fill="hold" grpId="0" nodeType="afterEffect">
                                  <p:stCondLst>
                                    <p:cond delay="0"/>
                                  </p:stCondLst>
                                  <p:childTnLst>
                                    <p:set>
                                      <p:cBhvr>
                                        <p:cTn id="21" dur="1" fill="hold">
                                          <p:stCondLst>
                                            <p:cond delay="0"/>
                                          </p:stCondLst>
                                        </p:cTn>
                                        <p:tgtEl>
                                          <p:spTgt spid="807942"/>
                                        </p:tgtEl>
                                        <p:attrNameLst>
                                          <p:attrName>style.visibility</p:attrName>
                                        </p:attrNameLst>
                                      </p:cBhvr>
                                      <p:to>
                                        <p:strVal val="visible"/>
                                      </p:to>
                                    </p:set>
                                    <p:anim calcmode="lin" valueType="num">
                                      <p:cBhvr additive="base">
                                        <p:cTn id="22" dur="500" fill="hold"/>
                                        <p:tgtEl>
                                          <p:spTgt spid="807942"/>
                                        </p:tgtEl>
                                        <p:attrNameLst>
                                          <p:attrName>ppt_x</p:attrName>
                                        </p:attrNameLst>
                                      </p:cBhvr>
                                      <p:tavLst>
                                        <p:tav tm="0">
                                          <p:val>
                                            <p:strVal val="0-#ppt_w/2"/>
                                          </p:val>
                                        </p:tav>
                                        <p:tav tm="100000">
                                          <p:val>
                                            <p:strVal val="#ppt_x"/>
                                          </p:val>
                                        </p:tav>
                                      </p:tavLst>
                                    </p:anim>
                                    <p:anim calcmode="lin" valueType="num">
                                      <p:cBhvr additive="base">
                                        <p:cTn id="23" dur="500" fill="hold"/>
                                        <p:tgtEl>
                                          <p:spTgt spid="807942"/>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12" presetClass="entr" presetSubtype="8" fill="hold" nodeType="afterEffect">
                                  <p:stCondLst>
                                    <p:cond delay="0"/>
                                  </p:stCondLst>
                                  <p:childTnLst>
                                    <p:set>
                                      <p:cBhvr>
                                        <p:cTn id="26" dur="1" fill="hold">
                                          <p:stCondLst>
                                            <p:cond delay="0"/>
                                          </p:stCondLst>
                                        </p:cTn>
                                        <p:tgtEl>
                                          <p:spTgt spid="807947"/>
                                        </p:tgtEl>
                                        <p:attrNameLst>
                                          <p:attrName>style.visibility</p:attrName>
                                        </p:attrNameLst>
                                      </p:cBhvr>
                                      <p:to>
                                        <p:strVal val="visible"/>
                                      </p:to>
                                    </p:set>
                                    <p:animEffect transition="in" filter="slide(fromLeft)">
                                      <p:cBhvr>
                                        <p:cTn id="27" dur="500"/>
                                        <p:tgtEl>
                                          <p:spTgt spid="807947"/>
                                        </p:tgtEl>
                                      </p:cBhvr>
                                    </p:animEffect>
                                  </p:childTnLst>
                                </p:cTn>
                              </p:par>
                            </p:childTnLst>
                          </p:cTn>
                        </p:par>
                        <p:par>
                          <p:cTn id="28" fill="hold">
                            <p:stCondLst>
                              <p:cond delay="2000"/>
                            </p:stCondLst>
                            <p:childTnLst>
                              <p:par>
                                <p:cTn id="29" presetID="2" presetClass="entr" presetSubtype="8" fill="hold" grpId="0" nodeType="afterEffect">
                                  <p:stCondLst>
                                    <p:cond delay="0"/>
                                  </p:stCondLst>
                                  <p:childTnLst>
                                    <p:set>
                                      <p:cBhvr>
                                        <p:cTn id="30" dur="1" fill="hold">
                                          <p:stCondLst>
                                            <p:cond delay="0"/>
                                          </p:stCondLst>
                                        </p:cTn>
                                        <p:tgtEl>
                                          <p:spTgt spid="807943"/>
                                        </p:tgtEl>
                                        <p:attrNameLst>
                                          <p:attrName>style.visibility</p:attrName>
                                        </p:attrNameLst>
                                      </p:cBhvr>
                                      <p:to>
                                        <p:strVal val="visible"/>
                                      </p:to>
                                    </p:set>
                                    <p:anim calcmode="lin" valueType="num">
                                      <p:cBhvr additive="base">
                                        <p:cTn id="31" dur="500" fill="hold"/>
                                        <p:tgtEl>
                                          <p:spTgt spid="807943"/>
                                        </p:tgtEl>
                                        <p:attrNameLst>
                                          <p:attrName>ppt_x</p:attrName>
                                        </p:attrNameLst>
                                      </p:cBhvr>
                                      <p:tavLst>
                                        <p:tav tm="0">
                                          <p:val>
                                            <p:strVal val="0-#ppt_w/2"/>
                                          </p:val>
                                        </p:tav>
                                        <p:tav tm="100000">
                                          <p:val>
                                            <p:strVal val="#ppt_x"/>
                                          </p:val>
                                        </p:tav>
                                      </p:tavLst>
                                    </p:anim>
                                    <p:anim calcmode="lin" valueType="num">
                                      <p:cBhvr additive="base">
                                        <p:cTn id="32" dur="500" fill="hold"/>
                                        <p:tgtEl>
                                          <p:spTgt spid="807943"/>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12" presetClass="entr" presetSubtype="8" fill="hold" nodeType="afterEffect">
                                  <p:stCondLst>
                                    <p:cond delay="0"/>
                                  </p:stCondLst>
                                  <p:childTnLst>
                                    <p:set>
                                      <p:cBhvr>
                                        <p:cTn id="35" dur="1" fill="hold">
                                          <p:stCondLst>
                                            <p:cond delay="0"/>
                                          </p:stCondLst>
                                        </p:cTn>
                                        <p:tgtEl>
                                          <p:spTgt spid="807950"/>
                                        </p:tgtEl>
                                        <p:attrNameLst>
                                          <p:attrName>style.visibility</p:attrName>
                                        </p:attrNameLst>
                                      </p:cBhvr>
                                      <p:to>
                                        <p:strVal val="visible"/>
                                      </p:to>
                                    </p:set>
                                    <p:animEffect transition="in" filter="slide(fromLeft)">
                                      <p:cBhvr>
                                        <p:cTn id="36" dur="500"/>
                                        <p:tgtEl>
                                          <p:spTgt spid="807950"/>
                                        </p:tgtEl>
                                      </p:cBhvr>
                                    </p:animEffect>
                                  </p:childTnLst>
                                </p:cTn>
                              </p:par>
                            </p:childTnLst>
                          </p:cTn>
                        </p:par>
                      </p:childTnLst>
                    </p:cTn>
                  </p:par>
                  <p:par>
                    <p:cTn id="37" fill="hold">
                      <p:stCondLst>
                        <p:cond delay="indefinite"/>
                      </p:stCondLst>
                      <p:childTnLst>
                        <p:par>
                          <p:cTn id="38" fill="hold">
                            <p:stCondLst>
                              <p:cond delay="0"/>
                            </p:stCondLst>
                            <p:childTnLst>
                              <p:par>
                                <p:cTn id="39" presetID="15" presetClass="entr" presetSubtype="0" fill="hold" nodeType="clickEffect">
                                  <p:stCondLst>
                                    <p:cond delay="0"/>
                                  </p:stCondLst>
                                  <p:childTnLst>
                                    <p:set>
                                      <p:cBhvr>
                                        <p:cTn id="40" dur="1" fill="hold">
                                          <p:stCondLst>
                                            <p:cond delay="0"/>
                                          </p:stCondLst>
                                        </p:cTn>
                                        <p:tgtEl>
                                          <p:spTgt spid="807939"/>
                                        </p:tgtEl>
                                        <p:attrNameLst>
                                          <p:attrName>style.visibility</p:attrName>
                                        </p:attrNameLst>
                                      </p:cBhvr>
                                      <p:to>
                                        <p:strVal val="visible"/>
                                      </p:to>
                                    </p:set>
                                    <p:anim calcmode="lin" valueType="num">
                                      <p:cBhvr>
                                        <p:cTn id="41" dur="1000" fill="hold"/>
                                        <p:tgtEl>
                                          <p:spTgt spid="807939"/>
                                        </p:tgtEl>
                                        <p:attrNameLst>
                                          <p:attrName>ppt_w</p:attrName>
                                        </p:attrNameLst>
                                      </p:cBhvr>
                                      <p:tavLst>
                                        <p:tav tm="0">
                                          <p:val>
                                            <p:fltVal val="0"/>
                                          </p:val>
                                        </p:tav>
                                        <p:tav tm="100000">
                                          <p:val>
                                            <p:strVal val="#ppt_w"/>
                                          </p:val>
                                        </p:tav>
                                      </p:tavLst>
                                    </p:anim>
                                    <p:anim calcmode="lin" valueType="num">
                                      <p:cBhvr>
                                        <p:cTn id="42" dur="1000" fill="hold"/>
                                        <p:tgtEl>
                                          <p:spTgt spid="807939"/>
                                        </p:tgtEl>
                                        <p:attrNameLst>
                                          <p:attrName>ppt_h</p:attrName>
                                        </p:attrNameLst>
                                      </p:cBhvr>
                                      <p:tavLst>
                                        <p:tav tm="0">
                                          <p:val>
                                            <p:fltVal val="0"/>
                                          </p:val>
                                        </p:tav>
                                        <p:tav tm="100000">
                                          <p:val>
                                            <p:strVal val="#ppt_h"/>
                                          </p:val>
                                        </p:tav>
                                      </p:tavLst>
                                    </p:anim>
                                    <p:anim calcmode="lin" valueType="num">
                                      <p:cBhvr>
                                        <p:cTn id="43" dur="1000" fill="hold"/>
                                        <p:tgtEl>
                                          <p:spTgt spid="807939"/>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8079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807945"/>
                                        </p:tgtEl>
                                        <p:attrNameLst>
                                          <p:attrName>style.visibility</p:attrName>
                                        </p:attrNameLst>
                                      </p:cBhvr>
                                      <p:to>
                                        <p:strVal val="visible"/>
                                      </p:to>
                                    </p:set>
                                    <p:animEffect transition="in" filter="fade">
                                      <p:cBhvr>
                                        <p:cTn id="49" dur="1000"/>
                                        <p:tgtEl>
                                          <p:spTgt spid="807945"/>
                                        </p:tgtEl>
                                      </p:cBhvr>
                                    </p:animEffect>
                                    <p:anim calcmode="lin" valueType="num">
                                      <p:cBhvr>
                                        <p:cTn id="50" dur="1000" fill="hold"/>
                                        <p:tgtEl>
                                          <p:spTgt spid="807945"/>
                                        </p:tgtEl>
                                        <p:attrNameLst>
                                          <p:attrName>ppt_x</p:attrName>
                                        </p:attrNameLst>
                                      </p:cBhvr>
                                      <p:tavLst>
                                        <p:tav tm="0">
                                          <p:val>
                                            <p:strVal val="#ppt_x"/>
                                          </p:val>
                                        </p:tav>
                                        <p:tav tm="100000">
                                          <p:val>
                                            <p:strVal val="#ppt_x"/>
                                          </p:val>
                                        </p:tav>
                                      </p:tavLst>
                                    </p:anim>
                                    <p:anim calcmode="lin" valueType="num">
                                      <p:cBhvr>
                                        <p:cTn id="51" dur="1000" fill="hold"/>
                                        <p:tgtEl>
                                          <p:spTgt spid="807945"/>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807946"/>
                                        </p:tgtEl>
                                        <p:attrNameLst>
                                          <p:attrName>style.visibility</p:attrName>
                                        </p:attrNameLst>
                                      </p:cBhvr>
                                      <p:to>
                                        <p:strVal val="visible"/>
                                      </p:to>
                                    </p:set>
                                    <p:animEffect transition="in" filter="fade">
                                      <p:cBhvr>
                                        <p:cTn id="54" dur="1000"/>
                                        <p:tgtEl>
                                          <p:spTgt spid="807946"/>
                                        </p:tgtEl>
                                      </p:cBhvr>
                                    </p:animEffect>
                                    <p:anim calcmode="lin" valueType="num">
                                      <p:cBhvr>
                                        <p:cTn id="55" dur="1000" fill="hold"/>
                                        <p:tgtEl>
                                          <p:spTgt spid="807946"/>
                                        </p:tgtEl>
                                        <p:attrNameLst>
                                          <p:attrName>ppt_x</p:attrName>
                                        </p:attrNameLst>
                                      </p:cBhvr>
                                      <p:tavLst>
                                        <p:tav tm="0">
                                          <p:val>
                                            <p:strVal val="#ppt_x"/>
                                          </p:val>
                                        </p:tav>
                                        <p:tav tm="100000">
                                          <p:val>
                                            <p:strVal val="#ppt_x"/>
                                          </p:val>
                                        </p:tav>
                                      </p:tavLst>
                                    </p:anim>
                                    <p:anim calcmode="lin" valueType="num">
                                      <p:cBhvr>
                                        <p:cTn id="56" dur="1000" fill="hold"/>
                                        <p:tgtEl>
                                          <p:spTgt spid="807946"/>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807948"/>
                                        </p:tgtEl>
                                        <p:attrNameLst>
                                          <p:attrName>style.visibility</p:attrName>
                                        </p:attrNameLst>
                                      </p:cBhvr>
                                      <p:to>
                                        <p:strVal val="visible"/>
                                      </p:to>
                                    </p:set>
                                    <p:animEffect transition="in" filter="fade">
                                      <p:cBhvr>
                                        <p:cTn id="59" dur="1000"/>
                                        <p:tgtEl>
                                          <p:spTgt spid="807948"/>
                                        </p:tgtEl>
                                      </p:cBhvr>
                                    </p:animEffect>
                                    <p:anim calcmode="lin" valueType="num">
                                      <p:cBhvr>
                                        <p:cTn id="60" dur="1000" fill="hold"/>
                                        <p:tgtEl>
                                          <p:spTgt spid="807948"/>
                                        </p:tgtEl>
                                        <p:attrNameLst>
                                          <p:attrName>ppt_x</p:attrName>
                                        </p:attrNameLst>
                                      </p:cBhvr>
                                      <p:tavLst>
                                        <p:tav tm="0">
                                          <p:val>
                                            <p:strVal val="#ppt_x"/>
                                          </p:val>
                                        </p:tav>
                                        <p:tav tm="100000">
                                          <p:val>
                                            <p:strVal val="#ppt_x"/>
                                          </p:val>
                                        </p:tav>
                                      </p:tavLst>
                                    </p:anim>
                                    <p:anim calcmode="lin" valueType="num">
                                      <p:cBhvr>
                                        <p:cTn id="61" dur="1000" fill="hold"/>
                                        <p:tgtEl>
                                          <p:spTgt spid="807948"/>
                                        </p:tgtEl>
                                        <p:attrNameLst>
                                          <p:attrName>ppt_y</p:attrName>
                                        </p:attrNameLst>
                                      </p:cBhvr>
                                      <p:tavLst>
                                        <p:tav tm="0">
                                          <p:val>
                                            <p:strVal val="#ppt_y-.1"/>
                                          </p:val>
                                        </p:tav>
                                        <p:tav tm="100000">
                                          <p:val>
                                            <p:strVal val="#ppt_y"/>
                                          </p:val>
                                        </p:tav>
                                      </p:tavLst>
                                    </p:anim>
                                  </p:childTnLst>
                                </p:cTn>
                              </p:par>
                              <p:par>
                                <p:cTn id="62" presetID="47" presetClass="entr" presetSubtype="0" fill="hold" nodeType="withEffect">
                                  <p:stCondLst>
                                    <p:cond delay="0"/>
                                  </p:stCondLst>
                                  <p:childTnLst>
                                    <p:set>
                                      <p:cBhvr>
                                        <p:cTn id="63" dur="1" fill="hold">
                                          <p:stCondLst>
                                            <p:cond delay="0"/>
                                          </p:stCondLst>
                                        </p:cTn>
                                        <p:tgtEl>
                                          <p:spTgt spid="807949"/>
                                        </p:tgtEl>
                                        <p:attrNameLst>
                                          <p:attrName>style.visibility</p:attrName>
                                        </p:attrNameLst>
                                      </p:cBhvr>
                                      <p:to>
                                        <p:strVal val="visible"/>
                                      </p:to>
                                    </p:set>
                                    <p:animEffect transition="in" filter="fade">
                                      <p:cBhvr>
                                        <p:cTn id="64" dur="1000"/>
                                        <p:tgtEl>
                                          <p:spTgt spid="807949"/>
                                        </p:tgtEl>
                                      </p:cBhvr>
                                    </p:animEffect>
                                    <p:anim calcmode="lin" valueType="num">
                                      <p:cBhvr>
                                        <p:cTn id="65" dur="1000" fill="hold"/>
                                        <p:tgtEl>
                                          <p:spTgt spid="807949"/>
                                        </p:tgtEl>
                                        <p:attrNameLst>
                                          <p:attrName>ppt_x</p:attrName>
                                        </p:attrNameLst>
                                      </p:cBhvr>
                                      <p:tavLst>
                                        <p:tav tm="0">
                                          <p:val>
                                            <p:strVal val="#ppt_x"/>
                                          </p:val>
                                        </p:tav>
                                        <p:tav tm="100000">
                                          <p:val>
                                            <p:strVal val="#ppt_x"/>
                                          </p:val>
                                        </p:tav>
                                      </p:tavLst>
                                    </p:anim>
                                    <p:anim calcmode="lin" valueType="num">
                                      <p:cBhvr>
                                        <p:cTn id="66" dur="1000" fill="hold"/>
                                        <p:tgtEl>
                                          <p:spTgt spid="807949"/>
                                        </p:tgtEl>
                                        <p:attrNameLst>
                                          <p:attrName>ppt_y</p:attrName>
                                        </p:attrNameLst>
                                      </p:cBhvr>
                                      <p:tavLst>
                                        <p:tav tm="0">
                                          <p:val>
                                            <p:strVal val="#ppt_y-.1"/>
                                          </p:val>
                                        </p:tav>
                                        <p:tav tm="100000">
                                          <p:val>
                                            <p:strVal val="#ppt_y"/>
                                          </p:val>
                                        </p:tav>
                                      </p:tavLst>
                                    </p:anim>
                                  </p:childTnLst>
                                </p:cTn>
                              </p:par>
                              <p:par>
                                <p:cTn id="67" presetID="47" presetClass="entr" presetSubtype="0" fill="hold" nodeType="withEffect">
                                  <p:stCondLst>
                                    <p:cond delay="0"/>
                                  </p:stCondLst>
                                  <p:childTnLst>
                                    <p:set>
                                      <p:cBhvr>
                                        <p:cTn id="68" dur="1" fill="hold">
                                          <p:stCondLst>
                                            <p:cond delay="0"/>
                                          </p:stCondLst>
                                        </p:cTn>
                                        <p:tgtEl>
                                          <p:spTgt spid="807951"/>
                                        </p:tgtEl>
                                        <p:attrNameLst>
                                          <p:attrName>style.visibility</p:attrName>
                                        </p:attrNameLst>
                                      </p:cBhvr>
                                      <p:to>
                                        <p:strVal val="visible"/>
                                      </p:to>
                                    </p:set>
                                    <p:animEffect transition="in" filter="fade">
                                      <p:cBhvr>
                                        <p:cTn id="69" dur="1000"/>
                                        <p:tgtEl>
                                          <p:spTgt spid="807951"/>
                                        </p:tgtEl>
                                      </p:cBhvr>
                                    </p:animEffect>
                                    <p:anim calcmode="lin" valueType="num">
                                      <p:cBhvr>
                                        <p:cTn id="70" dur="1000" fill="hold"/>
                                        <p:tgtEl>
                                          <p:spTgt spid="807951"/>
                                        </p:tgtEl>
                                        <p:attrNameLst>
                                          <p:attrName>ppt_x</p:attrName>
                                        </p:attrNameLst>
                                      </p:cBhvr>
                                      <p:tavLst>
                                        <p:tav tm="0">
                                          <p:val>
                                            <p:strVal val="#ppt_x"/>
                                          </p:val>
                                        </p:tav>
                                        <p:tav tm="100000">
                                          <p:val>
                                            <p:strVal val="#ppt_x"/>
                                          </p:val>
                                        </p:tav>
                                      </p:tavLst>
                                    </p:anim>
                                    <p:anim calcmode="lin" valueType="num">
                                      <p:cBhvr>
                                        <p:cTn id="71" dur="1000" fill="hold"/>
                                        <p:tgtEl>
                                          <p:spTgt spid="807951"/>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807954"/>
                                        </p:tgtEl>
                                        <p:attrNameLst>
                                          <p:attrName>style.visibility</p:attrName>
                                        </p:attrNameLst>
                                      </p:cBhvr>
                                      <p:to>
                                        <p:strVal val="visible"/>
                                      </p:to>
                                    </p:set>
                                    <p:animEffect transition="in" filter="fade">
                                      <p:cBhvr>
                                        <p:cTn id="74" dur="1000"/>
                                        <p:tgtEl>
                                          <p:spTgt spid="807954"/>
                                        </p:tgtEl>
                                      </p:cBhvr>
                                    </p:animEffect>
                                    <p:anim calcmode="lin" valueType="num">
                                      <p:cBhvr>
                                        <p:cTn id="75" dur="1000" fill="hold"/>
                                        <p:tgtEl>
                                          <p:spTgt spid="807954"/>
                                        </p:tgtEl>
                                        <p:attrNameLst>
                                          <p:attrName>ppt_x</p:attrName>
                                        </p:attrNameLst>
                                      </p:cBhvr>
                                      <p:tavLst>
                                        <p:tav tm="0">
                                          <p:val>
                                            <p:strVal val="#ppt_x"/>
                                          </p:val>
                                        </p:tav>
                                        <p:tav tm="100000">
                                          <p:val>
                                            <p:strVal val="#ppt_x"/>
                                          </p:val>
                                        </p:tav>
                                      </p:tavLst>
                                    </p:anim>
                                    <p:anim calcmode="lin" valueType="num">
                                      <p:cBhvr>
                                        <p:cTn id="76" dur="1000" fill="hold"/>
                                        <p:tgtEl>
                                          <p:spTgt spid="807954"/>
                                        </p:tgtEl>
                                        <p:attrNameLst>
                                          <p:attrName>ppt_y</p:attrName>
                                        </p:attrNameLst>
                                      </p:cBhvr>
                                      <p:tavLst>
                                        <p:tav tm="0">
                                          <p:val>
                                            <p:strVal val="#ppt_y-.1"/>
                                          </p:val>
                                        </p:tav>
                                        <p:tav tm="100000">
                                          <p:val>
                                            <p:strVal val="#ppt_y"/>
                                          </p:val>
                                        </p:tav>
                                      </p:tavLst>
                                    </p:anim>
                                  </p:childTnLst>
                                </p:cTn>
                              </p:par>
                              <p:par>
                                <p:cTn id="77" presetID="47" presetClass="entr" presetSubtype="0" fill="hold" grpId="0" nodeType="withEffect">
                                  <p:stCondLst>
                                    <p:cond delay="0"/>
                                  </p:stCondLst>
                                  <p:childTnLst>
                                    <p:set>
                                      <p:cBhvr>
                                        <p:cTn id="78" dur="1" fill="hold">
                                          <p:stCondLst>
                                            <p:cond delay="0"/>
                                          </p:stCondLst>
                                        </p:cTn>
                                        <p:tgtEl>
                                          <p:spTgt spid="807952"/>
                                        </p:tgtEl>
                                        <p:attrNameLst>
                                          <p:attrName>style.visibility</p:attrName>
                                        </p:attrNameLst>
                                      </p:cBhvr>
                                      <p:to>
                                        <p:strVal val="visible"/>
                                      </p:to>
                                    </p:set>
                                    <p:animEffect transition="in" filter="fade">
                                      <p:cBhvr>
                                        <p:cTn id="79" dur="1000"/>
                                        <p:tgtEl>
                                          <p:spTgt spid="807952"/>
                                        </p:tgtEl>
                                      </p:cBhvr>
                                    </p:animEffect>
                                    <p:anim calcmode="lin" valueType="num">
                                      <p:cBhvr>
                                        <p:cTn id="80" dur="1000" fill="hold"/>
                                        <p:tgtEl>
                                          <p:spTgt spid="807952"/>
                                        </p:tgtEl>
                                        <p:attrNameLst>
                                          <p:attrName>ppt_x</p:attrName>
                                        </p:attrNameLst>
                                      </p:cBhvr>
                                      <p:tavLst>
                                        <p:tav tm="0">
                                          <p:val>
                                            <p:strVal val="#ppt_x"/>
                                          </p:val>
                                        </p:tav>
                                        <p:tav tm="100000">
                                          <p:val>
                                            <p:strVal val="#ppt_x"/>
                                          </p:val>
                                        </p:tav>
                                      </p:tavLst>
                                    </p:anim>
                                    <p:anim calcmode="lin" valueType="num">
                                      <p:cBhvr>
                                        <p:cTn id="81" dur="1000" fill="hold"/>
                                        <p:tgtEl>
                                          <p:spTgt spid="807952"/>
                                        </p:tgtEl>
                                        <p:attrNameLst>
                                          <p:attrName>ppt_y</p:attrName>
                                        </p:attrNameLst>
                                      </p:cBhvr>
                                      <p:tavLst>
                                        <p:tav tm="0">
                                          <p:val>
                                            <p:strVal val="#ppt_y-.1"/>
                                          </p:val>
                                        </p:tav>
                                        <p:tav tm="100000">
                                          <p:val>
                                            <p:strVal val="#ppt_y"/>
                                          </p:val>
                                        </p:tav>
                                      </p:tavLst>
                                    </p:anim>
                                  </p:childTnLst>
                                </p:cTn>
                              </p:par>
                              <p:par>
                                <p:cTn id="82" presetID="47" presetClass="entr" presetSubtype="0" fill="hold" nodeType="withEffect">
                                  <p:stCondLst>
                                    <p:cond delay="0"/>
                                  </p:stCondLst>
                                  <p:childTnLst>
                                    <p:set>
                                      <p:cBhvr>
                                        <p:cTn id="83" dur="1" fill="hold">
                                          <p:stCondLst>
                                            <p:cond delay="0"/>
                                          </p:stCondLst>
                                        </p:cTn>
                                        <p:tgtEl>
                                          <p:spTgt spid="807953"/>
                                        </p:tgtEl>
                                        <p:attrNameLst>
                                          <p:attrName>style.visibility</p:attrName>
                                        </p:attrNameLst>
                                      </p:cBhvr>
                                      <p:to>
                                        <p:strVal val="visible"/>
                                      </p:to>
                                    </p:set>
                                    <p:animEffect transition="in" filter="fade">
                                      <p:cBhvr>
                                        <p:cTn id="84" dur="1000"/>
                                        <p:tgtEl>
                                          <p:spTgt spid="807953"/>
                                        </p:tgtEl>
                                      </p:cBhvr>
                                    </p:animEffect>
                                    <p:anim calcmode="lin" valueType="num">
                                      <p:cBhvr>
                                        <p:cTn id="85" dur="1000" fill="hold"/>
                                        <p:tgtEl>
                                          <p:spTgt spid="807953"/>
                                        </p:tgtEl>
                                        <p:attrNameLst>
                                          <p:attrName>ppt_x</p:attrName>
                                        </p:attrNameLst>
                                      </p:cBhvr>
                                      <p:tavLst>
                                        <p:tav tm="0">
                                          <p:val>
                                            <p:strVal val="#ppt_x"/>
                                          </p:val>
                                        </p:tav>
                                        <p:tav tm="100000">
                                          <p:val>
                                            <p:strVal val="#ppt_x"/>
                                          </p:val>
                                        </p:tav>
                                      </p:tavLst>
                                    </p:anim>
                                    <p:anim calcmode="lin" valueType="num">
                                      <p:cBhvr>
                                        <p:cTn id="86" dur="1000" fill="hold"/>
                                        <p:tgtEl>
                                          <p:spTgt spid="807953"/>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5" presetClass="entr" presetSubtype="0" fill="hold" nodeType="clickEffect">
                                  <p:stCondLst>
                                    <p:cond delay="0"/>
                                  </p:stCondLst>
                                  <p:childTnLst>
                                    <p:set>
                                      <p:cBhvr>
                                        <p:cTn id="90" dur="1" fill="hold">
                                          <p:stCondLst>
                                            <p:cond delay="0"/>
                                          </p:stCondLst>
                                        </p:cTn>
                                        <p:tgtEl>
                                          <p:spTgt spid="807940"/>
                                        </p:tgtEl>
                                        <p:attrNameLst>
                                          <p:attrName>style.visibility</p:attrName>
                                        </p:attrNameLst>
                                      </p:cBhvr>
                                      <p:to>
                                        <p:strVal val="visible"/>
                                      </p:to>
                                    </p:set>
                                    <p:anim calcmode="lin" valueType="num">
                                      <p:cBhvr>
                                        <p:cTn id="91" dur="1000" fill="hold"/>
                                        <p:tgtEl>
                                          <p:spTgt spid="807940"/>
                                        </p:tgtEl>
                                        <p:attrNameLst>
                                          <p:attrName>ppt_w</p:attrName>
                                        </p:attrNameLst>
                                      </p:cBhvr>
                                      <p:tavLst>
                                        <p:tav tm="0">
                                          <p:val>
                                            <p:fltVal val="0"/>
                                          </p:val>
                                        </p:tav>
                                        <p:tav tm="100000">
                                          <p:val>
                                            <p:strVal val="#ppt_w"/>
                                          </p:val>
                                        </p:tav>
                                      </p:tavLst>
                                    </p:anim>
                                    <p:anim calcmode="lin" valueType="num">
                                      <p:cBhvr>
                                        <p:cTn id="92" dur="1000" fill="hold"/>
                                        <p:tgtEl>
                                          <p:spTgt spid="807940"/>
                                        </p:tgtEl>
                                        <p:attrNameLst>
                                          <p:attrName>ppt_h</p:attrName>
                                        </p:attrNameLst>
                                      </p:cBhvr>
                                      <p:tavLst>
                                        <p:tav tm="0">
                                          <p:val>
                                            <p:fltVal val="0"/>
                                          </p:val>
                                        </p:tav>
                                        <p:tav tm="100000">
                                          <p:val>
                                            <p:strVal val="#ppt_h"/>
                                          </p:val>
                                        </p:tav>
                                      </p:tavLst>
                                    </p:anim>
                                    <p:anim calcmode="lin" valueType="num">
                                      <p:cBhvr>
                                        <p:cTn id="93" dur="1000" fill="hold"/>
                                        <p:tgtEl>
                                          <p:spTgt spid="807940"/>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80794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7938" grpId="0" autoUpdateAnimBg="0"/>
      <p:bldP spid="807941" grpId="0" animBg="1" autoUpdateAnimBg="0"/>
      <p:bldP spid="807942" grpId="0" animBg="1" autoUpdateAnimBg="0"/>
      <p:bldP spid="807943" grpId="0" animBg="1" autoUpdateAnimBg="0"/>
      <p:bldP spid="807945" grpId="0" animBg="1"/>
      <p:bldP spid="807946" grpId="0" animBg="1"/>
      <p:bldP spid="807952" grpId="0" animBg="1"/>
      <p:bldP spid="8079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D6AC09CF-1D47-4EB6-A73A-6CC2223C7881}" type="slidenum">
              <a:rPr lang="zh-CN" altLang="en-US" sz="1200">
                <a:latin typeface="Garamond" panose="02020404030301010803" pitchFamily="18" charset="0"/>
              </a:rPr>
            </a:fld>
            <a:endParaRPr lang="en-US" altLang="zh-CN" sz="1200">
              <a:latin typeface="Garamond" panose="02020404030301010803" pitchFamily="18" charset="0"/>
            </a:endParaRPr>
          </a:p>
        </p:txBody>
      </p:sp>
      <p:sp>
        <p:nvSpPr>
          <p:cNvPr id="808962" name="Text Box 2"/>
          <p:cNvSpPr txBox="1">
            <a:spLocks noChangeArrowheads="1"/>
          </p:cNvSpPr>
          <p:nvPr/>
        </p:nvSpPr>
        <p:spPr bwMode="auto">
          <a:xfrm>
            <a:off x="671048" y="1004689"/>
            <a:ext cx="5334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buFont typeface="Wingdings" panose="05000000000000000000" pitchFamily="2" charset="2"/>
              <a:buNone/>
            </a:pPr>
            <a:r>
              <a:rPr lang="zh-CN" altLang="en-US" sz="2800" dirty="0">
                <a:solidFill>
                  <a:srgbClr val="800000"/>
                </a:solidFill>
                <a:latin typeface="华文新魏" panose="02010800040101010101" pitchFamily="2" charset="-122"/>
              </a:rPr>
              <a:t>常用的物理性质指标间的换算关系</a:t>
            </a:r>
            <a:endParaRPr lang="zh-CN" altLang="en-US" sz="2800" dirty="0">
              <a:solidFill>
                <a:srgbClr val="800000"/>
              </a:solidFill>
              <a:latin typeface="华文新魏" panose="02010800040101010101" pitchFamily="2" charset="-122"/>
            </a:endParaRPr>
          </a:p>
        </p:txBody>
      </p:sp>
      <p:sp>
        <p:nvSpPr>
          <p:cNvPr id="808963" name="Text Box 3"/>
          <p:cNvSpPr txBox="1">
            <a:spLocks noChangeArrowheads="1"/>
          </p:cNvSpPr>
          <p:nvPr/>
        </p:nvSpPr>
        <p:spPr bwMode="auto">
          <a:xfrm>
            <a:off x="6588224" y="1064221"/>
            <a:ext cx="1958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000" dirty="0">
                <a:solidFill>
                  <a:srgbClr val="0000CC"/>
                </a:solidFill>
              </a:rPr>
              <a:t>教科书 </a:t>
            </a:r>
            <a:r>
              <a:rPr lang="en-US" altLang="zh-CN" sz="2000" dirty="0">
                <a:solidFill>
                  <a:srgbClr val="0000CC"/>
                </a:solidFill>
              </a:rPr>
              <a:t>P35  </a:t>
            </a:r>
            <a:r>
              <a:rPr lang="zh-CN" altLang="en-US" sz="2000" dirty="0">
                <a:solidFill>
                  <a:srgbClr val="0000CC"/>
                </a:solidFill>
              </a:rPr>
              <a:t>表</a:t>
            </a:r>
            <a:r>
              <a:rPr lang="en-US" altLang="zh-CN" sz="2000" dirty="0">
                <a:solidFill>
                  <a:srgbClr val="0000CC"/>
                </a:solidFill>
              </a:rPr>
              <a:t>2-2</a:t>
            </a:r>
            <a:endParaRPr lang="en-US" altLang="zh-CN" sz="2000" dirty="0">
              <a:solidFill>
                <a:srgbClr val="0000CC"/>
              </a:solidFill>
            </a:endParaRPr>
          </a:p>
        </p:txBody>
      </p:sp>
      <p:sp>
        <p:nvSpPr>
          <p:cNvPr id="3" name="矩形 2"/>
          <p:cNvSpPr/>
          <p:nvPr/>
        </p:nvSpPr>
        <p:spPr>
          <a:xfrm>
            <a:off x="683568" y="1983225"/>
            <a:ext cx="7776864" cy="3970318"/>
          </a:xfrm>
          <a:prstGeom prst="rect">
            <a:avLst/>
          </a:prstGeom>
        </p:spPr>
        <p:txBody>
          <a:bodyPr wrap="square">
            <a:spAutoFit/>
          </a:bodyPr>
          <a:lstStyle/>
          <a:p>
            <a:pPr marL="342900" indent="-342900" eaLnBrk="1" hangingPunct="1">
              <a:lnSpc>
                <a:spcPct val="150000"/>
              </a:lnSpc>
              <a:buFont typeface="Wingdings" panose="05000000000000000000" pitchFamily="2" charset="2"/>
              <a:buChar char="Ø"/>
              <a:defRPr/>
            </a:pPr>
            <a:r>
              <a:rPr lang="zh-CN" altLang="en-US" sz="2800" b="1" dirty="0"/>
              <a:t>三相草图法：标出每一相的质量（重量）和体积。</a:t>
            </a:r>
            <a:endParaRPr lang="zh-CN" altLang="en-US" sz="2800" b="1" dirty="0"/>
          </a:p>
          <a:p>
            <a:pPr marL="342900" indent="-342900" eaLnBrk="1" hangingPunct="1">
              <a:lnSpc>
                <a:spcPct val="150000"/>
              </a:lnSpc>
              <a:buFont typeface="Wingdings" panose="05000000000000000000" pitchFamily="2" charset="2"/>
              <a:buChar char="Ø"/>
              <a:defRPr/>
            </a:pPr>
            <a:r>
              <a:rPr lang="zh-CN" altLang="en-US" sz="2800" b="1" dirty="0"/>
              <a:t>已知条件中包含土的量（质量或体积）的多少，则标示、根据定义计算；</a:t>
            </a:r>
            <a:endParaRPr lang="zh-CN" altLang="en-US" sz="2800" b="1" dirty="0"/>
          </a:p>
          <a:p>
            <a:pPr marL="342900" indent="-342900" eaLnBrk="1" hangingPunct="1">
              <a:lnSpc>
                <a:spcPct val="150000"/>
              </a:lnSpc>
              <a:buFont typeface="Wingdings" panose="05000000000000000000" pitchFamily="2" charset="2"/>
              <a:buChar char="Ø"/>
              <a:defRPr/>
            </a:pPr>
            <a:r>
              <a:rPr lang="zh-CN" altLang="en-US" sz="2800" b="1" dirty="0"/>
              <a:t>已知条件中仅为土的性质指标，则设某一项为１，然后根据定义计算。</a:t>
            </a:r>
            <a:endParaRPr lang="zh-CN" altLang="en-US" sz="2800" b="1" dirty="0"/>
          </a:p>
        </p:txBody>
      </p:sp>
      <p:sp>
        <p:nvSpPr>
          <p:cNvPr id="19"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.2 </a:t>
            </a:r>
            <a:r>
              <a:rPr lang="zh-CN" altLang="en-US" sz="2600" b="1" dirty="0" smtClean="0">
                <a:solidFill>
                  <a:srgbClr val="FF3300"/>
                </a:solidFill>
                <a:cs typeface="Times New Roman" panose="02020603050405020304" pitchFamily="18" charset="0"/>
              </a:rPr>
              <a:t>土的三相比例指标</a:t>
            </a:r>
            <a:endParaRPr lang="zh-CN" altLang="en-US" sz="2600" b="1" dirty="0">
              <a:solidFill>
                <a:srgbClr val="FF330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08962"/>
                                        </p:tgtEl>
                                        <p:attrNameLst>
                                          <p:attrName>style.visibility</p:attrName>
                                        </p:attrNameLst>
                                      </p:cBhvr>
                                      <p:to>
                                        <p:strVal val="visible"/>
                                      </p:to>
                                    </p:set>
                                    <p:animEffect transition="in" filter="fade">
                                      <p:cBhvr>
                                        <p:cTn id="7" dur="1000"/>
                                        <p:tgtEl>
                                          <p:spTgt spid="808962"/>
                                        </p:tgtEl>
                                      </p:cBhvr>
                                    </p:animEffect>
                                    <p:anim calcmode="lin" valueType="num">
                                      <p:cBhvr>
                                        <p:cTn id="8" dur="1000" fill="hold"/>
                                        <p:tgtEl>
                                          <p:spTgt spid="808962"/>
                                        </p:tgtEl>
                                        <p:attrNameLst>
                                          <p:attrName>ppt_x</p:attrName>
                                        </p:attrNameLst>
                                      </p:cBhvr>
                                      <p:tavLst>
                                        <p:tav tm="0">
                                          <p:val>
                                            <p:strVal val="#ppt_x"/>
                                          </p:val>
                                        </p:tav>
                                        <p:tav tm="100000">
                                          <p:val>
                                            <p:strVal val="#ppt_x"/>
                                          </p:val>
                                        </p:tav>
                                      </p:tavLst>
                                    </p:anim>
                                    <p:anim calcmode="lin" valueType="num">
                                      <p:cBhvr>
                                        <p:cTn id="9" dur="1000" fill="hold"/>
                                        <p:tgtEl>
                                          <p:spTgt spid="80896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808963"/>
                                        </p:tgtEl>
                                        <p:attrNameLst>
                                          <p:attrName>style.visibility</p:attrName>
                                        </p:attrNameLst>
                                      </p:cBhvr>
                                      <p:to>
                                        <p:strVal val="visible"/>
                                      </p:to>
                                    </p:set>
                                    <p:animEffect transition="in" filter="fade">
                                      <p:cBhvr>
                                        <p:cTn id="13" dur="1000"/>
                                        <p:tgtEl>
                                          <p:spTgt spid="808963"/>
                                        </p:tgtEl>
                                      </p:cBhvr>
                                    </p:animEffect>
                                    <p:anim calcmode="lin" valueType="num">
                                      <p:cBhvr>
                                        <p:cTn id="14" dur="1000" fill="hold"/>
                                        <p:tgtEl>
                                          <p:spTgt spid="808963"/>
                                        </p:tgtEl>
                                        <p:attrNameLst>
                                          <p:attrName>ppt_x</p:attrName>
                                        </p:attrNameLst>
                                      </p:cBhvr>
                                      <p:tavLst>
                                        <p:tav tm="0">
                                          <p:val>
                                            <p:strVal val="#ppt_x"/>
                                          </p:val>
                                        </p:tav>
                                        <p:tav tm="100000">
                                          <p:val>
                                            <p:strVal val="#ppt_x"/>
                                          </p:val>
                                        </p:tav>
                                      </p:tavLst>
                                    </p:anim>
                                    <p:anim calcmode="lin" valueType="num">
                                      <p:cBhvr>
                                        <p:cTn id="15" dur="1000" fill="hold"/>
                                        <p:tgtEl>
                                          <p:spTgt spid="8089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2" grpId="0"/>
      <p:bldP spid="80896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A21CCBD8-1E58-4F4D-B693-D0FD3D974EF9}" type="slidenum">
              <a:rPr lang="zh-CN" altLang="en-US" sz="1200">
                <a:latin typeface="Garamond" panose="02020404030301010803" pitchFamily="18" charset="0"/>
              </a:rPr>
            </a:fld>
            <a:endParaRPr lang="en-US" altLang="zh-CN" sz="1200">
              <a:latin typeface="Garamond" panose="02020404030301010803" pitchFamily="18" charset="0"/>
            </a:endParaRPr>
          </a:p>
        </p:txBody>
      </p:sp>
      <p:sp>
        <p:nvSpPr>
          <p:cNvPr id="809987" name="Text Box 3"/>
          <p:cNvSpPr txBox="1">
            <a:spLocks noChangeArrowheads="1"/>
          </p:cNvSpPr>
          <p:nvPr/>
        </p:nvSpPr>
        <p:spPr bwMode="auto">
          <a:xfrm>
            <a:off x="852307" y="486241"/>
            <a:ext cx="479334" cy="193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buFont typeface="Wingdings" panose="05000000000000000000" pitchFamily="2" charset="2"/>
              <a:buNone/>
            </a:pPr>
            <a:r>
              <a:rPr lang="zh-CN" altLang="en-US" sz="2000" dirty="0">
                <a:solidFill>
                  <a:srgbClr val="800000"/>
                </a:solidFill>
                <a:latin typeface="华文新魏" panose="02010800040101010101" pitchFamily="2" charset="-122"/>
              </a:rPr>
              <a:t>物理性质指标</a:t>
            </a:r>
            <a:endParaRPr lang="zh-CN" altLang="en-US" sz="2000" dirty="0">
              <a:solidFill>
                <a:srgbClr val="800000"/>
              </a:solidFill>
              <a:latin typeface="华文新魏" panose="02010800040101010101" pitchFamily="2" charset="-122"/>
            </a:endParaRPr>
          </a:p>
        </p:txBody>
      </p:sp>
      <p:sp>
        <p:nvSpPr>
          <p:cNvPr id="809988" name="AutoShape 4"/>
          <p:cNvSpPr>
            <a:spLocks noChangeArrowheads="1"/>
          </p:cNvSpPr>
          <p:nvPr/>
        </p:nvSpPr>
        <p:spPr bwMode="auto">
          <a:xfrm>
            <a:off x="4427984" y="849979"/>
            <a:ext cx="4006850" cy="777875"/>
          </a:xfrm>
          <a:prstGeom prst="roundRect">
            <a:avLst>
              <a:gd name="adj" fmla="val 16667"/>
            </a:avLst>
          </a:prstGeom>
          <a:solidFill>
            <a:srgbClr val="CCFF66"/>
          </a:solidFill>
          <a:ln w="9525">
            <a:solidFill>
              <a:srgbClr val="6600FF"/>
            </a:solidFill>
            <a:round/>
          </a:ln>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t>土的三个组成相的体积和质量上的比例关系</a:t>
            </a:r>
            <a:endParaRPr lang="zh-CN" altLang="en-US" sz="2000" dirty="0"/>
          </a:p>
        </p:txBody>
      </p:sp>
      <p:sp>
        <p:nvSpPr>
          <p:cNvPr id="809989" name="Oval 5"/>
          <p:cNvSpPr>
            <a:spLocks noChangeArrowheads="1"/>
          </p:cNvSpPr>
          <p:nvPr/>
        </p:nvSpPr>
        <p:spPr bwMode="auto">
          <a:xfrm>
            <a:off x="1547664" y="620688"/>
            <a:ext cx="1704975" cy="1387475"/>
          </a:xfrm>
          <a:prstGeom prst="ellipse">
            <a:avLst/>
          </a:prstGeom>
          <a:solidFill>
            <a:srgbClr val="0000CC"/>
          </a:solidFill>
          <a:ln>
            <a:noFill/>
          </a:ln>
          <a:extLst>
            <a:ext uri="{91240B29-F687-4F45-9708-019B960494DF}">
              <a14:hiddenLine xmlns:a14="http://schemas.microsoft.com/office/drawing/2010/main" w="9525">
                <a:solidFill>
                  <a:srgbClr val="000000"/>
                </a:solidFill>
                <a:rou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000">
                <a:solidFill>
                  <a:schemeClr val="accent1"/>
                </a:solidFill>
                <a:ea typeface="幼圆" panose="02010509060101010101" pitchFamily="49" charset="-122"/>
              </a:rPr>
              <a:t>松密程度</a:t>
            </a:r>
            <a:endParaRPr lang="zh-CN" altLang="en-US" sz="2000">
              <a:solidFill>
                <a:schemeClr val="accent1"/>
              </a:solidFill>
              <a:ea typeface="幼圆" panose="02010509060101010101" pitchFamily="49" charset="-122"/>
            </a:endParaRPr>
          </a:p>
          <a:p>
            <a:pPr algn="ctr" eaLnBrk="1" hangingPunct="1"/>
            <a:r>
              <a:rPr lang="zh-CN" altLang="en-US" sz="2000">
                <a:solidFill>
                  <a:schemeClr val="accent1"/>
                </a:solidFill>
                <a:ea typeface="幼圆" panose="02010509060101010101" pitchFamily="49" charset="-122"/>
              </a:rPr>
              <a:t>干湿程度</a:t>
            </a:r>
            <a:endParaRPr lang="zh-CN" altLang="en-US" sz="2000">
              <a:solidFill>
                <a:schemeClr val="accent1"/>
              </a:solidFill>
              <a:ea typeface="幼圆" panose="02010509060101010101" pitchFamily="49" charset="-122"/>
            </a:endParaRPr>
          </a:p>
          <a:p>
            <a:pPr algn="ctr" eaLnBrk="1" hangingPunct="1"/>
            <a:r>
              <a:rPr lang="zh-CN" altLang="en-US" sz="2000">
                <a:solidFill>
                  <a:schemeClr val="accent1"/>
                </a:solidFill>
                <a:ea typeface="幼圆" panose="02010509060101010101" pitchFamily="49" charset="-122"/>
              </a:rPr>
              <a:t>轻重程度</a:t>
            </a:r>
            <a:endParaRPr lang="zh-CN" altLang="en-US" sz="2000">
              <a:solidFill>
                <a:schemeClr val="accent1"/>
              </a:solidFill>
              <a:ea typeface="幼圆" panose="02010509060101010101" pitchFamily="49" charset="-122"/>
            </a:endParaRPr>
          </a:p>
        </p:txBody>
      </p:sp>
      <p:sp>
        <p:nvSpPr>
          <p:cNvPr id="809990" name="AutoShape 6"/>
          <p:cNvSpPr>
            <a:spLocks noChangeArrowheads="1"/>
          </p:cNvSpPr>
          <p:nvPr/>
        </p:nvSpPr>
        <p:spPr bwMode="auto">
          <a:xfrm>
            <a:off x="892349" y="4756150"/>
            <a:ext cx="3579813" cy="358775"/>
          </a:xfrm>
          <a:prstGeom prst="roundRect">
            <a:avLst>
              <a:gd name="adj" fmla="val 16667"/>
            </a:avLst>
          </a:prstGeom>
          <a:noFill/>
          <a:ln w="19050" algn="ctr">
            <a:solidFill>
              <a:srgbClr val="6600FF"/>
            </a:solidFill>
            <a:rou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solidFill>
                  <a:srgbClr val="0000CC"/>
                </a:solidFill>
              </a:rPr>
              <a:t>特点</a:t>
            </a:r>
            <a:r>
              <a:rPr lang="en-US" altLang="zh-CN" sz="2000" dirty="0">
                <a:solidFill>
                  <a:srgbClr val="0000CC"/>
                </a:solidFill>
              </a:rPr>
              <a:t>:  </a:t>
            </a:r>
            <a:r>
              <a:rPr lang="zh-CN" altLang="en-US" sz="2000" dirty="0">
                <a:solidFill>
                  <a:srgbClr val="006600"/>
                </a:solidFill>
              </a:rPr>
              <a:t>指标概念简单，数量很多</a:t>
            </a:r>
            <a:endParaRPr lang="zh-CN" altLang="en-US" sz="2000" dirty="0">
              <a:solidFill>
                <a:srgbClr val="006600"/>
              </a:solidFill>
            </a:endParaRPr>
          </a:p>
        </p:txBody>
      </p:sp>
      <p:sp>
        <p:nvSpPr>
          <p:cNvPr id="809991" name="AutoShape 7"/>
          <p:cNvSpPr>
            <a:spLocks noChangeArrowheads="1"/>
          </p:cNvSpPr>
          <p:nvPr/>
        </p:nvSpPr>
        <p:spPr bwMode="auto">
          <a:xfrm>
            <a:off x="457200" y="5484221"/>
            <a:ext cx="5422900" cy="695325"/>
          </a:xfrm>
          <a:prstGeom prst="roundRect">
            <a:avLst>
              <a:gd name="adj" fmla="val 16667"/>
            </a:avLst>
          </a:prstGeom>
          <a:noFill/>
          <a:ln w="19050" algn="ctr">
            <a:solidFill>
              <a:srgbClr val="6600FF"/>
            </a:solidFill>
            <a:rou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smtClean="0">
                <a:solidFill>
                  <a:srgbClr val="0000CC"/>
                </a:solidFill>
              </a:rPr>
              <a:t>要求：</a:t>
            </a:r>
            <a:r>
              <a:rPr lang="zh-CN" altLang="en-US" sz="2000" dirty="0">
                <a:solidFill>
                  <a:srgbClr val="006600"/>
                </a:solidFill>
              </a:rPr>
              <a:t>名称、概念或定义、符号、表达式、</a:t>
            </a:r>
            <a:endParaRPr lang="zh-CN" altLang="en-US" sz="2000" dirty="0">
              <a:solidFill>
                <a:srgbClr val="006600"/>
              </a:solidFill>
            </a:endParaRPr>
          </a:p>
          <a:p>
            <a:pPr eaLnBrk="1" hangingPunct="1"/>
            <a:r>
              <a:rPr lang="zh-CN" altLang="en-US" sz="2000" dirty="0">
                <a:solidFill>
                  <a:srgbClr val="006600"/>
                </a:solidFill>
              </a:rPr>
              <a:t>　　　单位或量纲、常见值或范围、联系与区别</a:t>
            </a:r>
            <a:endParaRPr lang="zh-CN" altLang="en-US" sz="2000" dirty="0">
              <a:solidFill>
                <a:srgbClr val="006600"/>
              </a:solidFill>
            </a:endParaRPr>
          </a:p>
        </p:txBody>
      </p:sp>
      <p:sp>
        <p:nvSpPr>
          <p:cNvPr id="809992" name="AutoShape 8"/>
          <p:cNvSpPr>
            <a:spLocks noChangeArrowheads="1"/>
          </p:cNvSpPr>
          <p:nvPr/>
        </p:nvSpPr>
        <p:spPr bwMode="auto">
          <a:xfrm>
            <a:off x="3468662" y="934117"/>
            <a:ext cx="581025" cy="609600"/>
          </a:xfrm>
          <a:prstGeom prst="leftArrow">
            <a:avLst>
              <a:gd name="adj1" fmla="val 50000"/>
              <a:gd name="adj2" fmla="val 25000"/>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000" dirty="0">
                <a:solidFill>
                  <a:srgbClr val="800000"/>
                </a:solidFill>
              </a:rPr>
              <a:t>定义</a:t>
            </a:r>
            <a:endParaRPr lang="zh-CN" altLang="en-US" sz="2000" dirty="0">
              <a:solidFill>
                <a:srgbClr val="800000"/>
              </a:solidFill>
            </a:endParaRPr>
          </a:p>
        </p:txBody>
      </p:sp>
      <p:sp>
        <p:nvSpPr>
          <p:cNvPr id="809993" name="Text Box 9"/>
          <p:cNvSpPr txBox="1">
            <a:spLocks noChangeArrowheads="1"/>
          </p:cNvSpPr>
          <p:nvPr/>
        </p:nvSpPr>
        <p:spPr bwMode="auto">
          <a:xfrm>
            <a:off x="6046788" y="2803525"/>
            <a:ext cx="132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a:solidFill>
                  <a:srgbClr val="0000CC"/>
                </a:solidFill>
              </a:rPr>
              <a:t>基本方法</a:t>
            </a:r>
            <a:r>
              <a:rPr lang="en-US" altLang="zh-CN">
                <a:solidFill>
                  <a:srgbClr val="0000CC"/>
                </a:solidFill>
              </a:rPr>
              <a:t>:</a:t>
            </a:r>
            <a:endParaRPr lang="en-US" altLang="zh-CN">
              <a:solidFill>
                <a:srgbClr val="0000CC"/>
              </a:solidFill>
            </a:endParaRPr>
          </a:p>
        </p:txBody>
      </p:sp>
      <p:sp>
        <p:nvSpPr>
          <p:cNvPr id="809994" name="AutoShape 10"/>
          <p:cNvSpPr>
            <a:spLocks noChangeArrowheads="1"/>
          </p:cNvSpPr>
          <p:nvPr/>
        </p:nvSpPr>
        <p:spPr bwMode="auto">
          <a:xfrm>
            <a:off x="6070600" y="3244850"/>
            <a:ext cx="1957388" cy="484188"/>
          </a:xfrm>
          <a:prstGeom prst="roundRect">
            <a:avLst>
              <a:gd name="adj" fmla="val 16667"/>
            </a:avLst>
          </a:prstGeom>
          <a:solidFill>
            <a:srgbClr val="CCFF66"/>
          </a:solidFill>
          <a:ln w="9525" algn="ctr">
            <a:solidFill>
              <a:srgbClr val="6600FF"/>
            </a:solidFill>
            <a:round/>
          </a:ln>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800">
                <a:solidFill>
                  <a:srgbClr val="800000"/>
                </a:solidFill>
                <a:ea typeface="隶书" panose="02010509060101010101" pitchFamily="49" charset="-122"/>
              </a:rPr>
              <a:t>三相草图法</a:t>
            </a:r>
            <a:endParaRPr lang="zh-CN" altLang="en-US" sz="2800">
              <a:solidFill>
                <a:srgbClr val="800000"/>
              </a:solidFill>
              <a:ea typeface="隶书" panose="02010509060101010101" pitchFamily="49" charset="-122"/>
            </a:endParaRPr>
          </a:p>
        </p:txBody>
      </p:sp>
      <p:sp>
        <p:nvSpPr>
          <p:cNvPr id="809995" name="Text Box 11"/>
          <p:cNvSpPr txBox="1">
            <a:spLocks noChangeArrowheads="1"/>
          </p:cNvSpPr>
          <p:nvPr/>
        </p:nvSpPr>
        <p:spPr bwMode="auto">
          <a:xfrm>
            <a:off x="1187624" y="2420888"/>
            <a:ext cx="3819525" cy="619125"/>
          </a:xfrm>
          <a:prstGeom prst="rect">
            <a:avLst/>
          </a:prstGeom>
          <a:noFill/>
          <a:ln w="9525" algn="ctr">
            <a:solidFill>
              <a:srgbClr val="FF0066"/>
            </a:solidFill>
            <a:miter lim="800000"/>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latin typeface="宋体" panose="02010600030101010101" pitchFamily="2" charset="-122"/>
              </a:rPr>
              <a:t>室内测定的三个物理性质指标</a:t>
            </a:r>
            <a:endParaRPr lang="zh-CN" altLang="en-US" sz="2000" dirty="0">
              <a:latin typeface="宋体" panose="02010600030101010101" pitchFamily="2" charset="-122"/>
            </a:endParaRPr>
          </a:p>
          <a:p>
            <a:pPr eaLnBrk="1" hangingPunct="1"/>
            <a:r>
              <a:rPr lang="zh-CN" altLang="en-US" sz="2000" dirty="0">
                <a:solidFill>
                  <a:srgbClr val="006600"/>
                </a:solidFill>
              </a:rPr>
              <a:t>土的密度、土粒比重、土的含水量</a:t>
            </a:r>
            <a:endParaRPr lang="zh-CN" altLang="en-US" sz="2000" dirty="0">
              <a:solidFill>
                <a:srgbClr val="006600"/>
              </a:solidFill>
            </a:endParaRPr>
          </a:p>
        </p:txBody>
      </p:sp>
      <p:sp>
        <p:nvSpPr>
          <p:cNvPr id="809996" name="AutoShape 12"/>
          <p:cNvSpPr>
            <a:spLocks noChangeArrowheads="1"/>
          </p:cNvSpPr>
          <p:nvPr/>
        </p:nvSpPr>
        <p:spPr bwMode="auto">
          <a:xfrm>
            <a:off x="6043613" y="3787775"/>
            <a:ext cx="2584450" cy="685800"/>
          </a:xfrm>
          <a:prstGeom prst="roundRect">
            <a:avLst>
              <a:gd name="adj" fmla="val 16667"/>
            </a:avLst>
          </a:prstGeom>
          <a:solidFill>
            <a:srgbClr val="FFFFFF"/>
          </a:solidFill>
          <a:ln w="9525" algn="ctr">
            <a:solidFill>
              <a:srgbClr val="6600FF"/>
            </a:solidFill>
            <a:round/>
          </a:ln>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000">
                <a:solidFill>
                  <a:srgbClr val="008000"/>
                </a:solidFill>
                <a:ea typeface="隶书" panose="02010509060101010101" pitchFamily="49" charset="-122"/>
              </a:rPr>
              <a:t>三相草图有助于直观理解物性指标的概念</a:t>
            </a:r>
            <a:endParaRPr lang="zh-CN" altLang="en-US" sz="2000">
              <a:solidFill>
                <a:srgbClr val="008000"/>
              </a:solidFill>
              <a:ea typeface="隶书" panose="02010509060101010101" pitchFamily="49" charset="-122"/>
            </a:endParaRPr>
          </a:p>
        </p:txBody>
      </p:sp>
      <p:sp>
        <p:nvSpPr>
          <p:cNvPr id="809997" name="Text Box 13"/>
          <p:cNvSpPr txBox="1">
            <a:spLocks noChangeArrowheads="1"/>
          </p:cNvSpPr>
          <p:nvPr/>
        </p:nvSpPr>
        <p:spPr bwMode="auto">
          <a:xfrm>
            <a:off x="1187624" y="3250498"/>
            <a:ext cx="3284538" cy="1228725"/>
          </a:xfrm>
          <a:prstGeom prst="rect">
            <a:avLst/>
          </a:prstGeom>
          <a:noFill/>
          <a:ln w="9525">
            <a:solidFill>
              <a:srgbClr val="FF0066"/>
            </a:solidFill>
            <a:miter lim="800000"/>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buFont typeface="Wingdings" panose="05000000000000000000" pitchFamily="2" charset="2"/>
              <a:buNone/>
            </a:pPr>
            <a:r>
              <a:rPr lang="zh-CN" altLang="en-US" sz="2000" dirty="0">
                <a:solidFill>
                  <a:srgbClr val="800000"/>
                </a:solidFill>
                <a:latin typeface="宋体" panose="02010600030101010101" pitchFamily="2" charset="-122"/>
              </a:rPr>
              <a:t>其它常用的物理性质指标</a:t>
            </a:r>
            <a:endParaRPr lang="zh-CN" altLang="en-US" sz="2000" dirty="0">
              <a:solidFill>
                <a:srgbClr val="800000"/>
              </a:solidFill>
              <a:latin typeface="宋体" panose="02010600030101010101" pitchFamily="2" charset="-122"/>
            </a:endParaRPr>
          </a:p>
          <a:p>
            <a:pPr eaLnBrk="1" hangingPunct="1">
              <a:buFont typeface="Wingdings" panose="05000000000000000000" pitchFamily="2" charset="2"/>
              <a:buChar char="v"/>
            </a:pPr>
            <a:r>
              <a:rPr lang="zh-CN" altLang="en-US" sz="2000" dirty="0">
                <a:solidFill>
                  <a:srgbClr val="008000"/>
                </a:solidFill>
              </a:rPr>
              <a:t>表示土中孔隙含量的指标</a:t>
            </a:r>
            <a:endParaRPr lang="zh-CN" altLang="en-US" sz="2000" dirty="0">
              <a:solidFill>
                <a:srgbClr val="008000"/>
              </a:solidFill>
            </a:endParaRPr>
          </a:p>
          <a:p>
            <a:pPr eaLnBrk="1" hangingPunct="1">
              <a:buFont typeface="Wingdings" panose="05000000000000000000" pitchFamily="2" charset="2"/>
              <a:buChar char="v"/>
            </a:pPr>
            <a:r>
              <a:rPr lang="zh-CN" altLang="en-US" sz="2000" dirty="0">
                <a:solidFill>
                  <a:srgbClr val="008000"/>
                </a:solidFill>
              </a:rPr>
              <a:t>表示土中含水程度的指标</a:t>
            </a:r>
            <a:endParaRPr lang="zh-CN" altLang="en-US" sz="2000" dirty="0">
              <a:solidFill>
                <a:srgbClr val="008000"/>
              </a:solidFill>
            </a:endParaRPr>
          </a:p>
          <a:p>
            <a:pPr eaLnBrk="1" hangingPunct="1">
              <a:buFont typeface="Wingdings" panose="05000000000000000000" pitchFamily="2" charset="2"/>
              <a:buChar char="v"/>
            </a:pPr>
            <a:r>
              <a:rPr lang="zh-CN" altLang="en-US" sz="2000" dirty="0">
                <a:solidFill>
                  <a:srgbClr val="008000"/>
                </a:solidFill>
              </a:rPr>
              <a:t>表示土的密度和重度的指标</a:t>
            </a:r>
            <a:endParaRPr lang="zh-CN" altLang="en-US" sz="2000" dirty="0">
              <a:solidFill>
                <a:srgbClr val="008000"/>
              </a:solidFill>
            </a:endParaRPr>
          </a:p>
        </p:txBody>
      </p:sp>
      <p:sp>
        <p:nvSpPr>
          <p:cNvPr id="809998" name="AutoShape 14"/>
          <p:cNvSpPr>
            <a:spLocks noChangeArrowheads="1"/>
          </p:cNvSpPr>
          <p:nvPr/>
        </p:nvSpPr>
        <p:spPr bwMode="auto">
          <a:xfrm>
            <a:off x="6051550" y="4495800"/>
            <a:ext cx="2584450" cy="685800"/>
          </a:xfrm>
          <a:prstGeom prst="roundRect">
            <a:avLst>
              <a:gd name="adj" fmla="val 16667"/>
            </a:avLst>
          </a:prstGeom>
          <a:solidFill>
            <a:srgbClr val="FFFFFF"/>
          </a:solidFill>
          <a:ln w="9525" algn="ctr">
            <a:solidFill>
              <a:srgbClr val="6600FF"/>
            </a:solidFill>
            <a:round/>
          </a:ln>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000">
                <a:solidFill>
                  <a:srgbClr val="008000"/>
                </a:solidFill>
                <a:ea typeface="隶书" panose="02010509060101010101" pitchFamily="49" charset="-122"/>
              </a:rPr>
              <a:t>三相草图可用于确定物性指标之间的关系</a:t>
            </a:r>
            <a:endParaRPr lang="zh-CN" altLang="en-US" sz="2000">
              <a:solidFill>
                <a:srgbClr val="008000"/>
              </a:solidFill>
              <a:ea typeface="隶书" panose="02010509060101010101" pitchFamily="49" charset="-122"/>
            </a:endParaRPr>
          </a:p>
        </p:txBody>
      </p:sp>
      <p:sp>
        <p:nvSpPr>
          <p:cNvPr id="809999" name="AutoShape 15"/>
          <p:cNvSpPr>
            <a:spLocks noChangeArrowheads="1"/>
          </p:cNvSpPr>
          <p:nvPr/>
        </p:nvSpPr>
        <p:spPr bwMode="auto">
          <a:xfrm>
            <a:off x="6083300" y="5211763"/>
            <a:ext cx="2592388" cy="1025525"/>
          </a:xfrm>
          <a:prstGeom prst="roundRect">
            <a:avLst>
              <a:gd name="adj" fmla="val 16667"/>
            </a:avLst>
          </a:prstGeom>
          <a:solidFill>
            <a:srgbClr val="FFFFFF"/>
          </a:solidFill>
          <a:ln w="9525" algn="ctr">
            <a:solidFill>
              <a:srgbClr val="6600FF"/>
            </a:solidFill>
            <a:round/>
          </a:ln>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a:solidFill>
                  <a:srgbClr val="007800"/>
                </a:solidFill>
                <a:ea typeface="隶书" panose="02010509060101010101" pitchFamily="49" charset="-122"/>
              </a:rPr>
              <a:t>三相草图法是求取物理性质指标的简单而有效的方法</a:t>
            </a:r>
            <a:endParaRPr lang="en-US" altLang="zh-CN" sz="2000">
              <a:solidFill>
                <a:srgbClr val="007800"/>
              </a:solidFill>
              <a:ea typeface="隶书" panose="02010509060101010101" pitchFamily="49" charset="-122"/>
            </a:endParaRPr>
          </a:p>
        </p:txBody>
      </p:sp>
      <p:sp>
        <p:nvSpPr>
          <p:cNvPr id="20"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.2 </a:t>
            </a:r>
            <a:r>
              <a:rPr lang="zh-CN" altLang="en-US" sz="2600" b="1" dirty="0" smtClean="0">
                <a:solidFill>
                  <a:srgbClr val="FF3300"/>
                </a:solidFill>
                <a:cs typeface="Times New Roman" panose="02020603050405020304" pitchFamily="18" charset="0"/>
              </a:rPr>
              <a:t>土的三相比例指标</a:t>
            </a:r>
            <a:endParaRPr lang="zh-CN" altLang="en-US" sz="2600" b="1" dirty="0">
              <a:solidFill>
                <a:srgbClr val="FF330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09987"/>
                                        </p:tgtEl>
                                        <p:attrNameLst>
                                          <p:attrName>style.visibility</p:attrName>
                                        </p:attrNameLst>
                                      </p:cBhvr>
                                      <p:to>
                                        <p:strVal val="visible"/>
                                      </p:to>
                                    </p:set>
                                    <p:anim calcmode="lin" valueType="num">
                                      <p:cBhvr additive="base">
                                        <p:cTn id="7" dur="500" fill="hold"/>
                                        <p:tgtEl>
                                          <p:spTgt spid="809987"/>
                                        </p:tgtEl>
                                        <p:attrNameLst>
                                          <p:attrName>ppt_x</p:attrName>
                                        </p:attrNameLst>
                                      </p:cBhvr>
                                      <p:tavLst>
                                        <p:tav tm="0">
                                          <p:val>
                                            <p:strVal val="0-#ppt_w/2"/>
                                          </p:val>
                                        </p:tav>
                                        <p:tav tm="100000">
                                          <p:val>
                                            <p:strVal val="#ppt_x"/>
                                          </p:val>
                                        </p:tav>
                                      </p:tavLst>
                                    </p:anim>
                                    <p:anim calcmode="lin" valueType="num">
                                      <p:cBhvr additive="base">
                                        <p:cTn id="8" dur="500" fill="hold"/>
                                        <p:tgtEl>
                                          <p:spTgt spid="80998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809989"/>
                                        </p:tgtEl>
                                        <p:attrNameLst>
                                          <p:attrName>style.visibility</p:attrName>
                                        </p:attrNameLst>
                                      </p:cBhvr>
                                      <p:to>
                                        <p:strVal val="visible"/>
                                      </p:to>
                                    </p:set>
                                    <p:animEffect transition="in" filter="slide(fromTop)">
                                      <p:cBhvr>
                                        <p:cTn id="12" dur="500"/>
                                        <p:tgtEl>
                                          <p:spTgt spid="809989"/>
                                        </p:tgtEl>
                                      </p:cBhvr>
                                    </p:animEffect>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809988"/>
                                        </p:tgtEl>
                                        <p:attrNameLst>
                                          <p:attrName>style.visibility</p:attrName>
                                        </p:attrNameLst>
                                      </p:cBhvr>
                                      <p:to>
                                        <p:strVal val="visible"/>
                                      </p:to>
                                    </p:set>
                                    <p:anim calcmode="lin" valueType="num">
                                      <p:cBhvr additive="base">
                                        <p:cTn id="16" dur="500" fill="hold"/>
                                        <p:tgtEl>
                                          <p:spTgt spid="809988"/>
                                        </p:tgtEl>
                                        <p:attrNameLst>
                                          <p:attrName>ppt_x</p:attrName>
                                        </p:attrNameLst>
                                      </p:cBhvr>
                                      <p:tavLst>
                                        <p:tav tm="0">
                                          <p:val>
                                            <p:strVal val="1+#ppt_w/2"/>
                                          </p:val>
                                        </p:tav>
                                        <p:tav tm="100000">
                                          <p:val>
                                            <p:strVal val="#ppt_x"/>
                                          </p:val>
                                        </p:tav>
                                      </p:tavLst>
                                    </p:anim>
                                    <p:anim calcmode="lin" valueType="num">
                                      <p:cBhvr additive="base">
                                        <p:cTn id="17" dur="500" fill="hold"/>
                                        <p:tgtEl>
                                          <p:spTgt spid="809988"/>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2" presetClass="entr" presetSubtype="2" fill="hold" grpId="0" nodeType="afterEffect">
                                  <p:stCondLst>
                                    <p:cond delay="0"/>
                                  </p:stCondLst>
                                  <p:childTnLst>
                                    <p:set>
                                      <p:cBhvr>
                                        <p:cTn id="20" dur="1" fill="hold">
                                          <p:stCondLst>
                                            <p:cond delay="0"/>
                                          </p:stCondLst>
                                        </p:cTn>
                                        <p:tgtEl>
                                          <p:spTgt spid="809992"/>
                                        </p:tgtEl>
                                        <p:attrNameLst>
                                          <p:attrName>style.visibility</p:attrName>
                                        </p:attrNameLst>
                                      </p:cBhvr>
                                      <p:to>
                                        <p:strVal val="visible"/>
                                      </p:to>
                                    </p:set>
                                    <p:animEffect transition="in" filter="slide(fromRight)">
                                      <p:cBhvr>
                                        <p:cTn id="21" dur="500"/>
                                        <p:tgtEl>
                                          <p:spTgt spid="809992"/>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809995"/>
                                        </p:tgtEl>
                                        <p:attrNameLst>
                                          <p:attrName>style.visibility</p:attrName>
                                        </p:attrNameLst>
                                      </p:cBhvr>
                                      <p:to>
                                        <p:strVal val="visible"/>
                                      </p:to>
                                    </p:set>
                                    <p:animEffect transition="in" filter="fade">
                                      <p:cBhvr>
                                        <p:cTn id="26" dur="1000"/>
                                        <p:tgtEl>
                                          <p:spTgt spid="809995"/>
                                        </p:tgtEl>
                                      </p:cBhvr>
                                    </p:animEffect>
                                    <p:anim calcmode="lin" valueType="num">
                                      <p:cBhvr>
                                        <p:cTn id="27" dur="1000" fill="hold"/>
                                        <p:tgtEl>
                                          <p:spTgt spid="809995"/>
                                        </p:tgtEl>
                                        <p:attrNameLst>
                                          <p:attrName>ppt_x</p:attrName>
                                        </p:attrNameLst>
                                      </p:cBhvr>
                                      <p:tavLst>
                                        <p:tav tm="0">
                                          <p:val>
                                            <p:strVal val="#ppt_x"/>
                                          </p:val>
                                        </p:tav>
                                        <p:tav tm="100000">
                                          <p:val>
                                            <p:strVal val="#ppt_x"/>
                                          </p:val>
                                        </p:tav>
                                      </p:tavLst>
                                    </p:anim>
                                    <p:anim calcmode="lin" valueType="num">
                                      <p:cBhvr>
                                        <p:cTn id="28" dur="1000" fill="hold"/>
                                        <p:tgtEl>
                                          <p:spTgt spid="80999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809997"/>
                                        </p:tgtEl>
                                        <p:attrNameLst>
                                          <p:attrName>style.visibility</p:attrName>
                                        </p:attrNameLst>
                                      </p:cBhvr>
                                      <p:to>
                                        <p:strVal val="visible"/>
                                      </p:to>
                                    </p:set>
                                    <p:animEffect transition="in" filter="fade">
                                      <p:cBhvr>
                                        <p:cTn id="33" dur="1000"/>
                                        <p:tgtEl>
                                          <p:spTgt spid="809997"/>
                                        </p:tgtEl>
                                      </p:cBhvr>
                                    </p:animEffect>
                                    <p:anim calcmode="lin" valueType="num">
                                      <p:cBhvr>
                                        <p:cTn id="34" dur="1000" fill="hold"/>
                                        <p:tgtEl>
                                          <p:spTgt spid="809997"/>
                                        </p:tgtEl>
                                        <p:attrNameLst>
                                          <p:attrName>ppt_x</p:attrName>
                                        </p:attrNameLst>
                                      </p:cBhvr>
                                      <p:tavLst>
                                        <p:tav tm="0">
                                          <p:val>
                                            <p:strVal val="#ppt_x"/>
                                          </p:val>
                                        </p:tav>
                                        <p:tav tm="100000">
                                          <p:val>
                                            <p:strVal val="#ppt_x"/>
                                          </p:val>
                                        </p:tav>
                                      </p:tavLst>
                                    </p:anim>
                                    <p:anim calcmode="lin" valueType="num">
                                      <p:cBhvr>
                                        <p:cTn id="35" dur="1000" fill="hold"/>
                                        <p:tgtEl>
                                          <p:spTgt spid="80999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809990"/>
                                        </p:tgtEl>
                                        <p:attrNameLst>
                                          <p:attrName>style.visibility</p:attrName>
                                        </p:attrNameLst>
                                      </p:cBhvr>
                                      <p:to>
                                        <p:strVal val="visible"/>
                                      </p:to>
                                    </p:set>
                                    <p:animEffect transition="in" filter="fade">
                                      <p:cBhvr>
                                        <p:cTn id="40" dur="1000"/>
                                        <p:tgtEl>
                                          <p:spTgt spid="809990"/>
                                        </p:tgtEl>
                                      </p:cBhvr>
                                    </p:animEffect>
                                    <p:anim calcmode="lin" valueType="num">
                                      <p:cBhvr>
                                        <p:cTn id="41" dur="1000" fill="hold"/>
                                        <p:tgtEl>
                                          <p:spTgt spid="809990"/>
                                        </p:tgtEl>
                                        <p:attrNameLst>
                                          <p:attrName>ppt_x</p:attrName>
                                        </p:attrNameLst>
                                      </p:cBhvr>
                                      <p:tavLst>
                                        <p:tav tm="0">
                                          <p:val>
                                            <p:strVal val="#ppt_x"/>
                                          </p:val>
                                        </p:tav>
                                        <p:tav tm="100000">
                                          <p:val>
                                            <p:strVal val="#ppt_x"/>
                                          </p:val>
                                        </p:tav>
                                      </p:tavLst>
                                    </p:anim>
                                    <p:anim calcmode="lin" valueType="num">
                                      <p:cBhvr>
                                        <p:cTn id="42" dur="1000" fill="hold"/>
                                        <p:tgtEl>
                                          <p:spTgt spid="80999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809991"/>
                                        </p:tgtEl>
                                        <p:attrNameLst>
                                          <p:attrName>style.visibility</p:attrName>
                                        </p:attrNameLst>
                                      </p:cBhvr>
                                      <p:to>
                                        <p:strVal val="visible"/>
                                      </p:to>
                                    </p:set>
                                    <p:animEffect transition="in" filter="fade">
                                      <p:cBhvr>
                                        <p:cTn id="47" dur="1000"/>
                                        <p:tgtEl>
                                          <p:spTgt spid="809991"/>
                                        </p:tgtEl>
                                      </p:cBhvr>
                                    </p:animEffect>
                                    <p:anim calcmode="lin" valueType="num">
                                      <p:cBhvr>
                                        <p:cTn id="48" dur="1000" fill="hold"/>
                                        <p:tgtEl>
                                          <p:spTgt spid="809991"/>
                                        </p:tgtEl>
                                        <p:attrNameLst>
                                          <p:attrName>ppt_x</p:attrName>
                                        </p:attrNameLst>
                                      </p:cBhvr>
                                      <p:tavLst>
                                        <p:tav tm="0">
                                          <p:val>
                                            <p:strVal val="#ppt_x"/>
                                          </p:val>
                                        </p:tav>
                                        <p:tav tm="100000">
                                          <p:val>
                                            <p:strVal val="#ppt_x"/>
                                          </p:val>
                                        </p:tav>
                                      </p:tavLst>
                                    </p:anim>
                                    <p:anim calcmode="lin" valueType="num">
                                      <p:cBhvr>
                                        <p:cTn id="49" dur="1000" fill="hold"/>
                                        <p:tgtEl>
                                          <p:spTgt spid="80999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809993"/>
                                        </p:tgtEl>
                                        <p:attrNameLst>
                                          <p:attrName>style.visibility</p:attrName>
                                        </p:attrNameLst>
                                      </p:cBhvr>
                                      <p:to>
                                        <p:strVal val="visible"/>
                                      </p:to>
                                    </p:set>
                                    <p:animEffect transition="in" filter="fade">
                                      <p:cBhvr>
                                        <p:cTn id="54" dur="1000"/>
                                        <p:tgtEl>
                                          <p:spTgt spid="809993"/>
                                        </p:tgtEl>
                                      </p:cBhvr>
                                    </p:animEffect>
                                    <p:anim calcmode="lin" valueType="num">
                                      <p:cBhvr>
                                        <p:cTn id="55" dur="1000" fill="hold"/>
                                        <p:tgtEl>
                                          <p:spTgt spid="809993"/>
                                        </p:tgtEl>
                                        <p:attrNameLst>
                                          <p:attrName>ppt_x</p:attrName>
                                        </p:attrNameLst>
                                      </p:cBhvr>
                                      <p:tavLst>
                                        <p:tav tm="0">
                                          <p:val>
                                            <p:strVal val="#ppt_x"/>
                                          </p:val>
                                        </p:tav>
                                        <p:tav tm="100000">
                                          <p:val>
                                            <p:strVal val="#ppt_x"/>
                                          </p:val>
                                        </p:tav>
                                      </p:tavLst>
                                    </p:anim>
                                    <p:anim calcmode="lin" valueType="num">
                                      <p:cBhvr>
                                        <p:cTn id="56" dur="1000" fill="hold"/>
                                        <p:tgtEl>
                                          <p:spTgt spid="80999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8" presetClass="entr" presetSubtype="0" accel="50000" fill="hold" grpId="0" nodeType="clickEffect">
                                  <p:stCondLst>
                                    <p:cond delay="0"/>
                                  </p:stCondLst>
                                  <p:iterate type="lt">
                                    <p:tmPct val="50000"/>
                                  </p:iterate>
                                  <p:childTnLst>
                                    <p:set>
                                      <p:cBhvr>
                                        <p:cTn id="60" dur="1" fill="hold">
                                          <p:stCondLst>
                                            <p:cond delay="0"/>
                                          </p:stCondLst>
                                        </p:cTn>
                                        <p:tgtEl>
                                          <p:spTgt spid="809994"/>
                                        </p:tgtEl>
                                        <p:attrNameLst>
                                          <p:attrName>style.visibility</p:attrName>
                                        </p:attrNameLst>
                                      </p:cBhvr>
                                      <p:to>
                                        <p:strVal val="visible"/>
                                      </p:to>
                                    </p:set>
                                    <p:set>
                                      <p:cBhvr>
                                        <p:cTn id="61" dur="455" fill="hold">
                                          <p:stCondLst>
                                            <p:cond delay="0"/>
                                          </p:stCondLst>
                                        </p:cTn>
                                        <p:tgtEl>
                                          <p:spTgt spid="809994"/>
                                        </p:tgtEl>
                                        <p:attrNameLst>
                                          <p:attrName>style.rotation</p:attrName>
                                        </p:attrNameLst>
                                      </p:cBhvr>
                                      <p:to>
                                        <p:strVal val="-45.0"/>
                                      </p:to>
                                    </p:set>
                                    <p:anim calcmode="lin" valueType="num">
                                      <p:cBhvr>
                                        <p:cTn id="62" dur="455" fill="hold">
                                          <p:stCondLst>
                                            <p:cond delay="455"/>
                                          </p:stCondLst>
                                        </p:cTn>
                                        <p:tgtEl>
                                          <p:spTgt spid="809994"/>
                                        </p:tgtEl>
                                        <p:attrNameLst>
                                          <p:attrName>style.rotation</p:attrName>
                                        </p:attrNameLst>
                                      </p:cBhvr>
                                      <p:tavLst>
                                        <p:tav tm="0">
                                          <p:val>
                                            <p:fltVal val="-45"/>
                                          </p:val>
                                        </p:tav>
                                        <p:tav tm="69900">
                                          <p:val>
                                            <p:fltVal val="45"/>
                                          </p:val>
                                        </p:tav>
                                        <p:tav tm="100000">
                                          <p:val>
                                            <p:fltVal val="0"/>
                                          </p:val>
                                        </p:tav>
                                      </p:tavLst>
                                    </p:anim>
                                    <p:anim calcmode="lin" valueType="num">
                                      <p:cBhvr>
                                        <p:cTn id="63" dur="455" fill="hold">
                                          <p:stCondLst>
                                            <p:cond delay="0"/>
                                          </p:stCondLst>
                                        </p:cTn>
                                        <p:tgtEl>
                                          <p:spTgt spid="809994"/>
                                        </p:tgtEl>
                                        <p:attrNameLst>
                                          <p:attrName>ppt_y</p:attrName>
                                        </p:attrNameLst>
                                      </p:cBhvr>
                                      <p:tavLst>
                                        <p:tav tm="0">
                                          <p:val>
                                            <p:strVal val="#ppt_y-1"/>
                                          </p:val>
                                        </p:tav>
                                        <p:tav tm="100000">
                                          <p:val>
                                            <p:strVal val="#ppt_y-(0.354*#ppt_w-0.172*#ppt_h)"/>
                                          </p:val>
                                        </p:tav>
                                      </p:tavLst>
                                    </p:anim>
                                    <p:anim calcmode="lin" valueType="num">
                                      <p:cBhvr>
                                        <p:cTn id="64" dur="156" decel="50000" autoRev="1" fill="hold">
                                          <p:stCondLst>
                                            <p:cond delay="455"/>
                                          </p:stCondLst>
                                        </p:cTn>
                                        <p:tgtEl>
                                          <p:spTgt spid="809994"/>
                                        </p:tgtEl>
                                        <p:attrNameLst>
                                          <p:attrName>ppt_y</p:attrName>
                                        </p:attrNameLst>
                                      </p:cBhvr>
                                      <p:tavLst>
                                        <p:tav tm="0">
                                          <p:val>
                                            <p:strVal val="#ppt_y-(0.354*#ppt_w-0.172*#ppt_h)"/>
                                          </p:val>
                                        </p:tav>
                                        <p:tav tm="100000">
                                          <p:val>
                                            <p:strVal val="#ppt_y-(0.354*#ppt_w-0.172*#ppt_h)-#ppt_h/2"/>
                                          </p:val>
                                        </p:tav>
                                      </p:tavLst>
                                    </p:anim>
                                    <p:anim calcmode="lin" valueType="num">
                                      <p:cBhvr>
                                        <p:cTn id="65" dur="136" fill="hold">
                                          <p:stCondLst>
                                            <p:cond delay="864"/>
                                          </p:stCondLst>
                                        </p:cTn>
                                        <p:tgtEl>
                                          <p:spTgt spid="809994"/>
                                        </p:tgtEl>
                                        <p:attrNameLst>
                                          <p:attrName>ppt_y</p:attrName>
                                        </p:attrNameLst>
                                      </p:cBhvr>
                                      <p:tavLst>
                                        <p:tav tm="0">
                                          <p:val>
                                            <p:strVal val="#ppt_y-(0.354*#ppt_w-0.172*#ppt_h)"/>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809996"/>
                                        </p:tgtEl>
                                        <p:attrNameLst>
                                          <p:attrName>style.visibility</p:attrName>
                                        </p:attrNameLst>
                                      </p:cBhvr>
                                      <p:to>
                                        <p:strVal val="visible"/>
                                      </p:to>
                                    </p:set>
                                    <p:animEffect transition="in" filter="fade">
                                      <p:cBhvr>
                                        <p:cTn id="70" dur="1000"/>
                                        <p:tgtEl>
                                          <p:spTgt spid="809996"/>
                                        </p:tgtEl>
                                      </p:cBhvr>
                                    </p:animEffect>
                                    <p:anim calcmode="lin" valueType="num">
                                      <p:cBhvr>
                                        <p:cTn id="71" dur="1000" fill="hold"/>
                                        <p:tgtEl>
                                          <p:spTgt spid="809996"/>
                                        </p:tgtEl>
                                        <p:attrNameLst>
                                          <p:attrName>ppt_x</p:attrName>
                                        </p:attrNameLst>
                                      </p:cBhvr>
                                      <p:tavLst>
                                        <p:tav tm="0">
                                          <p:val>
                                            <p:strVal val="#ppt_x"/>
                                          </p:val>
                                        </p:tav>
                                        <p:tav tm="100000">
                                          <p:val>
                                            <p:strVal val="#ppt_x"/>
                                          </p:val>
                                        </p:tav>
                                      </p:tavLst>
                                    </p:anim>
                                    <p:anim calcmode="lin" valueType="num">
                                      <p:cBhvr>
                                        <p:cTn id="72" dur="1000" fill="hold"/>
                                        <p:tgtEl>
                                          <p:spTgt spid="80999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809998"/>
                                        </p:tgtEl>
                                        <p:attrNameLst>
                                          <p:attrName>style.visibility</p:attrName>
                                        </p:attrNameLst>
                                      </p:cBhvr>
                                      <p:to>
                                        <p:strVal val="visible"/>
                                      </p:to>
                                    </p:set>
                                    <p:animEffect transition="in" filter="fade">
                                      <p:cBhvr>
                                        <p:cTn id="77" dur="1000"/>
                                        <p:tgtEl>
                                          <p:spTgt spid="809998"/>
                                        </p:tgtEl>
                                      </p:cBhvr>
                                    </p:animEffect>
                                    <p:anim calcmode="lin" valueType="num">
                                      <p:cBhvr>
                                        <p:cTn id="78" dur="1000" fill="hold"/>
                                        <p:tgtEl>
                                          <p:spTgt spid="809998"/>
                                        </p:tgtEl>
                                        <p:attrNameLst>
                                          <p:attrName>ppt_x</p:attrName>
                                        </p:attrNameLst>
                                      </p:cBhvr>
                                      <p:tavLst>
                                        <p:tav tm="0">
                                          <p:val>
                                            <p:strVal val="#ppt_x"/>
                                          </p:val>
                                        </p:tav>
                                        <p:tav tm="100000">
                                          <p:val>
                                            <p:strVal val="#ppt_x"/>
                                          </p:val>
                                        </p:tav>
                                      </p:tavLst>
                                    </p:anim>
                                    <p:anim calcmode="lin" valueType="num">
                                      <p:cBhvr>
                                        <p:cTn id="79" dur="1000" fill="hold"/>
                                        <p:tgtEl>
                                          <p:spTgt spid="80999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809999"/>
                                        </p:tgtEl>
                                        <p:attrNameLst>
                                          <p:attrName>style.visibility</p:attrName>
                                        </p:attrNameLst>
                                      </p:cBhvr>
                                      <p:to>
                                        <p:strVal val="visible"/>
                                      </p:to>
                                    </p:set>
                                    <p:animEffect transition="in" filter="fade">
                                      <p:cBhvr>
                                        <p:cTn id="84" dur="1000"/>
                                        <p:tgtEl>
                                          <p:spTgt spid="809999"/>
                                        </p:tgtEl>
                                      </p:cBhvr>
                                    </p:animEffect>
                                    <p:anim calcmode="lin" valueType="num">
                                      <p:cBhvr>
                                        <p:cTn id="85" dur="1000" fill="hold"/>
                                        <p:tgtEl>
                                          <p:spTgt spid="809999"/>
                                        </p:tgtEl>
                                        <p:attrNameLst>
                                          <p:attrName>ppt_x</p:attrName>
                                        </p:attrNameLst>
                                      </p:cBhvr>
                                      <p:tavLst>
                                        <p:tav tm="0">
                                          <p:val>
                                            <p:strVal val="#ppt_x"/>
                                          </p:val>
                                        </p:tav>
                                        <p:tav tm="100000">
                                          <p:val>
                                            <p:strVal val="#ppt_x"/>
                                          </p:val>
                                        </p:tav>
                                      </p:tavLst>
                                    </p:anim>
                                    <p:anim calcmode="lin" valueType="num">
                                      <p:cBhvr>
                                        <p:cTn id="86" dur="1000" fill="hold"/>
                                        <p:tgtEl>
                                          <p:spTgt spid="8099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987" grpId="0"/>
      <p:bldP spid="809988" grpId="0" animBg="1"/>
      <p:bldP spid="809989" grpId="0" animBg="1"/>
      <p:bldP spid="809990" grpId="0" animBg="1"/>
      <p:bldP spid="809991" grpId="0" animBg="1"/>
      <p:bldP spid="809992" grpId="0" animBg="1"/>
      <p:bldP spid="809993" grpId="0"/>
      <p:bldP spid="809994" grpId="0" animBg="1"/>
      <p:bldP spid="809995" grpId="0" animBg="1"/>
      <p:bldP spid="809996" grpId="0" animBg="1"/>
      <p:bldP spid="809997" grpId="0" animBg="1"/>
      <p:bldP spid="809998" grpId="0" animBg="1"/>
      <p:bldP spid="80999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6035" name="Rectangle 3"/>
          <p:cNvSpPr>
            <a:spLocks noChangeArrowheads="1"/>
          </p:cNvSpPr>
          <p:nvPr/>
        </p:nvSpPr>
        <p:spPr bwMode="auto">
          <a:xfrm>
            <a:off x="324168" y="828675"/>
            <a:ext cx="8382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marL="0" indent="0" eaLnBrk="1" hangingPunct="1">
              <a:spcBef>
                <a:spcPct val="20000"/>
              </a:spcBef>
              <a:buClr>
                <a:schemeClr val="accent1"/>
              </a:buClr>
              <a:buSzPct val="80000"/>
            </a:pPr>
            <a:r>
              <a:rPr lang="zh-CN" altLang="en-US" dirty="0">
                <a:solidFill>
                  <a:srgbClr val="FE101B"/>
                </a:solidFill>
                <a:latin typeface="+mn-ea"/>
                <a:ea typeface="+mn-ea"/>
              </a:rPr>
              <a:t>【</a:t>
            </a:r>
            <a:r>
              <a:rPr lang="zh-CN" altLang="en-US" b="1" dirty="0">
                <a:solidFill>
                  <a:srgbClr val="FE101B"/>
                </a:solidFill>
                <a:latin typeface="+mn-ea"/>
                <a:ea typeface="+mn-ea"/>
              </a:rPr>
              <a:t>例</a:t>
            </a:r>
            <a:r>
              <a:rPr lang="zh-CN" altLang="en-US" dirty="0">
                <a:solidFill>
                  <a:srgbClr val="FE101B"/>
                </a:solidFill>
                <a:latin typeface="+mn-ea"/>
                <a:ea typeface="+mn-ea"/>
              </a:rPr>
              <a:t>】</a:t>
            </a:r>
            <a:r>
              <a:rPr lang="zh-CN" altLang="en-US" b="1" dirty="0">
                <a:solidFill>
                  <a:srgbClr val="002060"/>
                </a:solidFill>
                <a:latin typeface="+mn-ea"/>
                <a:ea typeface="+mn-ea"/>
              </a:rPr>
              <a:t>某土样经试验测得体积为</a:t>
            </a:r>
            <a:r>
              <a:rPr lang="zh-CN" altLang="en-US" dirty="0">
                <a:solidFill>
                  <a:srgbClr val="002060"/>
                </a:solidFill>
                <a:latin typeface="+mn-ea"/>
                <a:ea typeface="+mn-ea"/>
              </a:rPr>
              <a:t>100</a:t>
            </a:r>
            <a:r>
              <a:rPr lang="en-US" altLang="zh-CN" dirty="0">
                <a:solidFill>
                  <a:srgbClr val="002060"/>
                </a:solidFill>
                <a:latin typeface="+mn-ea"/>
                <a:ea typeface="+mn-ea"/>
              </a:rPr>
              <a:t>cm</a:t>
            </a:r>
            <a:r>
              <a:rPr lang="en-US" altLang="zh-CN" baseline="30000" dirty="0">
                <a:solidFill>
                  <a:srgbClr val="002060"/>
                </a:solidFill>
                <a:latin typeface="+mn-ea"/>
                <a:ea typeface="+mn-ea"/>
              </a:rPr>
              <a:t>3</a:t>
            </a:r>
            <a:r>
              <a:rPr lang="en-US" altLang="zh-CN" b="1" dirty="0">
                <a:solidFill>
                  <a:srgbClr val="002060"/>
                </a:solidFill>
                <a:latin typeface="+mn-ea"/>
                <a:ea typeface="+mn-ea"/>
              </a:rPr>
              <a:t>，</a:t>
            </a:r>
            <a:r>
              <a:rPr lang="zh-CN" altLang="en-US" b="1" dirty="0">
                <a:solidFill>
                  <a:srgbClr val="002060"/>
                </a:solidFill>
                <a:latin typeface="+mn-ea"/>
                <a:ea typeface="+mn-ea"/>
              </a:rPr>
              <a:t>湿土质量为</a:t>
            </a:r>
            <a:r>
              <a:rPr lang="zh-CN" altLang="en-US" dirty="0">
                <a:solidFill>
                  <a:srgbClr val="002060"/>
                </a:solidFill>
                <a:latin typeface="+mn-ea"/>
                <a:ea typeface="+mn-ea"/>
              </a:rPr>
              <a:t>187</a:t>
            </a:r>
            <a:r>
              <a:rPr lang="en-US" altLang="zh-CN" dirty="0">
                <a:solidFill>
                  <a:srgbClr val="002060"/>
                </a:solidFill>
                <a:latin typeface="+mn-ea"/>
                <a:ea typeface="+mn-ea"/>
              </a:rPr>
              <a:t>g</a:t>
            </a:r>
            <a:r>
              <a:rPr lang="en-US" altLang="zh-CN" b="1" dirty="0">
                <a:solidFill>
                  <a:srgbClr val="002060"/>
                </a:solidFill>
                <a:latin typeface="+mn-ea"/>
                <a:ea typeface="+mn-ea"/>
              </a:rPr>
              <a:t>，</a:t>
            </a:r>
            <a:r>
              <a:rPr lang="zh-CN" altLang="en-US" b="1" dirty="0">
                <a:solidFill>
                  <a:srgbClr val="002060"/>
                </a:solidFill>
                <a:latin typeface="+mn-ea"/>
                <a:ea typeface="+mn-ea"/>
              </a:rPr>
              <a:t>烘干后，干土质量为</a:t>
            </a:r>
            <a:r>
              <a:rPr lang="zh-CN" altLang="en-US" dirty="0">
                <a:solidFill>
                  <a:srgbClr val="002060"/>
                </a:solidFill>
                <a:latin typeface="+mn-ea"/>
                <a:ea typeface="+mn-ea"/>
              </a:rPr>
              <a:t>167</a:t>
            </a:r>
            <a:r>
              <a:rPr lang="en-US" altLang="zh-CN" dirty="0">
                <a:solidFill>
                  <a:srgbClr val="002060"/>
                </a:solidFill>
                <a:latin typeface="+mn-ea"/>
                <a:ea typeface="+mn-ea"/>
              </a:rPr>
              <a:t>g</a:t>
            </a:r>
            <a:r>
              <a:rPr lang="en-US" altLang="zh-CN" b="1" dirty="0">
                <a:solidFill>
                  <a:srgbClr val="002060"/>
                </a:solidFill>
                <a:latin typeface="+mn-ea"/>
                <a:ea typeface="+mn-ea"/>
              </a:rPr>
              <a:t>。</a:t>
            </a:r>
            <a:r>
              <a:rPr lang="zh-CN" altLang="en-US" b="1" dirty="0">
                <a:solidFill>
                  <a:srgbClr val="002060"/>
                </a:solidFill>
                <a:latin typeface="+mn-ea"/>
                <a:ea typeface="+mn-ea"/>
              </a:rPr>
              <a:t>若</a:t>
            </a:r>
            <a:r>
              <a:rPr lang="zh-CN" altLang="en-US" b="1" dirty="0" smtClean="0">
                <a:solidFill>
                  <a:srgbClr val="002060"/>
                </a:solidFill>
                <a:latin typeface="+mn-ea"/>
                <a:ea typeface="+mn-ea"/>
              </a:rPr>
              <a:t>土粒相对密度（</a:t>
            </a:r>
            <a:r>
              <a:rPr lang="en-US" altLang="zh-CN" i="1" dirty="0" err="1" smtClean="0">
                <a:solidFill>
                  <a:srgbClr val="002060"/>
                </a:solidFill>
                <a:latin typeface="+mn-ea"/>
                <a:ea typeface="+mn-ea"/>
                <a:sym typeface="Symbol" panose="05050102010706020507" pitchFamily="18" charset="2"/>
              </a:rPr>
              <a:t>G</a:t>
            </a:r>
            <a:r>
              <a:rPr lang="en-US" altLang="zh-CN" i="1" baseline="-30000" dirty="0" err="1" smtClean="0">
                <a:solidFill>
                  <a:srgbClr val="002060"/>
                </a:solidFill>
                <a:latin typeface="+mn-ea"/>
                <a:ea typeface="+mn-ea"/>
              </a:rPr>
              <a:t>s</a:t>
            </a:r>
            <a:r>
              <a:rPr lang="zh-CN" altLang="en-US" b="1" dirty="0" smtClean="0">
                <a:solidFill>
                  <a:srgbClr val="002060"/>
                </a:solidFill>
                <a:latin typeface="+mn-ea"/>
                <a:ea typeface="+mn-ea"/>
              </a:rPr>
              <a:t>）为</a:t>
            </a:r>
            <a:r>
              <a:rPr lang="zh-CN" altLang="en-US" dirty="0" smtClean="0">
                <a:solidFill>
                  <a:srgbClr val="002060"/>
                </a:solidFill>
                <a:latin typeface="+mn-ea"/>
                <a:ea typeface="+mn-ea"/>
              </a:rPr>
              <a:t>2</a:t>
            </a:r>
            <a:r>
              <a:rPr lang="zh-CN" altLang="en-US" dirty="0">
                <a:solidFill>
                  <a:srgbClr val="002060"/>
                </a:solidFill>
                <a:latin typeface="+mn-ea"/>
                <a:ea typeface="+mn-ea"/>
              </a:rPr>
              <a:t>.66</a:t>
            </a:r>
            <a:r>
              <a:rPr lang="zh-CN" altLang="en-US" b="1" dirty="0">
                <a:solidFill>
                  <a:srgbClr val="002060"/>
                </a:solidFill>
                <a:latin typeface="+mn-ea"/>
                <a:ea typeface="+mn-ea"/>
              </a:rPr>
              <a:t>，求该土样的含水量</a:t>
            </a:r>
            <a:r>
              <a:rPr lang="en-US" altLang="zh-CN" i="1" dirty="0">
                <a:solidFill>
                  <a:srgbClr val="002060"/>
                </a:solidFill>
                <a:latin typeface="+mn-ea"/>
                <a:ea typeface="+mn-ea"/>
              </a:rPr>
              <a:t>w</a:t>
            </a:r>
            <a:r>
              <a:rPr lang="en-US" altLang="zh-CN" b="1" dirty="0">
                <a:solidFill>
                  <a:srgbClr val="002060"/>
                </a:solidFill>
                <a:latin typeface="+mn-ea"/>
                <a:ea typeface="+mn-ea"/>
              </a:rPr>
              <a:t>、</a:t>
            </a:r>
            <a:r>
              <a:rPr lang="zh-CN" altLang="en-US" b="1" dirty="0">
                <a:solidFill>
                  <a:srgbClr val="002060"/>
                </a:solidFill>
                <a:latin typeface="+mn-ea"/>
                <a:ea typeface="+mn-ea"/>
              </a:rPr>
              <a:t>密度</a:t>
            </a:r>
            <a:r>
              <a:rPr lang="en-US" altLang="zh-CN" i="1" dirty="0">
                <a:solidFill>
                  <a:srgbClr val="002060"/>
                </a:solidFill>
                <a:latin typeface="+mn-ea"/>
                <a:ea typeface="+mn-ea"/>
              </a:rPr>
              <a:t>ρ</a:t>
            </a:r>
            <a:r>
              <a:rPr lang="en-US" altLang="zh-CN" b="1" dirty="0">
                <a:solidFill>
                  <a:srgbClr val="002060"/>
                </a:solidFill>
                <a:latin typeface="+mn-ea"/>
                <a:ea typeface="+mn-ea"/>
              </a:rPr>
              <a:t>、</a:t>
            </a:r>
            <a:r>
              <a:rPr lang="zh-CN" altLang="en-US" b="1" dirty="0">
                <a:solidFill>
                  <a:srgbClr val="002060"/>
                </a:solidFill>
                <a:latin typeface="+mn-ea"/>
                <a:ea typeface="+mn-ea"/>
              </a:rPr>
              <a:t>重度</a:t>
            </a:r>
            <a:r>
              <a:rPr lang="zh-CN" altLang="en-US" i="1" dirty="0">
                <a:solidFill>
                  <a:srgbClr val="002060"/>
                </a:solidFill>
                <a:latin typeface="+mn-ea"/>
                <a:ea typeface="+mn-ea"/>
                <a:sym typeface="Symbol" panose="05050102010706020507" pitchFamily="18" charset="2"/>
              </a:rPr>
              <a:t></a:t>
            </a:r>
            <a:r>
              <a:rPr lang="en-US" altLang="zh-CN" i="1" dirty="0">
                <a:solidFill>
                  <a:srgbClr val="002060"/>
                </a:solidFill>
                <a:latin typeface="+mn-ea"/>
                <a:ea typeface="+mn-ea"/>
              </a:rPr>
              <a:t> </a:t>
            </a:r>
            <a:r>
              <a:rPr lang="en-US" altLang="zh-CN" b="1" dirty="0">
                <a:solidFill>
                  <a:srgbClr val="002060"/>
                </a:solidFill>
                <a:latin typeface="+mn-ea"/>
                <a:ea typeface="+mn-ea"/>
              </a:rPr>
              <a:t>、</a:t>
            </a:r>
            <a:r>
              <a:rPr lang="zh-CN" altLang="en-US" b="1" dirty="0">
                <a:solidFill>
                  <a:srgbClr val="002060"/>
                </a:solidFill>
                <a:latin typeface="+mn-ea"/>
                <a:ea typeface="+mn-ea"/>
              </a:rPr>
              <a:t>干重度</a:t>
            </a:r>
            <a:r>
              <a:rPr lang="zh-CN" altLang="en-US" i="1" dirty="0">
                <a:solidFill>
                  <a:srgbClr val="002060"/>
                </a:solidFill>
                <a:latin typeface="+mn-ea"/>
                <a:ea typeface="+mn-ea"/>
                <a:sym typeface="Symbol" panose="05050102010706020507" pitchFamily="18" charset="2"/>
              </a:rPr>
              <a:t></a:t>
            </a:r>
            <a:r>
              <a:rPr lang="en-US" altLang="zh-CN" i="1" baseline="-30000" dirty="0">
                <a:solidFill>
                  <a:srgbClr val="002060"/>
                </a:solidFill>
                <a:latin typeface="+mn-ea"/>
                <a:ea typeface="+mn-ea"/>
              </a:rPr>
              <a:t>d</a:t>
            </a:r>
            <a:r>
              <a:rPr lang="zh-CN" altLang="en-US" b="1" baseline="-30000" dirty="0">
                <a:solidFill>
                  <a:srgbClr val="002060"/>
                </a:solidFill>
                <a:latin typeface="+mn-ea"/>
                <a:ea typeface="+mn-ea"/>
              </a:rPr>
              <a:t> </a:t>
            </a:r>
            <a:r>
              <a:rPr lang="zh-CN" altLang="en-US" b="1" dirty="0">
                <a:solidFill>
                  <a:srgbClr val="002060"/>
                </a:solidFill>
                <a:latin typeface="+mn-ea"/>
                <a:ea typeface="+mn-ea"/>
              </a:rPr>
              <a:t>、孔隙比</a:t>
            </a:r>
            <a:r>
              <a:rPr lang="en-US" altLang="zh-CN" i="1" dirty="0">
                <a:solidFill>
                  <a:srgbClr val="002060"/>
                </a:solidFill>
                <a:latin typeface="+mn-ea"/>
                <a:ea typeface="+mn-ea"/>
              </a:rPr>
              <a:t>e</a:t>
            </a:r>
            <a:r>
              <a:rPr lang="zh-CN" altLang="en-US" b="1" dirty="0">
                <a:solidFill>
                  <a:srgbClr val="002060"/>
                </a:solidFill>
                <a:latin typeface="+mn-ea"/>
                <a:ea typeface="+mn-ea"/>
              </a:rPr>
              <a:t>、饱和重度</a:t>
            </a:r>
            <a:r>
              <a:rPr lang="zh-CN" altLang="en-US" i="1" dirty="0">
                <a:solidFill>
                  <a:srgbClr val="002060"/>
                </a:solidFill>
                <a:latin typeface="+mn-ea"/>
                <a:ea typeface="+mn-ea"/>
                <a:sym typeface="Symbol" panose="05050102010706020507" pitchFamily="18" charset="2"/>
              </a:rPr>
              <a:t></a:t>
            </a:r>
            <a:r>
              <a:rPr lang="en-US" altLang="zh-CN" i="1" baseline="-30000" dirty="0">
                <a:solidFill>
                  <a:srgbClr val="002060"/>
                </a:solidFill>
                <a:latin typeface="+mn-ea"/>
                <a:ea typeface="+mn-ea"/>
              </a:rPr>
              <a:t>sat</a:t>
            </a:r>
            <a:r>
              <a:rPr lang="zh-CN" altLang="en-US" b="1" dirty="0">
                <a:solidFill>
                  <a:srgbClr val="002060"/>
                </a:solidFill>
                <a:latin typeface="+mn-ea"/>
                <a:ea typeface="+mn-ea"/>
              </a:rPr>
              <a:t>和有效重度</a:t>
            </a:r>
            <a:r>
              <a:rPr lang="zh-CN" altLang="en-US" i="1" dirty="0">
                <a:solidFill>
                  <a:srgbClr val="002060"/>
                </a:solidFill>
                <a:latin typeface="+mn-ea"/>
                <a:ea typeface="+mn-ea"/>
                <a:sym typeface="Symbol" panose="05050102010706020507" pitchFamily="18" charset="2"/>
              </a:rPr>
              <a:t></a:t>
            </a:r>
            <a:r>
              <a:rPr lang="zh-CN" altLang="en-US" b="1" dirty="0">
                <a:solidFill>
                  <a:srgbClr val="002060"/>
                </a:solidFill>
                <a:latin typeface="+mn-ea"/>
                <a:ea typeface="+mn-ea"/>
              </a:rPr>
              <a:t> </a:t>
            </a:r>
            <a:r>
              <a:rPr lang="zh-CN" altLang="en-US" dirty="0">
                <a:solidFill>
                  <a:srgbClr val="002060"/>
                </a:solidFill>
                <a:latin typeface="+mn-ea"/>
                <a:ea typeface="+mn-ea"/>
              </a:rPr>
              <a:t> </a:t>
            </a:r>
            <a:endParaRPr lang="zh-CN" altLang="en-US" dirty="0">
              <a:solidFill>
                <a:srgbClr val="002060"/>
              </a:solidFill>
              <a:latin typeface="+mn-ea"/>
              <a:ea typeface="+mn-ea"/>
            </a:endParaRPr>
          </a:p>
        </p:txBody>
      </p:sp>
      <p:sp>
        <p:nvSpPr>
          <p:cNvPr id="1836036" name="Text Box 4"/>
          <p:cNvSpPr txBox="1">
            <a:spLocks noChangeArrowheads="1"/>
          </p:cNvSpPr>
          <p:nvPr/>
        </p:nvSpPr>
        <p:spPr bwMode="auto">
          <a:xfrm>
            <a:off x="395536" y="2532063"/>
            <a:ext cx="8640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type="none" w="sm" len="lg"/>
                <a:tailEnd type="none" w="sm" len="lg"/>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dirty="0" smtClean="0">
                <a:solidFill>
                  <a:srgbClr val="FE101B"/>
                </a:solidFill>
                <a:latin typeface="黑体" panose="02010609060101010101" pitchFamily="2" charset="-122"/>
                <a:ea typeface="黑体" panose="02010609060101010101" pitchFamily="2" charset="-122"/>
              </a:rPr>
              <a:t>【</a:t>
            </a:r>
            <a:r>
              <a:rPr lang="zh-CN" altLang="en-US" b="1" dirty="0" smtClean="0">
                <a:solidFill>
                  <a:srgbClr val="FE101B"/>
                </a:solidFill>
                <a:latin typeface="楷体_GB2312" pitchFamily="49" charset="-122"/>
                <a:ea typeface="黑体" panose="02010609060101010101" pitchFamily="2" charset="-122"/>
              </a:rPr>
              <a:t>解</a:t>
            </a:r>
            <a:r>
              <a:rPr lang="zh-CN" altLang="en-US" b="1" dirty="0" smtClean="0">
                <a:solidFill>
                  <a:srgbClr val="FE101B"/>
                </a:solidFill>
                <a:latin typeface="楷体_GB2312" pitchFamily="49" charset="-122"/>
                <a:ea typeface="楷体_GB2312" pitchFamily="49" charset="-122"/>
              </a:rPr>
              <a:t>】</a:t>
            </a:r>
            <a:endParaRPr lang="zh-CN" altLang="en-US" b="1" dirty="0">
              <a:solidFill>
                <a:srgbClr val="FE101B"/>
              </a:solidFill>
              <a:latin typeface="楷体_GB2312" pitchFamily="49" charset="-122"/>
              <a:ea typeface="楷体_GB2312" pitchFamily="49" charset="-122"/>
            </a:endParaRPr>
          </a:p>
        </p:txBody>
      </p:sp>
      <p:graphicFrame>
        <p:nvGraphicFramePr>
          <p:cNvPr id="1836037" name="Object 2"/>
          <p:cNvGraphicFramePr>
            <a:graphicFrameLocks noChangeAspect="1"/>
          </p:cNvGraphicFramePr>
          <p:nvPr/>
        </p:nvGraphicFramePr>
        <p:xfrm>
          <a:off x="1448991" y="2533649"/>
          <a:ext cx="3987105" cy="730529"/>
        </p:xfrm>
        <a:graphic>
          <a:graphicData uri="http://schemas.openxmlformats.org/presentationml/2006/ole">
            <mc:AlternateContent xmlns:mc="http://schemas.openxmlformats.org/markup-compatibility/2006">
              <mc:Choice xmlns:v="urn:schemas-microsoft-com:vml" Requires="v">
                <p:oleObj spid="_x0000_s17661" name="公式" r:id="rId1" imgW="2324100" imgH="431800" progId="Equation.3">
                  <p:embed/>
                </p:oleObj>
              </mc:Choice>
              <mc:Fallback>
                <p:oleObj name="公式" r:id="rId1" imgW="2324100" imgH="431800" progId="Equation.3">
                  <p:embed/>
                  <p:pic>
                    <p:nvPicPr>
                      <p:cNvPr id="0"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991" y="2533649"/>
                        <a:ext cx="3987105" cy="730529"/>
                      </a:xfrm>
                      <a:prstGeom prst="rect">
                        <a:avLst/>
                      </a:prstGeom>
                      <a:noFill/>
                      <a:ln>
                        <a:noFill/>
                      </a:ln>
                    </p:spPr>
                  </p:pic>
                </p:oleObj>
              </mc:Fallback>
            </mc:AlternateContent>
          </a:graphicData>
        </a:graphic>
      </p:graphicFrame>
      <p:graphicFrame>
        <p:nvGraphicFramePr>
          <p:cNvPr id="1836038" name="Object 3"/>
          <p:cNvGraphicFramePr>
            <a:graphicFrameLocks noChangeAspect="1"/>
          </p:cNvGraphicFramePr>
          <p:nvPr/>
        </p:nvGraphicFramePr>
        <p:xfrm>
          <a:off x="5908675" y="2487168"/>
          <a:ext cx="2884488" cy="685800"/>
        </p:xfrm>
        <a:graphic>
          <a:graphicData uri="http://schemas.openxmlformats.org/presentationml/2006/ole">
            <mc:AlternateContent xmlns:mc="http://schemas.openxmlformats.org/markup-compatibility/2006">
              <mc:Choice xmlns:v="urn:schemas-microsoft-com:vml" Requires="v">
                <p:oleObj spid="_x0000_s17662" name="Equation" r:id="rId3" imgW="1651000" imgH="393700" progId="Equation.3">
                  <p:embed/>
                </p:oleObj>
              </mc:Choice>
              <mc:Fallback>
                <p:oleObj name="Equation" r:id="rId3" imgW="1651000" imgH="3937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8675" y="2487168"/>
                        <a:ext cx="28844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36039" name="Object 4"/>
          <p:cNvGraphicFramePr>
            <a:graphicFrameLocks noChangeAspect="1"/>
          </p:cNvGraphicFramePr>
          <p:nvPr/>
        </p:nvGraphicFramePr>
        <p:xfrm>
          <a:off x="1173671" y="3348033"/>
          <a:ext cx="3527425" cy="431800"/>
        </p:xfrm>
        <a:graphic>
          <a:graphicData uri="http://schemas.openxmlformats.org/presentationml/2006/ole">
            <mc:AlternateContent xmlns:mc="http://schemas.openxmlformats.org/markup-compatibility/2006">
              <mc:Choice xmlns:v="urn:schemas-microsoft-com:vml" Requires="v">
                <p:oleObj spid="_x0000_s17663" name="Equation" r:id="rId5" imgW="1968500" imgH="228600" progId="Equation.3">
                  <p:embed/>
                </p:oleObj>
              </mc:Choice>
              <mc:Fallback>
                <p:oleObj name="Equation" r:id="rId5" imgW="1968500" imgH="2286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3671" y="3348033"/>
                        <a:ext cx="35274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36040" name="Object 5"/>
          <p:cNvGraphicFramePr>
            <a:graphicFrameLocks noChangeAspect="1"/>
          </p:cNvGraphicFramePr>
          <p:nvPr/>
        </p:nvGraphicFramePr>
        <p:xfrm>
          <a:off x="5100892" y="3241513"/>
          <a:ext cx="3717925" cy="723900"/>
        </p:xfrm>
        <a:graphic>
          <a:graphicData uri="http://schemas.openxmlformats.org/presentationml/2006/ole">
            <mc:AlternateContent xmlns:mc="http://schemas.openxmlformats.org/markup-compatibility/2006">
              <mc:Choice xmlns:v="urn:schemas-microsoft-com:vml" Requires="v">
                <p:oleObj spid="_x0000_s17664" name="公式" r:id="rId7" imgW="2044700" imgH="393700" progId="Equation.3">
                  <p:embed/>
                </p:oleObj>
              </mc:Choice>
              <mc:Fallback>
                <p:oleObj name="公式" r:id="rId7" imgW="2044700" imgH="39370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0892" y="3241513"/>
                        <a:ext cx="37179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36041" name="Object 6"/>
          <p:cNvGraphicFramePr>
            <a:graphicFrameLocks noChangeAspect="1"/>
          </p:cNvGraphicFramePr>
          <p:nvPr/>
        </p:nvGraphicFramePr>
        <p:xfrm>
          <a:off x="877094" y="4093269"/>
          <a:ext cx="5734050" cy="762000"/>
        </p:xfrm>
        <a:graphic>
          <a:graphicData uri="http://schemas.openxmlformats.org/presentationml/2006/ole">
            <mc:AlternateContent xmlns:mc="http://schemas.openxmlformats.org/markup-compatibility/2006">
              <mc:Choice xmlns:v="urn:schemas-microsoft-com:vml" Requires="v">
                <p:oleObj spid="_x0000_s17665" name="公式" r:id="rId9" imgW="3086100" imgH="419100" progId="Equation.3">
                  <p:embed/>
                </p:oleObj>
              </mc:Choice>
              <mc:Fallback>
                <p:oleObj name="公式" r:id="rId9" imgW="3086100" imgH="419100" progId="Equation.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7094" y="4093269"/>
                        <a:ext cx="57340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36042" name="Object 7"/>
          <p:cNvGraphicFramePr>
            <a:graphicFrameLocks noChangeAspect="1"/>
          </p:cNvGraphicFramePr>
          <p:nvPr/>
        </p:nvGraphicFramePr>
        <p:xfrm>
          <a:off x="879430" y="4914900"/>
          <a:ext cx="3644900" cy="685800"/>
        </p:xfrm>
        <a:graphic>
          <a:graphicData uri="http://schemas.openxmlformats.org/presentationml/2006/ole">
            <mc:AlternateContent xmlns:mc="http://schemas.openxmlformats.org/markup-compatibility/2006">
              <mc:Choice xmlns:v="urn:schemas-microsoft-com:vml" Requires="v">
                <p:oleObj spid="_x0000_s17666" name="数式" r:id="rId11" imgW="2159000" imgH="393700" progId="Equation.3">
                  <p:embed/>
                </p:oleObj>
              </mc:Choice>
              <mc:Fallback>
                <p:oleObj name="数式" r:id="rId11" imgW="2159000" imgH="393700" progId="Equation.3">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9430" y="4914900"/>
                        <a:ext cx="3644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36043" name="Object 8"/>
          <p:cNvGraphicFramePr>
            <a:graphicFrameLocks noChangeAspect="1"/>
          </p:cNvGraphicFramePr>
          <p:nvPr/>
        </p:nvGraphicFramePr>
        <p:xfrm>
          <a:off x="877094" y="5822042"/>
          <a:ext cx="5332412" cy="673100"/>
        </p:xfrm>
        <a:graphic>
          <a:graphicData uri="http://schemas.openxmlformats.org/presentationml/2006/ole">
            <mc:AlternateContent xmlns:mc="http://schemas.openxmlformats.org/markup-compatibility/2006">
              <mc:Choice xmlns:v="urn:schemas-microsoft-com:vml" Requires="v">
                <p:oleObj spid="_x0000_s17667" name="公式" r:id="rId13" imgW="2984500" imgH="393700" progId="Equation.3">
                  <p:embed/>
                </p:oleObj>
              </mc:Choice>
              <mc:Fallback>
                <p:oleObj name="公式" r:id="rId13" imgW="2984500" imgH="393700" progId="Equation.3">
                  <p:embed/>
                  <p:pic>
                    <p:nvPicPr>
                      <p:cNvPr id="0"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7094" y="5822042"/>
                        <a:ext cx="533241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36044" name="Object 9"/>
          <p:cNvGraphicFramePr>
            <a:graphicFrameLocks noChangeAspect="1"/>
          </p:cNvGraphicFramePr>
          <p:nvPr/>
        </p:nvGraphicFramePr>
        <p:xfrm>
          <a:off x="5018341" y="4979917"/>
          <a:ext cx="3883025" cy="431800"/>
        </p:xfrm>
        <a:graphic>
          <a:graphicData uri="http://schemas.openxmlformats.org/presentationml/2006/ole">
            <mc:AlternateContent xmlns:mc="http://schemas.openxmlformats.org/markup-compatibility/2006">
              <mc:Choice xmlns:v="urn:schemas-microsoft-com:vml" Requires="v">
                <p:oleObj spid="_x0000_s17668" name="公式" r:id="rId15" imgW="2298700" imgH="241300" progId="Equation.3">
                  <p:embed/>
                </p:oleObj>
              </mc:Choice>
              <mc:Fallback>
                <p:oleObj name="公式" r:id="rId15" imgW="2298700" imgH="241300" progId="Equation.3">
                  <p:embed/>
                  <p:pic>
                    <p:nvPicPr>
                      <p:cNvPr id="0"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18341" y="4979917"/>
                        <a:ext cx="3883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.2 </a:t>
            </a:r>
            <a:r>
              <a:rPr lang="zh-CN" altLang="en-US" sz="2600" b="1" dirty="0" smtClean="0">
                <a:solidFill>
                  <a:srgbClr val="FF3300"/>
                </a:solidFill>
                <a:cs typeface="Times New Roman" panose="02020603050405020304" pitchFamily="18" charset="0"/>
              </a:rPr>
              <a:t>土的三相比例指标</a:t>
            </a:r>
            <a:endParaRPr lang="zh-CN" altLang="en-US" sz="2600" b="1" dirty="0">
              <a:solidFill>
                <a:srgbClr val="FF330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36035"/>
                                        </p:tgtEl>
                                        <p:attrNameLst>
                                          <p:attrName>style.visibility</p:attrName>
                                        </p:attrNameLst>
                                      </p:cBhvr>
                                      <p:to>
                                        <p:strVal val="visible"/>
                                      </p:to>
                                    </p:set>
                                    <p:animEffect transition="in" filter="blinds(horizontal)">
                                      <p:cBhvr>
                                        <p:cTn id="7" dur="500"/>
                                        <p:tgtEl>
                                          <p:spTgt spid="18360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8360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836037"/>
                                        </p:tgtEl>
                                        <p:attrNameLst>
                                          <p:attrName>style.visibility</p:attrName>
                                        </p:attrNameLst>
                                      </p:cBhvr>
                                      <p:to>
                                        <p:strVal val="visible"/>
                                      </p:to>
                                    </p:set>
                                    <p:animEffect transition="in" filter="dissolve">
                                      <p:cBhvr>
                                        <p:cTn id="16" dur="500"/>
                                        <p:tgtEl>
                                          <p:spTgt spid="183603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836038"/>
                                        </p:tgtEl>
                                        <p:attrNameLst>
                                          <p:attrName>style.visibility</p:attrName>
                                        </p:attrNameLst>
                                      </p:cBhvr>
                                      <p:to>
                                        <p:strVal val="visible"/>
                                      </p:to>
                                    </p:set>
                                    <p:animEffect transition="in" filter="dissolve">
                                      <p:cBhvr>
                                        <p:cTn id="21" dur="500"/>
                                        <p:tgtEl>
                                          <p:spTgt spid="183603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836039"/>
                                        </p:tgtEl>
                                        <p:attrNameLst>
                                          <p:attrName>style.visibility</p:attrName>
                                        </p:attrNameLst>
                                      </p:cBhvr>
                                      <p:to>
                                        <p:strVal val="visible"/>
                                      </p:to>
                                    </p:set>
                                    <p:animEffect transition="in" filter="dissolve">
                                      <p:cBhvr>
                                        <p:cTn id="26" dur="500"/>
                                        <p:tgtEl>
                                          <p:spTgt spid="183603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836040"/>
                                        </p:tgtEl>
                                        <p:attrNameLst>
                                          <p:attrName>style.visibility</p:attrName>
                                        </p:attrNameLst>
                                      </p:cBhvr>
                                      <p:to>
                                        <p:strVal val="visible"/>
                                      </p:to>
                                    </p:set>
                                    <p:animEffect transition="in" filter="dissolve">
                                      <p:cBhvr>
                                        <p:cTn id="31" dur="500"/>
                                        <p:tgtEl>
                                          <p:spTgt spid="1836040"/>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836041"/>
                                        </p:tgtEl>
                                        <p:attrNameLst>
                                          <p:attrName>style.visibility</p:attrName>
                                        </p:attrNameLst>
                                      </p:cBhvr>
                                      <p:to>
                                        <p:strVal val="visible"/>
                                      </p:to>
                                    </p:set>
                                    <p:animEffect transition="in" filter="dissolve">
                                      <p:cBhvr>
                                        <p:cTn id="36" dur="500"/>
                                        <p:tgtEl>
                                          <p:spTgt spid="1836041"/>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836042"/>
                                        </p:tgtEl>
                                        <p:attrNameLst>
                                          <p:attrName>style.visibility</p:attrName>
                                        </p:attrNameLst>
                                      </p:cBhvr>
                                      <p:to>
                                        <p:strVal val="visible"/>
                                      </p:to>
                                    </p:set>
                                    <p:animEffect transition="in" filter="dissolve">
                                      <p:cBhvr>
                                        <p:cTn id="41" dur="500"/>
                                        <p:tgtEl>
                                          <p:spTgt spid="1836042"/>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836043"/>
                                        </p:tgtEl>
                                        <p:attrNameLst>
                                          <p:attrName>style.visibility</p:attrName>
                                        </p:attrNameLst>
                                      </p:cBhvr>
                                      <p:to>
                                        <p:strVal val="visible"/>
                                      </p:to>
                                    </p:set>
                                    <p:animEffect transition="in" filter="dissolve">
                                      <p:cBhvr>
                                        <p:cTn id="46" dur="500"/>
                                        <p:tgtEl>
                                          <p:spTgt spid="1836043"/>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836044"/>
                                        </p:tgtEl>
                                        <p:attrNameLst>
                                          <p:attrName>style.visibility</p:attrName>
                                        </p:attrNameLst>
                                      </p:cBhvr>
                                      <p:to>
                                        <p:strVal val="visible"/>
                                      </p:to>
                                    </p:set>
                                    <p:animEffect transition="in" filter="dissolve">
                                      <p:cBhvr>
                                        <p:cTn id="51" dur="500"/>
                                        <p:tgtEl>
                                          <p:spTgt spid="1836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6035" grpId="0" autoUpdateAnimBg="0"/>
      <p:bldP spid="1836036"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3" name="Text Box 45"/>
          <p:cNvSpPr txBox="1">
            <a:spLocks noChangeArrowheads="1"/>
          </p:cNvSpPr>
          <p:nvPr/>
        </p:nvSpPr>
        <p:spPr bwMode="auto">
          <a:xfrm>
            <a:off x="642938" y="571500"/>
            <a:ext cx="8032750" cy="768350"/>
          </a:xfrm>
          <a:prstGeom prst="rect">
            <a:avLst/>
          </a:prstGeom>
          <a:noFill/>
          <a:ln w="9525">
            <a:noFill/>
            <a:miter lim="800000"/>
          </a:ln>
          <a:effectLst/>
        </p:spPr>
        <p:txBody>
          <a:bodyPr>
            <a:spAutoFit/>
          </a:bodyPr>
          <a:lstStyle/>
          <a:p>
            <a:pPr algn="ctr">
              <a:spcBef>
                <a:spcPct val="50000"/>
              </a:spcBef>
              <a:defRPr/>
            </a:pPr>
            <a:r>
              <a:rPr lang="zh-CN" altLang="en-US"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第</a:t>
            </a:r>
            <a:r>
              <a:rPr lang="zh-CN" altLang="en-US"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一章</a:t>
            </a:r>
            <a:r>
              <a:rPr lang="en-US" altLang="zh-CN"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  </a:t>
            </a:r>
            <a:r>
              <a:rPr lang="zh-CN" altLang="en-US"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土的物理性质及分类</a:t>
            </a:r>
            <a:endParaRPr lang="en-US" altLang="zh-CN"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endParaRPr>
          </a:p>
        </p:txBody>
      </p:sp>
      <p:sp>
        <p:nvSpPr>
          <p:cNvPr id="3075" name="Text Box 9"/>
          <p:cNvSpPr txBox="1">
            <a:spLocks noChangeArrowheads="1"/>
          </p:cNvSpPr>
          <p:nvPr/>
        </p:nvSpPr>
        <p:spPr bwMode="auto">
          <a:xfrm>
            <a:off x="1000125" y="1663700"/>
            <a:ext cx="7239000" cy="439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1.1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概述</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1.2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土的三相比例指标</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pPr>
            <a:r>
              <a:rPr lang="en-US" altLang="zh-CN" sz="2800" b="1" dirty="0" smtClean="0">
                <a:ea typeface="黑体" panose="02010609060101010101" pitchFamily="2" charset="-122"/>
                <a:cs typeface="Times New Roman" panose="02020603050405020304" pitchFamily="18" charset="0"/>
              </a:rPr>
              <a:t>§</a:t>
            </a:r>
            <a:r>
              <a:rPr lang="en-US" altLang="zh-CN" sz="2800" dirty="0" smtClean="0">
                <a:solidFill>
                  <a:srgbClr val="FF3300"/>
                </a:solidFill>
                <a:ea typeface="黑体" panose="02010609060101010101" pitchFamily="2" charset="-122"/>
                <a:cs typeface="Times New Roman" panose="02020603050405020304" pitchFamily="18" charset="0"/>
              </a:rPr>
              <a:t> </a:t>
            </a:r>
            <a:r>
              <a:rPr lang="en-US" altLang="zh-CN" sz="2800" b="1" dirty="0" smtClean="0">
                <a:ea typeface="黑体" panose="02010609060101010101" pitchFamily="2" charset="-122"/>
                <a:cs typeface="Times New Roman" panose="02020603050405020304" pitchFamily="18" charset="0"/>
              </a:rPr>
              <a:t>1</a:t>
            </a:r>
            <a:r>
              <a:rPr lang="en-US" altLang="zh-CN" sz="2800" b="1" dirty="0" smtClean="0">
                <a:ea typeface="黑体" panose="02010609060101010101" pitchFamily="2" charset="-122"/>
                <a:cs typeface="Times New Roman" panose="02020603050405020304" pitchFamily="18" charset="0"/>
              </a:rPr>
              <a:t>.3 </a:t>
            </a:r>
            <a:r>
              <a:rPr lang="zh-CN" altLang="en-US" sz="2800" b="1" dirty="0" smtClean="0">
                <a:ea typeface="黑体" panose="02010609060101010101" pitchFamily="2" charset="-122"/>
                <a:cs typeface="Times New Roman" panose="02020603050405020304" pitchFamily="18" charset="0"/>
              </a:rPr>
              <a:t>黏性</a:t>
            </a:r>
            <a:r>
              <a:rPr lang="zh-CN" altLang="en-US" sz="2800" b="1" dirty="0">
                <a:ea typeface="黑体" panose="02010609060101010101" pitchFamily="2" charset="-122"/>
                <a:cs typeface="Times New Roman" panose="02020603050405020304" pitchFamily="18" charset="0"/>
              </a:rPr>
              <a:t>土的物理</a:t>
            </a:r>
            <a:r>
              <a:rPr lang="zh-CN" altLang="en-US" sz="2800" b="1" dirty="0" smtClean="0">
                <a:ea typeface="黑体" panose="02010609060101010101" pitchFamily="2" charset="-122"/>
                <a:cs typeface="Times New Roman" panose="02020603050405020304" pitchFamily="18" charset="0"/>
              </a:rPr>
              <a:t>特征</a:t>
            </a:r>
            <a:endParaRPr lang="en-US" altLang="zh-CN" sz="2800" b="1" dirty="0">
              <a:ea typeface="黑体" panose="0201060906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1.4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无黏性土的密实度</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1.5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粉土的密实度和湿度</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1.6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土的胀缩性、湿陷性和冻胀性</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1.7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土的分类</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46FDC9C2-9C1C-4FC5-AD30-17D1D46CAA2B}" type="slidenum">
              <a:rPr lang="zh-CN" altLang="en-US" sz="1200">
                <a:latin typeface="Garamond" panose="02020404030301010803" pitchFamily="18" charset="0"/>
              </a:rPr>
            </a:fld>
            <a:endParaRPr lang="en-US" altLang="zh-CN" sz="1200">
              <a:latin typeface="Garamond" panose="02020404030301010803" pitchFamily="18" charset="0"/>
            </a:endParaRPr>
          </a:p>
        </p:txBody>
      </p:sp>
      <p:sp>
        <p:nvSpPr>
          <p:cNvPr id="20498"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.3 </a:t>
            </a:r>
            <a:r>
              <a:rPr lang="zh-CN" altLang="en-US" sz="2600" b="1" dirty="0" smtClean="0">
                <a:solidFill>
                  <a:srgbClr val="FF3300"/>
                </a:solidFill>
                <a:cs typeface="Times New Roman" panose="02020603050405020304" pitchFamily="18" charset="0"/>
              </a:rPr>
              <a:t>黏性土</a:t>
            </a:r>
            <a:r>
              <a:rPr lang="zh-CN" altLang="en-US" sz="2600" b="1" dirty="0">
                <a:solidFill>
                  <a:srgbClr val="FF3300"/>
                </a:solidFill>
                <a:cs typeface="Times New Roman" panose="02020603050405020304" pitchFamily="18" charset="0"/>
              </a:rPr>
              <a:t>的</a:t>
            </a:r>
            <a:r>
              <a:rPr lang="zh-CN" altLang="en-US" sz="2600" b="1" dirty="0" smtClean="0">
                <a:solidFill>
                  <a:srgbClr val="FF3300"/>
                </a:solidFill>
                <a:cs typeface="Times New Roman" panose="02020603050405020304" pitchFamily="18" charset="0"/>
              </a:rPr>
              <a:t>物理特征</a:t>
            </a:r>
            <a:endParaRPr lang="zh-CN" altLang="en-US" sz="2600" b="1" dirty="0">
              <a:solidFill>
                <a:srgbClr val="FF3300"/>
              </a:solidFill>
              <a:cs typeface="Times New Roman" panose="02020603050405020304" pitchFamily="18" charset="0"/>
            </a:endParaRPr>
          </a:p>
        </p:txBody>
      </p:sp>
      <p:sp>
        <p:nvSpPr>
          <p:cNvPr id="2" name="矩形 1"/>
          <p:cNvSpPr/>
          <p:nvPr/>
        </p:nvSpPr>
        <p:spPr>
          <a:xfrm>
            <a:off x="683568" y="727379"/>
            <a:ext cx="4206601" cy="461665"/>
          </a:xfrm>
          <a:prstGeom prst="rect">
            <a:avLst/>
          </a:prstGeom>
          <a:solidFill>
            <a:srgbClr val="FFC000"/>
          </a:solidFill>
        </p:spPr>
        <p:txBody>
          <a:bodyPr wrap="none">
            <a:spAutoFit/>
          </a:bodyPr>
          <a:lstStyle/>
          <a:p>
            <a:r>
              <a:rPr lang="zh-CN" altLang="en-US" b="1" dirty="0" smtClean="0">
                <a:ea typeface="黑体" panose="02010609060101010101" pitchFamily="2" charset="-122"/>
              </a:rPr>
              <a:t>黏性</a:t>
            </a:r>
            <a:r>
              <a:rPr lang="zh-CN" altLang="en-US" b="1" dirty="0">
                <a:ea typeface="黑体" panose="02010609060101010101" pitchFamily="2" charset="-122"/>
              </a:rPr>
              <a:t>土的可塑性及界限含水量</a:t>
            </a:r>
            <a:endParaRPr lang="zh-CN" altLang="en-US" dirty="0"/>
          </a:p>
        </p:txBody>
      </p:sp>
      <p:sp>
        <p:nvSpPr>
          <p:cNvPr id="3" name="矩形 2"/>
          <p:cNvSpPr/>
          <p:nvPr/>
        </p:nvSpPr>
        <p:spPr>
          <a:xfrm>
            <a:off x="592184" y="1638836"/>
            <a:ext cx="8064896" cy="3748719"/>
          </a:xfrm>
          <a:prstGeom prst="rect">
            <a:avLst/>
          </a:prstGeom>
        </p:spPr>
        <p:txBody>
          <a:bodyPr wrap="square">
            <a:spAutoFit/>
          </a:bodyPr>
          <a:lstStyle/>
          <a:p>
            <a:pPr marL="342900" indent="-342900" eaLnBrk="1" hangingPunct="1">
              <a:lnSpc>
                <a:spcPct val="110000"/>
              </a:lnSpc>
              <a:buFont typeface="Wingdings" panose="05000000000000000000" pitchFamily="2" charset="2"/>
              <a:buChar char="Ø"/>
              <a:defRPr/>
            </a:pPr>
            <a:r>
              <a:rPr lang="zh-CN" altLang="en-US" b="1" dirty="0" smtClean="0"/>
              <a:t>同</a:t>
            </a:r>
            <a:r>
              <a:rPr lang="zh-CN" altLang="en-US" b="1" dirty="0"/>
              <a:t>一</a:t>
            </a:r>
            <a:r>
              <a:rPr lang="zh-CN" altLang="en-US" b="1" dirty="0" smtClean="0"/>
              <a:t>种黏性</a:t>
            </a:r>
            <a:r>
              <a:rPr lang="zh-CN" altLang="en-US" b="1" dirty="0"/>
              <a:t>土随其含水量的不同，而分别处于固态、半固态、可塑状态及流动状态，其界限含水量分别为</a:t>
            </a:r>
            <a:r>
              <a:rPr lang="zh-CN" altLang="en-US" b="1" dirty="0" smtClean="0">
                <a:solidFill>
                  <a:srgbClr val="FF0000"/>
                </a:solidFill>
              </a:rPr>
              <a:t>缩限（</a:t>
            </a:r>
            <a:r>
              <a:rPr lang="en-US" altLang="zh-CN" b="1" i="1" dirty="0">
                <a:solidFill>
                  <a:srgbClr val="FF0000"/>
                </a:solidFill>
              </a:rPr>
              <a:t> </a:t>
            </a:r>
            <a:r>
              <a:rPr lang="en-US" altLang="zh-CN" b="1" i="1" dirty="0" err="1">
                <a:solidFill>
                  <a:srgbClr val="FF0000"/>
                </a:solidFill>
              </a:rPr>
              <a:t>w</a:t>
            </a:r>
            <a:r>
              <a:rPr lang="en-US" altLang="zh-CN" b="1" baseline="-30000" dirty="0" err="1">
                <a:solidFill>
                  <a:srgbClr val="FF0000"/>
                </a:solidFill>
              </a:rPr>
              <a:t>S</a:t>
            </a:r>
            <a:r>
              <a:rPr lang="en-US" altLang="zh-CN" b="1" baseline="-30000" dirty="0">
                <a:solidFill>
                  <a:srgbClr val="FF0000"/>
                </a:solidFill>
              </a:rPr>
              <a:t> </a:t>
            </a:r>
            <a:r>
              <a:rPr lang="zh-CN" altLang="en-US" b="1" dirty="0" smtClean="0">
                <a:solidFill>
                  <a:srgbClr val="FF0000"/>
                </a:solidFill>
              </a:rPr>
              <a:t>）、塑限（</a:t>
            </a:r>
            <a:r>
              <a:rPr lang="en-US" altLang="zh-CN" b="1" i="1" dirty="0">
                <a:solidFill>
                  <a:srgbClr val="FF0000"/>
                </a:solidFill>
              </a:rPr>
              <a:t> </a:t>
            </a:r>
            <a:r>
              <a:rPr lang="en-US" altLang="zh-CN" b="1" i="1" dirty="0" err="1">
                <a:solidFill>
                  <a:srgbClr val="FF0000"/>
                </a:solidFill>
              </a:rPr>
              <a:t>w</a:t>
            </a:r>
            <a:r>
              <a:rPr lang="en-US" altLang="zh-CN" b="1" baseline="-30000" dirty="0" err="1">
                <a:solidFill>
                  <a:srgbClr val="FF0000"/>
                </a:solidFill>
              </a:rPr>
              <a:t>P</a:t>
            </a:r>
            <a:r>
              <a:rPr lang="en-US" altLang="zh-CN" b="1" baseline="-30000" dirty="0">
                <a:solidFill>
                  <a:srgbClr val="FF0000"/>
                </a:solidFill>
              </a:rPr>
              <a:t> </a:t>
            </a:r>
            <a:r>
              <a:rPr lang="zh-CN" altLang="en-US" b="1" dirty="0" smtClean="0">
                <a:solidFill>
                  <a:srgbClr val="FF0000"/>
                </a:solidFill>
              </a:rPr>
              <a:t>）和液限（</a:t>
            </a:r>
            <a:r>
              <a:rPr lang="en-US" altLang="zh-CN" b="1" i="1" dirty="0">
                <a:solidFill>
                  <a:srgbClr val="FF0000"/>
                </a:solidFill>
              </a:rPr>
              <a:t> </a:t>
            </a:r>
            <a:r>
              <a:rPr lang="en-US" altLang="zh-CN" b="1" i="1" dirty="0" err="1">
                <a:solidFill>
                  <a:srgbClr val="FF0000"/>
                </a:solidFill>
              </a:rPr>
              <a:t>w</a:t>
            </a:r>
            <a:r>
              <a:rPr lang="en-US" altLang="zh-CN" b="1" baseline="-30000" dirty="0" err="1">
                <a:solidFill>
                  <a:srgbClr val="FF0000"/>
                </a:solidFill>
              </a:rPr>
              <a:t>L</a:t>
            </a:r>
            <a:r>
              <a:rPr lang="en-US" altLang="zh-CN" b="1" baseline="-30000" dirty="0">
                <a:solidFill>
                  <a:srgbClr val="FF0000"/>
                </a:solidFill>
              </a:rPr>
              <a:t> </a:t>
            </a:r>
            <a:r>
              <a:rPr lang="zh-CN" altLang="en-US" b="1" dirty="0" smtClean="0">
                <a:solidFill>
                  <a:srgbClr val="FF0000"/>
                </a:solidFill>
              </a:rPr>
              <a:t>）。</a:t>
            </a:r>
            <a:endParaRPr lang="zh-CN" altLang="en-US" b="1" dirty="0">
              <a:solidFill>
                <a:srgbClr val="FF0000"/>
              </a:solidFill>
            </a:endParaRPr>
          </a:p>
          <a:p>
            <a:pPr marL="342900" indent="-342900" eaLnBrk="1" hangingPunct="1">
              <a:lnSpc>
                <a:spcPct val="110000"/>
              </a:lnSpc>
              <a:buFont typeface="Wingdings" panose="05000000000000000000" pitchFamily="2" charset="2"/>
              <a:buChar char="Ø"/>
              <a:defRPr/>
            </a:pPr>
            <a:r>
              <a:rPr lang="zh-CN" altLang="en-US" b="1" dirty="0" smtClean="0"/>
              <a:t>可</a:t>
            </a:r>
            <a:r>
              <a:rPr lang="zh-CN" altLang="en-US" b="1" dirty="0"/>
              <a:t>塑状态就是</a:t>
            </a:r>
            <a:r>
              <a:rPr lang="zh-CN" altLang="en-US" b="1" dirty="0" smtClean="0"/>
              <a:t>当黏性</a:t>
            </a:r>
            <a:r>
              <a:rPr lang="zh-CN" altLang="en-US" b="1" dirty="0"/>
              <a:t>土在某含水量范围内，可用外力塑成任何形状而不发生裂纹，并当外力移去后仍能保持既得的形状，土的这种性能叫做</a:t>
            </a:r>
            <a:r>
              <a:rPr lang="zh-CN" altLang="en-US" b="1" dirty="0">
                <a:solidFill>
                  <a:srgbClr val="FF0000"/>
                </a:solidFill>
              </a:rPr>
              <a:t>可塑性。</a:t>
            </a:r>
            <a:endParaRPr lang="zh-CN" altLang="en-US" b="1" dirty="0">
              <a:solidFill>
                <a:srgbClr val="FF0000"/>
              </a:solidFill>
            </a:endParaRPr>
          </a:p>
          <a:p>
            <a:pPr marL="342900" indent="-342900">
              <a:lnSpc>
                <a:spcPct val="110000"/>
              </a:lnSpc>
              <a:buFont typeface="Wingdings" panose="05000000000000000000" pitchFamily="2" charset="2"/>
              <a:buChar char="Ø"/>
              <a:defRPr/>
            </a:pPr>
            <a:r>
              <a:rPr lang="zh-CN" altLang="en-US" b="1" dirty="0" smtClean="0"/>
              <a:t>黏性</a:t>
            </a:r>
            <a:r>
              <a:rPr lang="zh-CN" altLang="en-US" b="1" dirty="0"/>
              <a:t>土由一种状态转到另一种状态的界限含水量，称为</a:t>
            </a:r>
            <a:r>
              <a:rPr lang="zh-CN" altLang="en-US" b="1" dirty="0">
                <a:solidFill>
                  <a:srgbClr val="FF0000"/>
                </a:solidFill>
              </a:rPr>
              <a:t>阿太堡界限</a:t>
            </a:r>
            <a:r>
              <a:rPr lang="zh-CN" altLang="en-US" b="1" dirty="0" smtClean="0">
                <a:solidFill>
                  <a:srgbClr val="FF0000"/>
                </a:solidFill>
              </a:rPr>
              <a:t>含水量，</a:t>
            </a:r>
            <a:r>
              <a:rPr lang="zh-CN" altLang="en-US" b="1" dirty="0" smtClean="0"/>
              <a:t>通常以</a:t>
            </a:r>
            <a:r>
              <a:rPr lang="zh-CN" altLang="en-US" b="1" dirty="0"/>
              <a:t>百分数表示（省去</a:t>
            </a:r>
            <a:r>
              <a:rPr lang="en-US" altLang="zh-CN" b="1" dirty="0"/>
              <a:t>%</a:t>
            </a:r>
            <a:r>
              <a:rPr lang="zh-CN" altLang="en-US" b="1" dirty="0"/>
              <a:t>符号</a:t>
            </a:r>
            <a:r>
              <a:rPr lang="zh-CN" altLang="en-US" b="1" dirty="0" smtClean="0"/>
              <a:t>）。它对黏性</a:t>
            </a:r>
            <a:r>
              <a:rPr lang="zh-CN" altLang="en-US" b="1" dirty="0"/>
              <a:t>土的分类及工程性质的评价有重要意义</a:t>
            </a:r>
            <a:r>
              <a:rPr lang="zh-CN" altLang="en-US" b="1" dirty="0" smtClean="0"/>
              <a:t>。</a:t>
            </a:r>
            <a:endParaRPr lang="en-US" altLang="zh-CN" b="1"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3" name="Text Box 45"/>
          <p:cNvSpPr txBox="1">
            <a:spLocks noChangeArrowheads="1"/>
          </p:cNvSpPr>
          <p:nvPr/>
        </p:nvSpPr>
        <p:spPr bwMode="auto">
          <a:xfrm>
            <a:off x="642938" y="571500"/>
            <a:ext cx="8032750" cy="768350"/>
          </a:xfrm>
          <a:prstGeom prst="rect">
            <a:avLst/>
          </a:prstGeom>
          <a:noFill/>
          <a:ln w="9525">
            <a:noFill/>
            <a:miter lim="800000"/>
          </a:ln>
          <a:effectLst/>
        </p:spPr>
        <p:txBody>
          <a:bodyPr>
            <a:spAutoFit/>
          </a:bodyPr>
          <a:lstStyle/>
          <a:p>
            <a:pPr algn="ctr">
              <a:spcBef>
                <a:spcPct val="50000"/>
              </a:spcBef>
              <a:defRPr/>
            </a:pPr>
            <a:r>
              <a:rPr lang="zh-CN" altLang="en-US"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第</a:t>
            </a:r>
            <a:r>
              <a:rPr lang="zh-CN" altLang="en-US"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一章</a:t>
            </a:r>
            <a:r>
              <a:rPr lang="en-US" altLang="zh-CN"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  </a:t>
            </a:r>
            <a:r>
              <a:rPr lang="zh-CN" altLang="en-US"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土的物理性质及分类</a:t>
            </a:r>
            <a:endParaRPr lang="en-US" altLang="zh-CN"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endParaRPr>
          </a:p>
        </p:txBody>
      </p:sp>
      <p:sp>
        <p:nvSpPr>
          <p:cNvPr id="3075" name="Text Box 9"/>
          <p:cNvSpPr txBox="1">
            <a:spLocks noChangeArrowheads="1"/>
          </p:cNvSpPr>
          <p:nvPr/>
        </p:nvSpPr>
        <p:spPr bwMode="auto">
          <a:xfrm>
            <a:off x="1000125" y="1663700"/>
            <a:ext cx="7239000" cy="439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en-US" altLang="zh-CN" sz="2800" b="1" dirty="0">
                <a:ea typeface="黑体" panose="02010609060101010101" pitchFamily="2" charset="-122"/>
                <a:cs typeface="Times New Roman" panose="02020603050405020304" pitchFamily="18" charset="0"/>
              </a:rPr>
              <a:t>§</a:t>
            </a:r>
            <a:r>
              <a:rPr lang="en-US" altLang="zh-CN" sz="2800" dirty="0">
                <a:solidFill>
                  <a:srgbClr val="FF3300"/>
                </a:solidFill>
                <a:ea typeface="黑体" panose="02010609060101010101" pitchFamily="2" charset="-122"/>
                <a:cs typeface="Times New Roman" panose="02020603050405020304" pitchFamily="18" charset="0"/>
              </a:rPr>
              <a:t> </a:t>
            </a:r>
            <a:r>
              <a:rPr lang="en-US" altLang="zh-CN" sz="2800" b="1" dirty="0" smtClean="0">
                <a:ea typeface="黑体" panose="02010609060101010101" pitchFamily="2" charset="-122"/>
                <a:cs typeface="Times New Roman" panose="02020603050405020304" pitchFamily="18" charset="0"/>
              </a:rPr>
              <a:t>1</a:t>
            </a:r>
            <a:r>
              <a:rPr lang="en-US" altLang="zh-CN" sz="2800" b="1" dirty="0" smtClean="0">
                <a:ea typeface="黑体" panose="02010609060101010101" pitchFamily="2" charset="-122"/>
                <a:cs typeface="Times New Roman" panose="02020603050405020304" pitchFamily="18" charset="0"/>
              </a:rPr>
              <a:t>.1 </a:t>
            </a:r>
            <a:r>
              <a:rPr lang="zh-CN" altLang="en-US" sz="2800" b="1" dirty="0" smtClean="0">
                <a:ea typeface="黑体" panose="02010609060101010101" pitchFamily="2" charset="-122"/>
                <a:cs typeface="Times New Roman" panose="02020603050405020304" pitchFamily="18" charset="0"/>
              </a:rPr>
              <a:t>概述</a:t>
            </a:r>
            <a:endParaRPr lang="en-US" altLang="zh-CN" sz="2800" b="1" dirty="0">
              <a:ea typeface="黑体" panose="0201060906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1.2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土的三相比例指标</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1.3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黏性土的物理特征</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1.4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无黏性土的密实度</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1.5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粉土的密实度和湿度</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1.6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土的胀缩性、湿陷性和冻胀性</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1.7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土的分类</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91886D7E-452E-4443-A023-09769703AE37}" type="slidenum">
              <a:rPr lang="zh-CN" altLang="en-US" sz="1200">
                <a:latin typeface="Garamond" panose="02020404030301010803" pitchFamily="18" charset="0"/>
              </a:rPr>
            </a:fld>
            <a:endParaRPr lang="en-US" altLang="zh-CN" sz="1200">
              <a:latin typeface="Garamond" panose="02020404030301010803" pitchFamily="18" charset="0"/>
            </a:endParaRPr>
          </a:p>
        </p:txBody>
      </p:sp>
      <p:sp>
        <p:nvSpPr>
          <p:cNvPr id="816130" name="Rectangle 2"/>
          <p:cNvSpPr>
            <a:spLocks noChangeArrowheads="1"/>
          </p:cNvSpPr>
          <p:nvPr/>
        </p:nvSpPr>
        <p:spPr bwMode="auto">
          <a:xfrm>
            <a:off x="3178175" y="4579938"/>
            <a:ext cx="954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000">
                <a:solidFill>
                  <a:srgbClr val="007800"/>
                </a:solidFill>
              </a:rPr>
              <a:t>塑限</a:t>
            </a:r>
            <a:r>
              <a:rPr lang="en-US" altLang="zh-CN" sz="2000" i="1">
                <a:solidFill>
                  <a:srgbClr val="007800"/>
                </a:solidFill>
              </a:rPr>
              <a:t>w</a:t>
            </a:r>
            <a:r>
              <a:rPr lang="en-US" altLang="zh-CN" sz="2000" baseline="-25000">
                <a:solidFill>
                  <a:srgbClr val="007800"/>
                </a:solidFill>
              </a:rPr>
              <a:t>P</a:t>
            </a:r>
            <a:endParaRPr lang="zh-CN" altLang="en-US" sz="2000">
              <a:solidFill>
                <a:srgbClr val="007800"/>
              </a:solidFill>
            </a:endParaRPr>
          </a:p>
        </p:txBody>
      </p:sp>
      <p:sp>
        <p:nvSpPr>
          <p:cNvPr id="816131" name="Rectangle 3"/>
          <p:cNvSpPr>
            <a:spLocks noChangeArrowheads="1"/>
          </p:cNvSpPr>
          <p:nvPr/>
        </p:nvSpPr>
        <p:spPr bwMode="auto">
          <a:xfrm>
            <a:off x="5684838" y="4581525"/>
            <a:ext cx="1263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000">
                <a:solidFill>
                  <a:srgbClr val="007800"/>
                </a:solidFill>
              </a:rPr>
              <a:t>液限</a:t>
            </a:r>
            <a:r>
              <a:rPr lang="en-US" altLang="zh-CN" sz="2000" i="1">
                <a:solidFill>
                  <a:srgbClr val="007800"/>
                </a:solidFill>
              </a:rPr>
              <a:t>w</a:t>
            </a:r>
            <a:r>
              <a:rPr lang="en-US" altLang="zh-CN" sz="2000" baseline="-25000">
                <a:solidFill>
                  <a:srgbClr val="007800"/>
                </a:solidFill>
              </a:rPr>
              <a:t>L</a:t>
            </a:r>
            <a:endParaRPr lang="zh-CN" altLang="en-US" sz="2000" baseline="-25000">
              <a:solidFill>
                <a:srgbClr val="007800"/>
              </a:solidFill>
            </a:endParaRPr>
          </a:p>
        </p:txBody>
      </p:sp>
      <p:sp>
        <p:nvSpPr>
          <p:cNvPr id="816132" name="Line 4"/>
          <p:cNvSpPr>
            <a:spLocks noChangeShapeType="1"/>
          </p:cNvSpPr>
          <p:nvPr/>
        </p:nvSpPr>
        <p:spPr bwMode="auto">
          <a:xfrm flipV="1">
            <a:off x="3708400" y="4005263"/>
            <a:ext cx="0" cy="381000"/>
          </a:xfrm>
          <a:prstGeom prst="line">
            <a:avLst/>
          </a:prstGeom>
          <a:noFill/>
          <a:ln w="38100">
            <a:solidFill>
              <a:srgbClr val="0099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816133" name="Line 5"/>
          <p:cNvSpPr>
            <a:spLocks noChangeShapeType="1"/>
          </p:cNvSpPr>
          <p:nvPr/>
        </p:nvSpPr>
        <p:spPr bwMode="auto">
          <a:xfrm flipV="1">
            <a:off x="6173788" y="4005263"/>
            <a:ext cx="0" cy="381000"/>
          </a:xfrm>
          <a:prstGeom prst="line">
            <a:avLst/>
          </a:prstGeom>
          <a:noFill/>
          <a:ln w="38100">
            <a:solidFill>
              <a:srgbClr val="0099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816134" name="Rectangle 6"/>
          <p:cNvSpPr>
            <a:spLocks noChangeArrowheads="1"/>
          </p:cNvSpPr>
          <p:nvPr/>
        </p:nvSpPr>
        <p:spPr bwMode="auto">
          <a:xfrm>
            <a:off x="539750" y="4508500"/>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25000"/>
              </a:spcBef>
              <a:buFont typeface="Wingdings" panose="05000000000000000000" pitchFamily="2" charset="2"/>
              <a:buNone/>
            </a:pPr>
            <a:r>
              <a:rPr lang="zh-CN" altLang="en-US" sz="2000">
                <a:latin typeface="幼圆" panose="02010509060101010101" pitchFamily="49" charset="-122"/>
                <a:ea typeface="幼圆" panose="02010509060101010101" pitchFamily="49" charset="-122"/>
              </a:rPr>
              <a:t>稠度界限</a:t>
            </a:r>
            <a:endParaRPr lang="en-US" altLang="zh-CN" sz="2000">
              <a:latin typeface="幼圆" panose="02010509060101010101" pitchFamily="49" charset="-122"/>
              <a:ea typeface="幼圆" panose="02010509060101010101" pitchFamily="49" charset="-122"/>
            </a:endParaRPr>
          </a:p>
        </p:txBody>
      </p:sp>
      <p:sp>
        <p:nvSpPr>
          <p:cNvPr id="816135" name="AutoShape 7"/>
          <p:cNvSpPr>
            <a:spLocks noChangeArrowheads="1"/>
          </p:cNvSpPr>
          <p:nvPr/>
        </p:nvSpPr>
        <p:spPr bwMode="auto">
          <a:xfrm>
            <a:off x="2179440" y="6024563"/>
            <a:ext cx="4308872" cy="408623"/>
          </a:xfrm>
          <a:prstGeom prst="roundRect">
            <a:avLst>
              <a:gd name="adj" fmla="val 16667"/>
            </a:avLst>
          </a:prstGeom>
          <a:solidFill>
            <a:srgbClr val="0000CC"/>
          </a:solidFill>
          <a:ln>
            <a:noFill/>
          </a:ln>
          <a:extLst>
            <a:ext uri="{91240B29-F687-4F45-9708-019B960494DF}">
              <a14:hiddenLine xmlns:a14="http://schemas.microsoft.com/office/drawing/2010/main" w="9525">
                <a:solidFill>
                  <a:srgbClr val="000000"/>
                </a:solidFill>
                <a:rou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dirty="0" smtClean="0">
                <a:solidFill>
                  <a:schemeClr val="accent1"/>
                </a:solidFill>
              </a:rPr>
              <a:t>黏性</a:t>
            </a:r>
            <a:r>
              <a:rPr lang="zh-CN" altLang="en-US" dirty="0">
                <a:solidFill>
                  <a:schemeClr val="accent1"/>
                </a:solidFill>
              </a:rPr>
              <a:t>土的稠度反映土中水的形态</a:t>
            </a:r>
            <a:endParaRPr lang="zh-CN" altLang="en-US" dirty="0">
              <a:solidFill>
                <a:schemeClr val="accent1"/>
              </a:solidFill>
            </a:endParaRPr>
          </a:p>
        </p:txBody>
      </p:sp>
      <p:sp>
        <p:nvSpPr>
          <p:cNvPr id="816136" name="Rectangle 8"/>
          <p:cNvSpPr>
            <a:spLocks noChangeArrowheads="1"/>
          </p:cNvSpPr>
          <p:nvPr/>
        </p:nvSpPr>
        <p:spPr bwMode="auto">
          <a:xfrm>
            <a:off x="1619250" y="2708275"/>
            <a:ext cx="2039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69875"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a:solidFill>
                  <a:srgbClr val="0000FF"/>
                </a:solidFill>
                <a:sym typeface="Symbol" panose="05050102010706020507" pitchFamily="18" charset="2"/>
              </a:rPr>
              <a:t>固态或</a:t>
            </a:r>
            <a:r>
              <a:rPr lang="zh-CN" altLang="en-US" sz="2000">
                <a:solidFill>
                  <a:srgbClr val="0000FF"/>
                </a:solidFill>
              </a:rPr>
              <a:t>半固态</a:t>
            </a:r>
            <a:endParaRPr lang="zh-CN" altLang="en-US" sz="2000"/>
          </a:p>
        </p:txBody>
      </p:sp>
      <p:sp>
        <p:nvSpPr>
          <p:cNvPr id="816137" name="Rectangle 9"/>
          <p:cNvSpPr>
            <a:spLocks noChangeArrowheads="1"/>
          </p:cNvSpPr>
          <p:nvPr/>
        </p:nvSpPr>
        <p:spPr bwMode="auto">
          <a:xfrm>
            <a:off x="4427538" y="2708275"/>
            <a:ext cx="1223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69875"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a:solidFill>
                  <a:srgbClr val="0000FF"/>
                </a:solidFill>
              </a:rPr>
              <a:t>塑态</a:t>
            </a:r>
            <a:r>
              <a:rPr lang="zh-CN" altLang="en-US" sz="2000"/>
              <a:t>     </a:t>
            </a:r>
            <a:endParaRPr lang="zh-CN" altLang="en-US" sz="2000"/>
          </a:p>
        </p:txBody>
      </p:sp>
      <p:sp>
        <p:nvSpPr>
          <p:cNvPr id="816138" name="Rectangle 10"/>
          <p:cNvSpPr>
            <a:spLocks noChangeArrowheads="1"/>
          </p:cNvSpPr>
          <p:nvPr/>
        </p:nvSpPr>
        <p:spPr bwMode="auto">
          <a:xfrm>
            <a:off x="7019925" y="2708275"/>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69875"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a:solidFill>
                  <a:srgbClr val="0000FF"/>
                </a:solidFill>
              </a:rPr>
              <a:t>流态</a:t>
            </a:r>
            <a:r>
              <a:rPr lang="zh-CN" altLang="en-US" sz="2000"/>
              <a:t>  </a:t>
            </a:r>
            <a:endParaRPr lang="zh-CN" altLang="en-US" sz="2000"/>
          </a:p>
        </p:txBody>
      </p:sp>
      <p:sp>
        <p:nvSpPr>
          <p:cNvPr id="816139" name="AutoShape 11"/>
          <p:cNvSpPr>
            <a:spLocks noChangeArrowheads="1"/>
          </p:cNvSpPr>
          <p:nvPr/>
        </p:nvSpPr>
        <p:spPr bwMode="auto">
          <a:xfrm>
            <a:off x="1973263" y="5360988"/>
            <a:ext cx="2316162" cy="431800"/>
          </a:xfrm>
          <a:prstGeom prst="wedgeRoundRectCallout">
            <a:avLst>
              <a:gd name="adj1" fmla="val 23542"/>
              <a:gd name="adj2" fmla="val -153676"/>
              <a:gd name="adj3" fmla="val 16667"/>
            </a:avLst>
          </a:prstGeom>
          <a:noFill/>
          <a:ln w="9525">
            <a:solidFill>
              <a:srgbClr val="FF0066"/>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spcBef>
                <a:spcPct val="50000"/>
              </a:spcBef>
            </a:pPr>
            <a:r>
              <a:rPr lang="zh-CN" altLang="en-US" sz="2000">
                <a:sym typeface="Symbol" panose="05050102010706020507" pitchFamily="18" charset="2"/>
              </a:rPr>
              <a:t>强结合水膜最大</a:t>
            </a:r>
            <a:endParaRPr lang="zh-CN" altLang="en-US" sz="2000">
              <a:sym typeface="Symbol" panose="05050102010706020507" pitchFamily="18" charset="2"/>
            </a:endParaRPr>
          </a:p>
        </p:txBody>
      </p:sp>
      <p:sp>
        <p:nvSpPr>
          <p:cNvPr id="816140" name="AutoShape 12"/>
          <p:cNvSpPr>
            <a:spLocks noChangeArrowheads="1"/>
          </p:cNvSpPr>
          <p:nvPr/>
        </p:nvSpPr>
        <p:spPr bwMode="auto">
          <a:xfrm>
            <a:off x="5183188" y="5432425"/>
            <a:ext cx="1620837" cy="431800"/>
          </a:xfrm>
          <a:prstGeom prst="wedgeRoundRectCallout">
            <a:avLst>
              <a:gd name="adj1" fmla="val 10139"/>
              <a:gd name="adj2" fmla="val -166912"/>
              <a:gd name="adj3" fmla="val 16667"/>
            </a:avLst>
          </a:prstGeom>
          <a:noFill/>
          <a:ln w="9525">
            <a:solidFill>
              <a:srgbClr val="FF0066"/>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spcBef>
                <a:spcPct val="50000"/>
              </a:spcBef>
            </a:pPr>
            <a:r>
              <a:rPr lang="zh-CN" altLang="en-US" sz="2000">
                <a:sym typeface="Symbol" panose="05050102010706020507" pitchFamily="18" charset="2"/>
              </a:rPr>
              <a:t>出现自由水</a:t>
            </a:r>
            <a:endParaRPr lang="zh-CN" altLang="en-US" sz="2000">
              <a:sym typeface="Symbol" panose="05050102010706020507" pitchFamily="18" charset="2"/>
            </a:endParaRPr>
          </a:p>
        </p:txBody>
      </p:sp>
      <p:sp>
        <p:nvSpPr>
          <p:cNvPr id="816141" name="Rectangle 13"/>
          <p:cNvSpPr>
            <a:spLocks noChangeArrowheads="1"/>
          </p:cNvSpPr>
          <p:nvPr/>
        </p:nvSpPr>
        <p:spPr bwMode="auto">
          <a:xfrm>
            <a:off x="2052638" y="3284538"/>
            <a:ext cx="12969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spcBef>
                <a:spcPct val="50000"/>
              </a:spcBef>
            </a:pPr>
            <a:r>
              <a:rPr lang="zh-CN" altLang="en-US" sz="2000">
                <a:solidFill>
                  <a:srgbClr val="0000FF"/>
                </a:solidFill>
                <a:sym typeface="Symbol" panose="05050102010706020507" pitchFamily="18" charset="2"/>
              </a:rPr>
              <a:t>强结合水</a:t>
            </a:r>
            <a:endParaRPr lang="zh-CN" altLang="en-US" sz="2000">
              <a:solidFill>
                <a:srgbClr val="0000FF"/>
              </a:solidFill>
              <a:sym typeface="Symbol" panose="05050102010706020507" pitchFamily="18" charset="2"/>
            </a:endParaRPr>
          </a:p>
        </p:txBody>
      </p:sp>
      <p:sp>
        <p:nvSpPr>
          <p:cNvPr id="816142" name="Rectangle 14"/>
          <p:cNvSpPr>
            <a:spLocks noChangeArrowheads="1"/>
          </p:cNvSpPr>
          <p:nvPr/>
        </p:nvSpPr>
        <p:spPr bwMode="auto">
          <a:xfrm>
            <a:off x="4500563" y="3213100"/>
            <a:ext cx="1223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spcBef>
                <a:spcPct val="50000"/>
              </a:spcBef>
            </a:pPr>
            <a:r>
              <a:rPr lang="zh-CN" altLang="en-US" sz="2000">
                <a:solidFill>
                  <a:srgbClr val="0000FF"/>
                </a:solidFill>
              </a:rPr>
              <a:t>弱结合水</a:t>
            </a:r>
            <a:endParaRPr lang="zh-CN" altLang="en-US" sz="2000">
              <a:solidFill>
                <a:srgbClr val="0000FF"/>
              </a:solidFill>
              <a:sym typeface="Symbol" panose="05050102010706020507" pitchFamily="18" charset="2"/>
            </a:endParaRPr>
          </a:p>
        </p:txBody>
      </p:sp>
      <p:sp>
        <p:nvSpPr>
          <p:cNvPr id="816143" name="Rectangle 15"/>
          <p:cNvSpPr>
            <a:spLocks noChangeArrowheads="1"/>
          </p:cNvSpPr>
          <p:nvPr/>
        </p:nvSpPr>
        <p:spPr bwMode="auto">
          <a:xfrm>
            <a:off x="7019925" y="3284538"/>
            <a:ext cx="1081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spcBef>
                <a:spcPct val="50000"/>
              </a:spcBef>
            </a:pPr>
            <a:r>
              <a:rPr lang="zh-CN" altLang="en-US" sz="2000">
                <a:solidFill>
                  <a:srgbClr val="0000FF"/>
                </a:solidFill>
              </a:rPr>
              <a:t>自由水</a:t>
            </a:r>
            <a:endParaRPr lang="zh-CN" altLang="en-US" sz="2000">
              <a:solidFill>
                <a:srgbClr val="0000FF"/>
              </a:solidFill>
              <a:sym typeface="Symbol" panose="05050102010706020507" pitchFamily="18" charset="2"/>
            </a:endParaRPr>
          </a:p>
        </p:txBody>
      </p:sp>
      <p:sp>
        <p:nvSpPr>
          <p:cNvPr id="816144" name="Text Box 16"/>
          <p:cNvSpPr txBox="1">
            <a:spLocks noChangeArrowheads="1"/>
          </p:cNvSpPr>
          <p:nvPr/>
        </p:nvSpPr>
        <p:spPr bwMode="auto">
          <a:xfrm>
            <a:off x="595313" y="2736850"/>
            <a:ext cx="116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000">
                <a:ea typeface="幼圆" panose="02010509060101010101" pitchFamily="49" charset="-122"/>
              </a:rPr>
              <a:t>稠度状态</a:t>
            </a:r>
            <a:endParaRPr lang="zh-CN" altLang="en-US" sz="2000">
              <a:ea typeface="幼圆" panose="02010509060101010101" pitchFamily="49" charset="-122"/>
              <a:sym typeface="Symbol" panose="05050102010706020507" pitchFamily="18" charset="2"/>
            </a:endParaRPr>
          </a:p>
        </p:txBody>
      </p:sp>
      <p:sp>
        <p:nvSpPr>
          <p:cNvPr id="816145" name="Text Box 17"/>
          <p:cNvSpPr txBox="1">
            <a:spLocks noChangeArrowheads="1"/>
          </p:cNvSpPr>
          <p:nvPr/>
        </p:nvSpPr>
        <p:spPr bwMode="auto">
          <a:xfrm>
            <a:off x="858838" y="3905250"/>
            <a:ext cx="904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000">
                <a:ea typeface="幼圆" panose="02010509060101010101" pitchFamily="49" charset="-122"/>
              </a:rPr>
              <a:t>含水量</a:t>
            </a:r>
            <a:endParaRPr lang="zh-CN" altLang="en-US" sz="2000">
              <a:ea typeface="幼圆" panose="02010509060101010101" pitchFamily="49" charset="-122"/>
            </a:endParaRPr>
          </a:p>
        </p:txBody>
      </p:sp>
      <p:sp>
        <p:nvSpPr>
          <p:cNvPr id="816146" name="Text Box 18"/>
          <p:cNvSpPr txBox="1">
            <a:spLocks noChangeArrowheads="1"/>
          </p:cNvSpPr>
          <p:nvPr/>
        </p:nvSpPr>
        <p:spPr bwMode="auto">
          <a:xfrm>
            <a:off x="107950" y="3328988"/>
            <a:ext cx="1655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000">
                <a:ea typeface="幼圆" panose="02010509060101010101" pitchFamily="49" charset="-122"/>
                <a:sym typeface="Symbol" panose="05050102010706020507" pitchFamily="18" charset="2"/>
              </a:rPr>
              <a:t>土中水的形态</a:t>
            </a:r>
            <a:endParaRPr lang="en-US" altLang="zh-CN" sz="2000">
              <a:ea typeface="幼圆" panose="02010509060101010101" pitchFamily="49" charset="-122"/>
              <a:sym typeface="Symbol" panose="05050102010706020507" pitchFamily="18" charset="2"/>
            </a:endParaRPr>
          </a:p>
        </p:txBody>
      </p:sp>
      <p:sp>
        <p:nvSpPr>
          <p:cNvPr id="816147" name="Line 19"/>
          <p:cNvSpPr>
            <a:spLocks noChangeShapeType="1"/>
          </p:cNvSpPr>
          <p:nvPr/>
        </p:nvSpPr>
        <p:spPr bwMode="auto">
          <a:xfrm>
            <a:off x="2051050" y="4005263"/>
            <a:ext cx="5834063" cy="0"/>
          </a:xfrm>
          <a:prstGeom prst="line">
            <a:avLst/>
          </a:prstGeom>
          <a:noFill/>
          <a:ln w="19050">
            <a:solidFill>
              <a:srgbClr val="800000"/>
            </a:solidFill>
            <a:rou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zh-CN" altLang="en-US"/>
          </a:p>
        </p:txBody>
      </p:sp>
      <p:sp>
        <p:nvSpPr>
          <p:cNvPr id="816148" name="Text Box 20"/>
          <p:cNvSpPr txBox="1">
            <a:spLocks noChangeArrowheads="1"/>
          </p:cNvSpPr>
          <p:nvPr/>
        </p:nvSpPr>
        <p:spPr bwMode="auto">
          <a:xfrm>
            <a:off x="7942263" y="3835400"/>
            <a:ext cx="169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sz="2000" i="1">
                <a:solidFill>
                  <a:srgbClr val="0000CC"/>
                </a:solidFill>
              </a:rPr>
              <a:t>w</a:t>
            </a:r>
            <a:endParaRPr lang="en-US" altLang="zh-CN" sz="2000" i="1">
              <a:solidFill>
                <a:srgbClr val="0000CC"/>
              </a:solidFill>
            </a:endParaRPr>
          </a:p>
        </p:txBody>
      </p:sp>
      <p:sp>
        <p:nvSpPr>
          <p:cNvPr id="816149" name="Freeform 21"/>
          <p:cNvSpPr/>
          <p:nvPr/>
        </p:nvSpPr>
        <p:spPr bwMode="auto">
          <a:xfrm>
            <a:off x="2051050" y="4005263"/>
            <a:ext cx="1643063" cy="3175"/>
          </a:xfrm>
          <a:custGeom>
            <a:avLst/>
            <a:gdLst>
              <a:gd name="T0" fmla="*/ 0 w 1035"/>
              <a:gd name="T1" fmla="*/ 2147483647 h 2"/>
              <a:gd name="T2" fmla="*/ 2147483647 w 1035"/>
              <a:gd name="T3" fmla="*/ 0 h 2"/>
              <a:gd name="T4" fmla="*/ 0 60000 65536"/>
              <a:gd name="T5" fmla="*/ 0 60000 65536"/>
              <a:gd name="T6" fmla="*/ 0 w 1035"/>
              <a:gd name="T7" fmla="*/ 0 h 2"/>
              <a:gd name="T8" fmla="*/ 1035 w 1035"/>
              <a:gd name="T9" fmla="*/ 2 h 2"/>
            </a:gdLst>
            <a:ahLst/>
            <a:cxnLst>
              <a:cxn ang="T4">
                <a:pos x="T0" y="T1"/>
              </a:cxn>
              <a:cxn ang="T5">
                <a:pos x="T2" y="T3"/>
              </a:cxn>
            </a:cxnLst>
            <a:rect l="T6" t="T7" r="T8" b="T9"/>
            <a:pathLst>
              <a:path w="1035" h="2">
                <a:moveTo>
                  <a:pt x="0" y="2"/>
                </a:moveTo>
                <a:lnTo>
                  <a:pt x="1035" y="0"/>
                </a:lnTo>
              </a:path>
            </a:pathLst>
          </a:custGeom>
          <a:noFill/>
          <a:ln w="19050">
            <a:solidFill>
              <a:srgbClr val="800000"/>
            </a:solidFill>
            <a:round/>
            <a:tailEnd type="triangle" w="med" len="med"/>
          </a:ln>
          <a:extLst>
            <a:ext uri="{909E8E84-426E-40DD-AFC4-6F175D3DCCD1}">
              <a14:hiddenFill xmlns:a14="http://schemas.microsoft.com/office/drawing/2010/main">
                <a:solidFill>
                  <a:srgbClr val="FFFFFF"/>
                </a:solidFill>
              </a14:hiddenFill>
            </a:ext>
          </a:extLst>
        </p:spPr>
        <p:txBody>
          <a:bodyPr lIns="0" tIns="0" rIns="0" bIns="0">
            <a:spAutoFit/>
          </a:bodyPr>
          <a:lstStyle/>
          <a:p>
            <a:endParaRPr lang="zh-CN" altLang="en-US"/>
          </a:p>
        </p:txBody>
      </p:sp>
      <p:sp>
        <p:nvSpPr>
          <p:cNvPr id="816150" name="Freeform 22"/>
          <p:cNvSpPr/>
          <p:nvPr/>
        </p:nvSpPr>
        <p:spPr bwMode="auto">
          <a:xfrm>
            <a:off x="2051050" y="4005263"/>
            <a:ext cx="4130675" cy="1587"/>
          </a:xfrm>
          <a:custGeom>
            <a:avLst/>
            <a:gdLst>
              <a:gd name="T0" fmla="*/ 0 w 2602"/>
              <a:gd name="T1" fmla="*/ 0 h 1"/>
              <a:gd name="T2" fmla="*/ 2147483647 w 2602"/>
              <a:gd name="T3" fmla="*/ 2147483647 h 1"/>
              <a:gd name="T4" fmla="*/ 0 60000 65536"/>
              <a:gd name="T5" fmla="*/ 0 60000 65536"/>
              <a:gd name="T6" fmla="*/ 0 w 2602"/>
              <a:gd name="T7" fmla="*/ 0 h 1"/>
              <a:gd name="T8" fmla="*/ 2602 w 2602"/>
              <a:gd name="T9" fmla="*/ 1 h 1"/>
            </a:gdLst>
            <a:ahLst/>
            <a:cxnLst>
              <a:cxn ang="T4">
                <a:pos x="T0" y="T1"/>
              </a:cxn>
              <a:cxn ang="T5">
                <a:pos x="T2" y="T3"/>
              </a:cxn>
            </a:cxnLst>
            <a:rect l="T6" t="T7" r="T8" b="T9"/>
            <a:pathLst>
              <a:path w="2602" h="1">
                <a:moveTo>
                  <a:pt x="0" y="0"/>
                </a:moveTo>
                <a:lnTo>
                  <a:pt x="2602" y="1"/>
                </a:lnTo>
              </a:path>
            </a:pathLst>
          </a:custGeom>
          <a:noFill/>
          <a:ln w="19050">
            <a:solidFill>
              <a:srgbClr val="800000"/>
            </a:solidFill>
            <a:round/>
            <a:tailEnd type="triangle" w="med" len="med"/>
          </a:ln>
          <a:extLst>
            <a:ext uri="{909E8E84-426E-40DD-AFC4-6F175D3DCCD1}">
              <a14:hiddenFill xmlns:a14="http://schemas.microsoft.com/office/drawing/2010/main">
                <a:solidFill>
                  <a:srgbClr val="FFFFFF"/>
                </a:solidFill>
              </a14:hiddenFill>
            </a:ext>
          </a:extLst>
        </p:spPr>
        <p:txBody>
          <a:bodyPr lIns="0" tIns="0" rIns="0" bIns="0">
            <a:spAutoFit/>
          </a:bodyPr>
          <a:lstStyle/>
          <a:p>
            <a:endParaRPr lang="zh-CN" altLang="en-US"/>
          </a:p>
        </p:txBody>
      </p:sp>
      <p:grpSp>
        <p:nvGrpSpPr>
          <p:cNvPr id="2" name="Group 26"/>
          <p:cNvGrpSpPr/>
          <p:nvPr/>
        </p:nvGrpSpPr>
        <p:grpSpPr bwMode="auto">
          <a:xfrm>
            <a:off x="1835150" y="815975"/>
            <a:ext cx="1868488" cy="1225550"/>
            <a:chOff x="1287" y="514"/>
            <a:chExt cx="1167" cy="772"/>
          </a:xfrm>
        </p:grpSpPr>
        <p:sp>
          <p:nvSpPr>
            <p:cNvPr id="21572" name="Freeform 27"/>
            <p:cNvSpPr/>
            <p:nvPr/>
          </p:nvSpPr>
          <p:spPr bwMode="auto">
            <a:xfrm>
              <a:off x="1356" y="861"/>
              <a:ext cx="791" cy="425"/>
            </a:xfrm>
            <a:custGeom>
              <a:avLst/>
              <a:gdLst>
                <a:gd name="T0" fmla="*/ 404 w 791"/>
                <a:gd name="T1" fmla="*/ 104 h 425"/>
                <a:gd name="T2" fmla="*/ 342 w 791"/>
                <a:gd name="T3" fmla="*/ 61 h 425"/>
                <a:gd name="T4" fmla="*/ 294 w 791"/>
                <a:gd name="T5" fmla="*/ 11 h 425"/>
                <a:gd name="T6" fmla="*/ 200 w 791"/>
                <a:gd name="T7" fmla="*/ 3 h 425"/>
                <a:gd name="T8" fmla="*/ 104 w 791"/>
                <a:gd name="T9" fmla="*/ 27 h 425"/>
                <a:gd name="T10" fmla="*/ 39 w 791"/>
                <a:gd name="T11" fmla="*/ 73 h 425"/>
                <a:gd name="T12" fmla="*/ 8 w 791"/>
                <a:gd name="T13" fmla="*/ 171 h 425"/>
                <a:gd name="T14" fmla="*/ 13 w 791"/>
                <a:gd name="T15" fmla="*/ 284 h 425"/>
                <a:gd name="T16" fmla="*/ 85 w 791"/>
                <a:gd name="T17" fmla="*/ 361 h 425"/>
                <a:gd name="T18" fmla="*/ 186 w 791"/>
                <a:gd name="T19" fmla="*/ 385 h 425"/>
                <a:gd name="T20" fmla="*/ 282 w 791"/>
                <a:gd name="T21" fmla="*/ 356 h 425"/>
                <a:gd name="T22" fmla="*/ 342 w 791"/>
                <a:gd name="T23" fmla="*/ 323 h 425"/>
                <a:gd name="T24" fmla="*/ 373 w 791"/>
                <a:gd name="T25" fmla="*/ 315 h 425"/>
                <a:gd name="T26" fmla="*/ 404 w 791"/>
                <a:gd name="T27" fmla="*/ 327 h 425"/>
                <a:gd name="T28" fmla="*/ 452 w 791"/>
                <a:gd name="T29" fmla="*/ 378 h 425"/>
                <a:gd name="T30" fmla="*/ 531 w 791"/>
                <a:gd name="T31" fmla="*/ 411 h 425"/>
                <a:gd name="T32" fmla="*/ 623 w 791"/>
                <a:gd name="T33" fmla="*/ 421 h 425"/>
                <a:gd name="T34" fmla="*/ 714 w 791"/>
                <a:gd name="T35" fmla="*/ 385 h 425"/>
                <a:gd name="T36" fmla="*/ 779 w 791"/>
                <a:gd name="T37" fmla="*/ 308 h 425"/>
                <a:gd name="T38" fmla="*/ 783 w 791"/>
                <a:gd name="T39" fmla="*/ 200 h 425"/>
                <a:gd name="T40" fmla="*/ 740 w 791"/>
                <a:gd name="T41" fmla="*/ 99 h 425"/>
                <a:gd name="T42" fmla="*/ 699 w 791"/>
                <a:gd name="T43" fmla="*/ 39 h 425"/>
                <a:gd name="T44" fmla="*/ 630 w 791"/>
                <a:gd name="T45" fmla="*/ 20 h 425"/>
                <a:gd name="T46" fmla="*/ 541 w 791"/>
                <a:gd name="T47" fmla="*/ 23 h 425"/>
                <a:gd name="T48" fmla="*/ 471 w 791"/>
                <a:gd name="T49" fmla="*/ 68 h 425"/>
                <a:gd name="T50" fmla="*/ 440 w 791"/>
                <a:gd name="T51" fmla="*/ 102 h 425"/>
                <a:gd name="T52" fmla="*/ 404 w 791"/>
                <a:gd name="T53" fmla="*/ 104 h 4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91"/>
                <a:gd name="T82" fmla="*/ 0 h 425"/>
                <a:gd name="T83" fmla="*/ 791 w 791"/>
                <a:gd name="T84" fmla="*/ 425 h 4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91" h="425">
                  <a:moveTo>
                    <a:pt x="404" y="104"/>
                  </a:moveTo>
                  <a:cubicBezTo>
                    <a:pt x="388" y="97"/>
                    <a:pt x="360" y="76"/>
                    <a:pt x="342" y="61"/>
                  </a:cubicBezTo>
                  <a:cubicBezTo>
                    <a:pt x="324" y="46"/>
                    <a:pt x="318" y="21"/>
                    <a:pt x="294" y="11"/>
                  </a:cubicBezTo>
                  <a:cubicBezTo>
                    <a:pt x="270" y="1"/>
                    <a:pt x="232" y="0"/>
                    <a:pt x="200" y="3"/>
                  </a:cubicBezTo>
                  <a:cubicBezTo>
                    <a:pt x="168" y="6"/>
                    <a:pt x="131" y="15"/>
                    <a:pt x="104" y="27"/>
                  </a:cubicBezTo>
                  <a:cubicBezTo>
                    <a:pt x="77" y="39"/>
                    <a:pt x="55" y="49"/>
                    <a:pt x="39" y="73"/>
                  </a:cubicBezTo>
                  <a:cubicBezTo>
                    <a:pt x="23" y="97"/>
                    <a:pt x="12" y="136"/>
                    <a:pt x="8" y="171"/>
                  </a:cubicBezTo>
                  <a:cubicBezTo>
                    <a:pt x="4" y="206"/>
                    <a:pt x="0" y="252"/>
                    <a:pt x="13" y="284"/>
                  </a:cubicBezTo>
                  <a:cubicBezTo>
                    <a:pt x="26" y="316"/>
                    <a:pt x="56" y="344"/>
                    <a:pt x="85" y="361"/>
                  </a:cubicBezTo>
                  <a:cubicBezTo>
                    <a:pt x="114" y="378"/>
                    <a:pt x="153" y="386"/>
                    <a:pt x="186" y="385"/>
                  </a:cubicBezTo>
                  <a:cubicBezTo>
                    <a:pt x="219" y="384"/>
                    <a:pt x="256" y="366"/>
                    <a:pt x="282" y="356"/>
                  </a:cubicBezTo>
                  <a:cubicBezTo>
                    <a:pt x="308" y="346"/>
                    <a:pt x="327" y="330"/>
                    <a:pt x="342" y="323"/>
                  </a:cubicBezTo>
                  <a:cubicBezTo>
                    <a:pt x="357" y="316"/>
                    <a:pt x="363" y="314"/>
                    <a:pt x="373" y="315"/>
                  </a:cubicBezTo>
                  <a:cubicBezTo>
                    <a:pt x="383" y="316"/>
                    <a:pt x="391" y="317"/>
                    <a:pt x="404" y="327"/>
                  </a:cubicBezTo>
                  <a:cubicBezTo>
                    <a:pt x="417" y="337"/>
                    <a:pt x="431" y="364"/>
                    <a:pt x="452" y="378"/>
                  </a:cubicBezTo>
                  <a:cubicBezTo>
                    <a:pt x="473" y="392"/>
                    <a:pt x="503" y="404"/>
                    <a:pt x="531" y="411"/>
                  </a:cubicBezTo>
                  <a:cubicBezTo>
                    <a:pt x="559" y="418"/>
                    <a:pt x="593" y="425"/>
                    <a:pt x="623" y="421"/>
                  </a:cubicBezTo>
                  <a:cubicBezTo>
                    <a:pt x="653" y="417"/>
                    <a:pt x="688" y="404"/>
                    <a:pt x="714" y="385"/>
                  </a:cubicBezTo>
                  <a:cubicBezTo>
                    <a:pt x="740" y="366"/>
                    <a:pt x="767" y="339"/>
                    <a:pt x="779" y="308"/>
                  </a:cubicBezTo>
                  <a:cubicBezTo>
                    <a:pt x="791" y="277"/>
                    <a:pt x="789" y="235"/>
                    <a:pt x="783" y="200"/>
                  </a:cubicBezTo>
                  <a:cubicBezTo>
                    <a:pt x="777" y="165"/>
                    <a:pt x="754" y="126"/>
                    <a:pt x="740" y="99"/>
                  </a:cubicBezTo>
                  <a:cubicBezTo>
                    <a:pt x="726" y="72"/>
                    <a:pt x="717" y="52"/>
                    <a:pt x="699" y="39"/>
                  </a:cubicBezTo>
                  <a:cubicBezTo>
                    <a:pt x="681" y="26"/>
                    <a:pt x="656" y="23"/>
                    <a:pt x="630" y="20"/>
                  </a:cubicBezTo>
                  <a:cubicBezTo>
                    <a:pt x="604" y="17"/>
                    <a:pt x="567" y="15"/>
                    <a:pt x="541" y="23"/>
                  </a:cubicBezTo>
                  <a:cubicBezTo>
                    <a:pt x="515" y="31"/>
                    <a:pt x="488" y="55"/>
                    <a:pt x="471" y="68"/>
                  </a:cubicBezTo>
                  <a:cubicBezTo>
                    <a:pt x="454" y="81"/>
                    <a:pt x="452" y="96"/>
                    <a:pt x="440" y="102"/>
                  </a:cubicBezTo>
                  <a:cubicBezTo>
                    <a:pt x="428" y="108"/>
                    <a:pt x="420" y="111"/>
                    <a:pt x="404" y="104"/>
                  </a:cubicBezTo>
                  <a:close/>
                </a:path>
              </a:pathLst>
            </a:custGeom>
            <a:solidFill>
              <a:srgbClr val="CCCCFF"/>
            </a:solidFill>
            <a:ln w="9525">
              <a:solidFill>
                <a:schemeClr val="tx1"/>
              </a:solidFill>
              <a:round/>
            </a:ln>
          </p:spPr>
          <p:txBody>
            <a:bodyPr lIns="18000" rIns="18000">
              <a:spAutoFit/>
            </a:bodyPr>
            <a:lstStyle/>
            <a:p>
              <a:endParaRPr lang="zh-CN" altLang="en-US"/>
            </a:p>
          </p:txBody>
        </p:sp>
        <p:sp>
          <p:nvSpPr>
            <p:cNvPr id="21573" name="Freeform 28" descr="软木塞"/>
            <p:cNvSpPr/>
            <p:nvPr/>
          </p:nvSpPr>
          <p:spPr bwMode="auto">
            <a:xfrm>
              <a:off x="1424" y="923"/>
              <a:ext cx="268" cy="246"/>
            </a:xfrm>
            <a:custGeom>
              <a:avLst/>
              <a:gdLst>
                <a:gd name="T0" fmla="*/ 264 w 268"/>
                <a:gd name="T1" fmla="*/ 81 h 246"/>
                <a:gd name="T2" fmla="*/ 235 w 268"/>
                <a:gd name="T3" fmla="*/ 33 h 246"/>
                <a:gd name="T4" fmla="*/ 171 w 268"/>
                <a:gd name="T5" fmla="*/ 4 h 246"/>
                <a:gd name="T6" fmla="*/ 101 w 268"/>
                <a:gd name="T7" fmla="*/ 11 h 246"/>
                <a:gd name="T8" fmla="*/ 34 w 268"/>
                <a:gd name="T9" fmla="*/ 45 h 246"/>
                <a:gd name="T10" fmla="*/ 3 w 268"/>
                <a:gd name="T11" fmla="*/ 112 h 246"/>
                <a:gd name="T12" fmla="*/ 15 w 268"/>
                <a:gd name="T13" fmla="*/ 186 h 246"/>
                <a:gd name="T14" fmla="*/ 55 w 268"/>
                <a:gd name="T15" fmla="*/ 232 h 246"/>
                <a:gd name="T16" fmla="*/ 111 w 268"/>
                <a:gd name="T17" fmla="*/ 246 h 246"/>
                <a:gd name="T18" fmla="*/ 204 w 268"/>
                <a:gd name="T19" fmla="*/ 234 h 246"/>
                <a:gd name="T20" fmla="*/ 257 w 268"/>
                <a:gd name="T21" fmla="*/ 172 h 246"/>
                <a:gd name="T22" fmla="*/ 264 w 268"/>
                <a:gd name="T23" fmla="*/ 81 h 2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8"/>
                <a:gd name="T37" fmla="*/ 0 h 246"/>
                <a:gd name="T38" fmla="*/ 268 w 268"/>
                <a:gd name="T39" fmla="*/ 246 h 2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8" h="246">
                  <a:moveTo>
                    <a:pt x="264" y="81"/>
                  </a:moveTo>
                  <a:cubicBezTo>
                    <a:pt x="260" y="58"/>
                    <a:pt x="251" y="46"/>
                    <a:pt x="235" y="33"/>
                  </a:cubicBezTo>
                  <a:cubicBezTo>
                    <a:pt x="219" y="20"/>
                    <a:pt x="193" y="8"/>
                    <a:pt x="171" y="4"/>
                  </a:cubicBezTo>
                  <a:cubicBezTo>
                    <a:pt x="149" y="0"/>
                    <a:pt x="124" y="4"/>
                    <a:pt x="101" y="11"/>
                  </a:cubicBezTo>
                  <a:cubicBezTo>
                    <a:pt x="78" y="18"/>
                    <a:pt x="50" y="28"/>
                    <a:pt x="34" y="45"/>
                  </a:cubicBezTo>
                  <a:cubicBezTo>
                    <a:pt x="18" y="62"/>
                    <a:pt x="6" y="89"/>
                    <a:pt x="3" y="112"/>
                  </a:cubicBezTo>
                  <a:cubicBezTo>
                    <a:pt x="0" y="135"/>
                    <a:pt x="6" y="166"/>
                    <a:pt x="15" y="186"/>
                  </a:cubicBezTo>
                  <a:cubicBezTo>
                    <a:pt x="24" y="206"/>
                    <a:pt x="39" y="222"/>
                    <a:pt x="55" y="232"/>
                  </a:cubicBezTo>
                  <a:cubicBezTo>
                    <a:pt x="71" y="242"/>
                    <a:pt x="86" y="246"/>
                    <a:pt x="111" y="246"/>
                  </a:cubicBezTo>
                  <a:cubicBezTo>
                    <a:pt x="136" y="246"/>
                    <a:pt x="180" y="246"/>
                    <a:pt x="204" y="234"/>
                  </a:cubicBezTo>
                  <a:cubicBezTo>
                    <a:pt x="228" y="222"/>
                    <a:pt x="246" y="197"/>
                    <a:pt x="257" y="172"/>
                  </a:cubicBezTo>
                  <a:cubicBezTo>
                    <a:pt x="268" y="147"/>
                    <a:pt x="268" y="105"/>
                    <a:pt x="264" y="81"/>
                  </a:cubicBezTo>
                  <a:close/>
                </a:path>
              </a:pathLst>
            </a:custGeom>
            <a:blipFill dpi="0" rotWithShape="1">
              <a:blip r:embed="rId1"/>
              <a:srcRect/>
              <a:tile tx="0" ty="0" sx="100000" sy="100000" flip="none" algn="tl"/>
            </a:blipFill>
            <a:ln w="9525">
              <a:solidFill>
                <a:schemeClr val="tx1"/>
              </a:solidFill>
              <a:round/>
            </a:ln>
          </p:spPr>
          <p:txBody>
            <a:bodyPr lIns="18000" rIns="18000">
              <a:spAutoFit/>
            </a:bodyPr>
            <a:lstStyle/>
            <a:p>
              <a:endParaRPr lang="zh-CN" altLang="en-US"/>
            </a:p>
          </p:txBody>
        </p:sp>
        <p:sp>
          <p:nvSpPr>
            <p:cNvPr id="21574" name="Freeform 29" descr="软木塞"/>
            <p:cNvSpPr/>
            <p:nvPr/>
          </p:nvSpPr>
          <p:spPr bwMode="auto">
            <a:xfrm>
              <a:off x="1813" y="954"/>
              <a:ext cx="263" cy="273"/>
            </a:xfrm>
            <a:custGeom>
              <a:avLst/>
              <a:gdLst>
                <a:gd name="T0" fmla="*/ 230 w 263"/>
                <a:gd name="T1" fmla="*/ 42 h 273"/>
                <a:gd name="T2" fmla="*/ 190 w 263"/>
                <a:gd name="T3" fmla="*/ 14 h 273"/>
                <a:gd name="T4" fmla="*/ 127 w 263"/>
                <a:gd name="T5" fmla="*/ 2 h 273"/>
                <a:gd name="T6" fmla="*/ 65 w 263"/>
                <a:gd name="T7" fmla="*/ 9 h 273"/>
                <a:gd name="T8" fmla="*/ 19 w 263"/>
                <a:gd name="T9" fmla="*/ 59 h 273"/>
                <a:gd name="T10" fmla="*/ 2 w 263"/>
                <a:gd name="T11" fmla="*/ 134 h 273"/>
                <a:gd name="T12" fmla="*/ 29 w 263"/>
                <a:gd name="T13" fmla="*/ 222 h 273"/>
                <a:gd name="T14" fmla="*/ 89 w 263"/>
                <a:gd name="T15" fmla="*/ 261 h 273"/>
                <a:gd name="T16" fmla="*/ 175 w 263"/>
                <a:gd name="T17" fmla="*/ 266 h 273"/>
                <a:gd name="T18" fmla="*/ 230 w 263"/>
                <a:gd name="T19" fmla="*/ 220 h 273"/>
                <a:gd name="T20" fmla="*/ 259 w 263"/>
                <a:gd name="T21" fmla="*/ 153 h 273"/>
                <a:gd name="T22" fmla="*/ 252 w 263"/>
                <a:gd name="T23" fmla="*/ 88 h 273"/>
                <a:gd name="T24" fmla="*/ 230 w 263"/>
                <a:gd name="T25" fmla="*/ 42 h 2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3"/>
                <a:gd name="T40" fmla="*/ 0 h 273"/>
                <a:gd name="T41" fmla="*/ 263 w 263"/>
                <a:gd name="T42" fmla="*/ 273 h 2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3" h="273">
                  <a:moveTo>
                    <a:pt x="230" y="42"/>
                  </a:moveTo>
                  <a:cubicBezTo>
                    <a:pt x="220" y="30"/>
                    <a:pt x="207" y="21"/>
                    <a:pt x="190" y="14"/>
                  </a:cubicBezTo>
                  <a:cubicBezTo>
                    <a:pt x="173" y="7"/>
                    <a:pt x="148" y="3"/>
                    <a:pt x="127" y="2"/>
                  </a:cubicBezTo>
                  <a:cubicBezTo>
                    <a:pt x="106" y="1"/>
                    <a:pt x="83" y="0"/>
                    <a:pt x="65" y="9"/>
                  </a:cubicBezTo>
                  <a:cubicBezTo>
                    <a:pt x="47" y="18"/>
                    <a:pt x="30" y="38"/>
                    <a:pt x="19" y="59"/>
                  </a:cubicBezTo>
                  <a:cubicBezTo>
                    <a:pt x="8" y="80"/>
                    <a:pt x="0" y="107"/>
                    <a:pt x="2" y="134"/>
                  </a:cubicBezTo>
                  <a:cubicBezTo>
                    <a:pt x="4" y="161"/>
                    <a:pt x="15" y="201"/>
                    <a:pt x="29" y="222"/>
                  </a:cubicBezTo>
                  <a:cubicBezTo>
                    <a:pt x="43" y="243"/>
                    <a:pt x="65" y="254"/>
                    <a:pt x="89" y="261"/>
                  </a:cubicBezTo>
                  <a:cubicBezTo>
                    <a:pt x="113" y="268"/>
                    <a:pt x="152" y="273"/>
                    <a:pt x="175" y="266"/>
                  </a:cubicBezTo>
                  <a:cubicBezTo>
                    <a:pt x="198" y="259"/>
                    <a:pt x="216" y="239"/>
                    <a:pt x="230" y="220"/>
                  </a:cubicBezTo>
                  <a:cubicBezTo>
                    <a:pt x="244" y="201"/>
                    <a:pt x="255" y="175"/>
                    <a:pt x="259" y="153"/>
                  </a:cubicBezTo>
                  <a:cubicBezTo>
                    <a:pt x="263" y="131"/>
                    <a:pt x="256" y="108"/>
                    <a:pt x="252" y="88"/>
                  </a:cubicBezTo>
                  <a:cubicBezTo>
                    <a:pt x="248" y="68"/>
                    <a:pt x="241" y="54"/>
                    <a:pt x="230" y="42"/>
                  </a:cubicBezTo>
                  <a:close/>
                </a:path>
              </a:pathLst>
            </a:custGeom>
            <a:blipFill dpi="0" rotWithShape="1">
              <a:blip r:embed="rId1"/>
              <a:srcRect/>
              <a:tile tx="0" ty="0" sx="100000" sy="100000" flip="none" algn="tl"/>
            </a:blipFill>
            <a:ln w="9525">
              <a:solidFill>
                <a:schemeClr val="tx1"/>
              </a:solidFill>
              <a:round/>
            </a:ln>
          </p:spPr>
          <p:txBody>
            <a:bodyPr lIns="18000" rIns="18000">
              <a:spAutoFit/>
            </a:bodyPr>
            <a:lstStyle/>
            <a:p>
              <a:endParaRPr lang="zh-CN" altLang="en-US"/>
            </a:p>
          </p:txBody>
        </p:sp>
        <p:sp>
          <p:nvSpPr>
            <p:cNvPr id="21575" name="Text Box 30"/>
            <p:cNvSpPr txBox="1">
              <a:spLocks noChangeArrowheads="1"/>
            </p:cNvSpPr>
            <p:nvPr/>
          </p:nvSpPr>
          <p:spPr bwMode="auto">
            <a:xfrm>
              <a:off x="1908" y="617"/>
              <a:ext cx="5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rIns="1800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kumimoji="0" lang="zh-CN" altLang="en-US" sz="1800">
                  <a:ea typeface="幼圆" panose="02010509060101010101" pitchFamily="49" charset="-122"/>
                </a:rPr>
                <a:t>土颗粒</a:t>
              </a:r>
              <a:endParaRPr kumimoji="0" lang="zh-CN" altLang="en-US" sz="1800">
                <a:ea typeface="幼圆" panose="02010509060101010101" pitchFamily="49" charset="-122"/>
              </a:endParaRPr>
            </a:p>
          </p:txBody>
        </p:sp>
        <p:sp>
          <p:nvSpPr>
            <p:cNvPr id="21576" name="Text Box 31"/>
            <p:cNvSpPr txBox="1">
              <a:spLocks noChangeArrowheads="1"/>
            </p:cNvSpPr>
            <p:nvPr/>
          </p:nvSpPr>
          <p:spPr bwMode="auto">
            <a:xfrm>
              <a:off x="1287" y="514"/>
              <a:ext cx="69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rIns="1800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kumimoji="0" lang="zh-CN" altLang="en-US" sz="1800">
                  <a:ea typeface="幼圆" panose="02010509060101010101" pitchFamily="49" charset="-122"/>
                </a:rPr>
                <a:t>强结合水</a:t>
              </a:r>
              <a:endParaRPr kumimoji="0" lang="en-US" altLang="zh-CN" sz="1800">
                <a:ea typeface="幼圆" panose="02010509060101010101" pitchFamily="49" charset="-122"/>
              </a:endParaRPr>
            </a:p>
          </p:txBody>
        </p:sp>
        <p:sp>
          <p:nvSpPr>
            <p:cNvPr id="21577" name="Line 32"/>
            <p:cNvSpPr>
              <a:spLocks noChangeShapeType="1"/>
            </p:cNvSpPr>
            <p:nvPr/>
          </p:nvSpPr>
          <p:spPr bwMode="auto">
            <a:xfrm flipV="1">
              <a:off x="1979" y="862"/>
              <a:ext cx="109" cy="203"/>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lIns="18000" rIns="18000">
              <a:spAutoFit/>
            </a:bodyPr>
            <a:lstStyle/>
            <a:p>
              <a:endParaRPr lang="zh-CN" altLang="en-US"/>
            </a:p>
          </p:txBody>
        </p:sp>
        <p:sp>
          <p:nvSpPr>
            <p:cNvPr id="21578" name="Line 33"/>
            <p:cNvSpPr>
              <a:spLocks noChangeShapeType="1"/>
            </p:cNvSpPr>
            <p:nvPr/>
          </p:nvSpPr>
          <p:spPr bwMode="auto">
            <a:xfrm flipH="1" flipV="1">
              <a:off x="1666" y="744"/>
              <a:ext cx="95" cy="27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lIns="18000" rIns="18000">
              <a:spAutoFit/>
            </a:bodyPr>
            <a:lstStyle/>
            <a:p>
              <a:endParaRPr lang="zh-CN" altLang="en-US"/>
            </a:p>
          </p:txBody>
        </p:sp>
      </p:grpSp>
      <p:grpSp>
        <p:nvGrpSpPr>
          <p:cNvPr id="3" name="Group 34"/>
          <p:cNvGrpSpPr/>
          <p:nvPr/>
        </p:nvGrpSpPr>
        <p:grpSpPr bwMode="auto">
          <a:xfrm>
            <a:off x="3492500" y="700088"/>
            <a:ext cx="2636838" cy="1633537"/>
            <a:chOff x="2173" y="441"/>
            <a:chExt cx="1652" cy="1029"/>
          </a:xfrm>
        </p:grpSpPr>
        <p:sp>
          <p:nvSpPr>
            <p:cNvPr id="21561" name="Freeform 35"/>
            <p:cNvSpPr/>
            <p:nvPr/>
          </p:nvSpPr>
          <p:spPr bwMode="auto">
            <a:xfrm>
              <a:off x="2594" y="748"/>
              <a:ext cx="1092" cy="650"/>
            </a:xfrm>
            <a:custGeom>
              <a:avLst/>
              <a:gdLst>
                <a:gd name="T0" fmla="*/ 533 w 1092"/>
                <a:gd name="T1" fmla="*/ 92 h 650"/>
                <a:gd name="T2" fmla="*/ 437 w 1092"/>
                <a:gd name="T3" fmla="*/ 68 h 650"/>
                <a:gd name="T4" fmla="*/ 319 w 1092"/>
                <a:gd name="T5" fmla="*/ 54 h 650"/>
                <a:gd name="T6" fmla="*/ 204 w 1092"/>
                <a:gd name="T7" fmla="*/ 80 h 650"/>
                <a:gd name="T8" fmla="*/ 84 w 1092"/>
                <a:gd name="T9" fmla="*/ 140 h 650"/>
                <a:gd name="T10" fmla="*/ 21 w 1092"/>
                <a:gd name="T11" fmla="*/ 253 h 650"/>
                <a:gd name="T12" fmla="*/ 14 w 1092"/>
                <a:gd name="T13" fmla="*/ 411 h 650"/>
                <a:gd name="T14" fmla="*/ 108 w 1092"/>
                <a:gd name="T15" fmla="*/ 538 h 650"/>
                <a:gd name="T16" fmla="*/ 235 w 1092"/>
                <a:gd name="T17" fmla="*/ 627 h 650"/>
                <a:gd name="T18" fmla="*/ 396 w 1092"/>
                <a:gd name="T19" fmla="*/ 642 h 650"/>
                <a:gd name="T20" fmla="*/ 518 w 1092"/>
                <a:gd name="T21" fmla="*/ 579 h 650"/>
                <a:gd name="T22" fmla="*/ 559 w 1092"/>
                <a:gd name="T23" fmla="*/ 541 h 650"/>
                <a:gd name="T24" fmla="*/ 607 w 1092"/>
                <a:gd name="T25" fmla="*/ 541 h 650"/>
                <a:gd name="T26" fmla="*/ 662 w 1092"/>
                <a:gd name="T27" fmla="*/ 560 h 650"/>
                <a:gd name="T28" fmla="*/ 751 w 1092"/>
                <a:gd name="T29" fmla="*/ 594 h 650"/>
                <a:gd name="T30" fmla="*/ 888 w 1092"/>
                <a:gd name="T31" fmla="*/ 582 h 650"/>
                <a:gd name="T32" fmla="*/ 1005 w 1092"/>
                <a:gd name="T33" fmla="*/ 512 h 650"/>
                <a:gd name="T34" fmla="*/ 1077 w 1092"/>
                <a:gd name="T35" fmla="*/ 385 h 650"/>
                <a:gd name="T36" fmla="*/ 1080 w 1092"/>
                <a:gd name="T37" fmla="*/ 241 h 650"/>
                <a:gd name="T38" fmla="*/ 1005 w 1092"/>
                <a:gd name="T39" fmla="*/ 118 h 650"/>
                <a:gd name="T40" fmla="*/ 917 w 1092"/>
                <a:gd name="T41" fmla="*/ 34 h 650"/>
                <a:gd name="T42" fmla="*/ 811 w 1092"/>
                <a:gd name="T43" fmla="*/ 1 h 650"/>
                <a:gd name="T44" fmla="*/ 701 w 1092"/>
                <a:gd name="T45" fmla="*/ 27 h 650"/>
                <a:gd name="T46" fmla="*/ 607 w 1092"/>
                <a:gd name="T47" fmla="*/ 70 h 650"/>
                <a:gd name="T48" fmla="*/ 533 w 1092"/>
                <a:gd name="T49" fmla="*/ 92 h 6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92"/>
                <a:gd name="T76" fmla="*/ 0 h 650"/>
                <a:gd name="T77" fmla="*/ 1092 w 1092"/>
                <a:gd name="T78" fmla="*/ 650 h 65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92" h="650">
                  <a:moveTo>
                    <a:pt x="533" y="92"/>
                  </a:moveTo>
                  <a:cubicBezTo>
                    <a:pt x="505" y="92"/>
                    <a:pt x="473" y="74"/>
                    <a:pt x="437" y="68"/>
                  </a:cubicBezTo>
                  <a:cubicBezTo>
                    <a:pt x="401" y="62"/>
                    <a:pt x="358" y="52"/>
                    <a:pt x="319" y="54"/>
                  </a:cubicBezTo>
                  <a:cubicBezTo>
                    <a:pt x="280" y="56"/>
                    <a:pt x="243" y="66"/>
                    <a:pt x="204" y="80"/>
                  </a:cubicBezTo>
                  <a:cubicBezTo>
                    <a:pt x="165" y="94"/>
                    <a:pt x="114" y="111"/>
                    <a:pt x="84" y="140"/>
                  </a:cubicBezTo>
                  <a:cubicBezTo>
                    <a:pt x="54" y="169"/>
                    <a:pt x="33" y="208"/>
                    <a:pt x="21" y="253"/>
                  </a:cubicBezTo>
                  <a:cubicBezTo>
                    <a:pt x="9" y="298"/>
                    <a:pt x="0" y="364"/>
                    <a:pt x="14" y="411"/>
                  </a:cubicBezTo>
                  <a:cubicBezTo>
                    <a:pt x="28" y="458"/>
                    <a:pt x="71" y="502"/>
                    <a:pt x="108" y="538"/>
                  </a:cubicBezTo>
                  <a:cubicBezTo>
                    <a:pt x="145" y="574"/>
                    <a:pt x="187" y="610"/>
                    <a:pt x="235" y="627"/>
                  </a:cubicBezTo>
                  <a:cubicBezTo>
                    <a:pt x="283" y="644"/>
                    <a:pt x="349" y="650"/>
                    <a:pt x="396" y="642"/>
                  </a:cubicBezTo>
                  <a:cubicBezTo>
                    <a:pt x="443" y="634"/>
                    <a:pt x="491" y="596"/>
                    <a:pt x="518" y="579"/>
                  </a:cubicBezTo>
                  <a:cubicBezTo>
                    <a:pt x="545" y="562"/>
                    <a:pt x="544" y="547"/>
                    <a:pt x="559" y="541"/>
                  </a:cubicBezTo>
                  <a:cubicBezTo>
                    <a:pt x="574" y="535"/>
                    <a:pt x="590" y="538"/>
                    <a:pt x="607" y="541"/>
                  </a:cubicBezTo>
                  <a:cubicBezTo>
                    <a:pt x="624" y="544"/>
                    <a:pt x="638" y="551"/>
                    <a:pt x="662" y="560"/>
                  </a:cubicBezTo>
                  <a:cubicBezTo>
                    <a:pt x="686" y="569"/>
                    <a:pt x="713" y="590"/>
                    <a:pt x="751" y="594"/>
                  </a:cubicBezTo>
                  <a:cubicBezTo>
                    <a:pt x="789" y="598"/>
                    <a:pt x="846" y="596"/>
                    <a:pt x="888" y="582"/>
                  </a:cubicBezTo>
                  <a:cubicBezTo>
                    <a:pt x="930" y="568"/>
                    <a:pt x="973" y="545"/>
                    <a:pt x="1005" y="512"/>
                  </a:cubicBezTo>
                  <a:cubicBezTo>
                    <a:pt x="1037" y="479"/>
                    <a:pt x="1065" y="430"/>
                    <a:pt x="1077" y="385"/>
                  </a:cubicBezTo>
                  <a:cubicBezTo>
                    <a:pt x="1089" y="340"/>
                    <a:pt x="1092" y="285"/>
                    <a:pt x="1080" y="241"/>
                  </a:cubicBezTo>
                  <a:cubicBezTo>
                    <a:pt x="1068" y="197"/>
                    <a:pt x="1032" y="152"/>
                    <a:pt x="1005" y="118"/>
                  </a:cubicBezTo>
                  <a:cubicBezTo>
                    <a:pt x="978" y="84"/>
                    <a:pt x="949" y="53"/>
                    <a:pt x="917" y="34"/>
                  </a:cubicBezTo>
                  <a:cubicBezTo>
                    <a:pt x="885" y="15"/>
                    <a:pt x="847" y="2"/>
                    <a:pt x="811" y="1"/>
                  </a:cubicBezTo>
                  <a:cubicBezTo>
                    <a:pt x="775" y="0"/>
                    <a:pt x="735" y="16"/>
                    <a:pt x="701" y="27"/>
                  </a:cubicBezTo>
                  <a:cubicBezTo>
                    <a:pt x="667" y="38"/>
                    <a:pt x="635" y="59"/>
                    <a:pt x="607" y="70"/>
                  </a:cubicBezTo>
                  <a:cubicBezTo>
                    <a:pt x="579" y="81"/>
                    <a:pt x="561" y="92"/>
                    <a:pt x="533" y="92"/>
                  </a:cubicBezTo>
                  <a:close/>
                </a:path>
              </a:pathLst>
            </a:custGeom>
            <a:solidFill>
              <a:srgbClr val="99CCFF"/>
            </a:solidFill>
            <a:ln w="9525">
              <a:solidFill>
                <a:schemeClr val="tx1"/>
              </a:solidFill>
              <a:round/>
            </a:ln>
          </p:spPr>
          <p:txBody>
            <a:bodyPr lIns="18000" rIns="18000">
              <a:spAutoFit/>
            </a:bodyPr>
            <a:lstStyle/>
            <a:p>
              <a:endParaRPr lang="zh-CN" altLang="en-US"/>
            </a:p>
          </p:txBody>
        </p:sp>
        <p:sp>
          <p:nvSpPr>
            <p:cNvPr id="21562" name="Freeform 36"/>
            <p:cNvSpPr/>
            <p:nvPr/>
          </p:nvSpPr>
          <p:spPr bwMode="auto">
            <a:xfrm>
              <a:off x="3162" y="852"/>
              <a:ext cx="417" cy="400"/>
            </a:xfrm>
            <a:custGeom>
              <a:avLst/>
              <a:gdLst>
                <a:gd name="T0" fmla="*/ 133 w 417"/>
                <a:gd name="T1" fmla="*/ 24 h 400"/>
                <a:gd name="T2" fmla="*/ 46 w 417"/>
                <a:gd name="T3" fmla="*/ 65 h 400"/>
                <a:gd name="T4" fmla="*/ 3 w 417"/>
                <a:gd name="T5" fmla="*/ 170 h 400"/>
                <a:gd name="T6" fmla="*/ 27 w 417"/>
                <a:gd name="T7" fmla="*/ 278 h 400"/>
                <a:gd name="T8" fmla="*/ 97 w 417"/>
                <a:gd name="T9" fmla="*/ 370 h 400"/>
                <a:gd name="T10" fmla="*/ 224 w 417"/>
                <a:gd name="T11" fmla="*/ 398 h 400"/>
                <a:gd name="T12" fmla="*/ 346 w 417"/>
                <a:gd name="T13" fmla="*/ 358 h 400"/>
                <a:gd name="T14" fmla="*/ 409 w 417"/>
                <a:gd name="T15" fmla="*/ 247 h 400"/>
                <a:gd name="T16" fmla="*/ 392 w 417"/>
                <a:gd name="T17" fmla="*/ 125 h 400"/>
                <a:gd name="T18" fmla="*/ 322 w 417"/>
                <a:gd name="T19" fmla="*/ 29 h 400"/>
                <a:gd name="T20" fmla="*/ 217 w 417"/>
                <a:gd name="T21" fmla="*/ 2 h 400"/>
                <a:gd name="T22" fmla="*/ 133 w 417"/>
                <a:gd name="T23" fmla="*/ 24 h 4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7"/>
                <a:gd name="T37" fmla="*/ 0 h 400"/>
                <a:gd name="T38" fmla="*/ 417 w 417"/>
                <a:gd name="T39" fmla="*/ 400 h 4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7" h="400">
                  <a:moveTo>
                    <a:pt x="133" y="24"/>
                  </a:moveTo>
                  <a:cubicBezTo>
                    <a:pt x="104" y="35"/>
                    <a:pt x="68" y="41"/>
                    <a:pt x="46" y="65"/>
                  </a:cubicBezTo>
                  <a:cubicBezTo>
                    <a:pt x="24" y="89"/>
                    <a:pt x="6" y="134"/>
                    <a:pt x="3" y="170"/>
                  </a:cubicBezTo>
                  <a:cubicBezTo>
                    <a:pt x="0" y="206"/>
                    <a:pt x="11" y="245"/>
                    <a:pt x="27" y="278"/>
                  </a:cubicBezTo>
                  <a:cubicBezTo>
                    <a:pt x="43" y="311"/>
                    <a:pt x="64" y="350"/>
                    <a:pt x="97" y="370"/>
                  </a:cubicBezTo>
                  <a:cubicBezTo>
                    <a:pt x="130" y="390"/>
                    <a:pt x="183" y="400"/>
                    <a:pt x="224" y="398"/>
                  </a:cubicBezTo>
                  <a:cubicBezTo>
                    <a:pt x="265" y="396"/>
                    <a:pt x="315" y="383"/>
                    <a:pt x="346" y="358"/>
                  </a:cubicBezTo>
                  <a:cubicBezTo>
                    <a:pt x="377" y="333"/>
                    <a:pt x="401" y="286"/>
                    <a:pt x="409" y="247"/>
                  </a:cubicBezTo>
                  <a:cubicBezTo>
                    <a:pt x="417" y="208"/>
                    <a:pt x="406" y="161"/>
                    <a:pt x="392" y="125"/>
                  </a:cubicBezTo>
                  <a:cubicBezTo>
                    <a:pt x="378" y="89"/>
                    <a:pt x="351" y="49"/>
                    <a:pt x="322" y="29"/>
                  </a:cubicBezTo>
                  <a:cubicBezTo>
                    <a:pt x="293" y="9"/>
                    <a:pt x="249" y="4"/>
                    <a:pt x="217" y="2"/>
                  </a:cubicBezTo>
                  <a:cubicBezTo>
                    <a:pt x="185" y="0"/>
                    <a:pt x="162" y="13"/>
                    <a:pt x="133" y="24"/>
                  </a:cubicBezTo>
                  <a:close/>
                </a:path>
              </a:pathLst>
            </a:custGeom>
            <a:solidFill>
              <a:srgbClr val="CCCCFF"/>
            </a:solidFill>
            <a:ln w="9525">
              <a:solidFill>
                <a:schemeClr val="tx1"/>
              </a:solidFill>
              <a:round/>
            </a:ln>
          </p:spPr>
          <p:txBody>
            <a:bodyPr lIns="18000" rIns="18000">
              <a:spAutoFit/>
            </a:bodyPr>
            <a:lstStyle/>
            <a:p>
              <a:endParaRPr lang="zh-CN" altLang="en-US"/>
            </a:p>
          </p:txBody>
        </p:sp>
        <p:sp>
          <p:nvSpPr>
            <p:cNvPr id="21563" name="Freeform 37"/>
            <p:cNvSpPr/>
            <p:nvPr/>
          </p:nvSpPr>
          <p:spPr bwMode="auto">
            <a:xfrm>
              <a:off x="2682" y="891"/>
              <a:ext cx="441" cy="421"/>
            </a:xfrm>
            <a:custGeom>
              <a:avLst/>
              <a:gdLst>
                <a:gd name="T0" fmla="*/ 178 w 441"/>
                <a:gd name="T1" fmla="*/ 14 h 421"/>
                <a:gd name="T2" fmla="*/ 63 w 441"/>
                <a:gd name="T3" fmla="*/ 59 h 421"/>
                <a:gd name="T4" fmla="*/ 8 w 441"/>
                <a:gd name="T5" fmla="*/ 153 h 421"/>
                <a:gd name="T6" fmla="*/ 17 w 441"/>
                <a:gd name="T7" fmla="*/ 268 h 421"/>
                <a:gd name="T8" fmla="*/ 68 w 441"/>
                <a:gd name="T9" fmla="*/ 347 h 421"/>
                <a:gd name="T10" fmla="*/ 178 w 441"/>
                <a:gd name="T11" fmla="*/ 412 h 421"/>
                <a:gd name="T12" fmla="*/ 320 w 441"/>
                <a:gd name="T13" fmla="*/ 403 h 421"/>
                <a:gd name="T14" fmla="*/ 416 w 441"/>
                <a:gd name="T15" fmla="*/ 323 h 421"/>
                <a:gd name="T16" fmla="*/ 437 w 441"/>
                <a:gd name="T17" fmla="*/ 194 h 421"/>
                <a:gd name="T18" fmla="*/ 389 w 441"/>
                <a:gd name="T19" fmla="*/ 74 h 421"/>
                <a:gd name="T20" fmla="*/ 286 w 441"/>
                <a:gd name="T21" fmla="*/ 9 h 421"/>
                <a:gd name="T22" fmla="*/ 178 w 441"/>
                <a:gd name="T23" fmla="*/ 14 h 4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1"/>
                <a:gd name="T37" fmla="*/ 0 h 421"/>
                <a:gd name="T38" fmla="*/ 441 w 441"/>
                <a:gd name="T39" fmla="*/ 421 h 4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1" h="421">
                  <a:moveTo>
                    <a:pt x="178" y="14"/>
                  </a:moveTo>
                  <a:cubicBezTo>
                    <a:pt x="141" y="22"/>
                    <a:pt x="91" y="36"/>
                    <a:pt x="63" y="59"/>
                  </a:cubicBezTo>
                  <a:cubicBezTo>
                    <a:pt x="35" y="82"/>
                    <a:pt x="16" y="118"/>
                    <a:pt x="8" y="153"/>
                  </a:cubicBezTo>
                  <a:cubicBezTo>
                    <a:pt x="0" y="188"/>
                    <a:pt x="7" y="236"/>
                    <a:pt x="17" y="268"/>
                  </a:cubicBezTo>
                  <a:cubicBezTo>
                    <a:pt x="27" y="300"/>
                    <a:pt x="41" y="323"/>
                    <a:pt x="68" y="347"/>
                  </a:cubicBezTo>
                  <a:cubicBezTo>
                    <a:pt x="95" y="371"/>
                    <a:pt x="136" y="403"/>
                    <a:pt x="178" y="412"/>
                  </a:cubicBezTo>
                  <a:cubicBezTo>
                    <a:pt x="220" y="421"/>
                    <a:pt x="280" y="418"/>
                    <a:pt x="320" y="403"/>
                  </a:cubicBezTo>
                  <a:cubicBezTo>
                    <a:pt x="360" y="388"/>
                    <a:pt x="397" y="358"/>
                    <a:pt x="416" y="323"/>
                  </a:cubicBezTo>
                  <a:cubicBezTo>
                    <a:pt x="435" y="288"/>
                    <a:pt x="441" y="235"/>
                    <a:pt x="437" y="194"/>
                  </a:cubicBezTo>
                  <a:cubicBezTo>
                    <a:pt x="433" y="153"/>
                    <a:pt x="414" y="105"/>
                    <a:pt x="389" y="74"/>
                  </a:cubicBezTo>
                  <a:cubicBezTo>
                    <a:pt x="364" y="43"/>
                    <a:pt x="322" y="18"/>
                    <a:pt x="286" y="9"/>
                  </a:cubicBezTo>
                  <a:cubicBezTo>
                    <a:pt x="250" y="0"/>
                    <a:pt x="215" y="6"/>
                    <a:pt x="178" y="14"/>
                  </a:cubicBezTo>
                  <a:close/>
                </a:path>
              </a:pathLst>
            </a:custGeom>
            <a:solidFill>
              <a:srgbClr val="CCCCFF"/>
            </a:solidFill>
            <a:ln w="9525">
              <a:solidFill>
                <a:schemeClr val="tx1"/>
              </a:solidFill>
              <a:round/>
            </a:ln>
          </p:spPr>
          <p:txBody>
            <a:bodyPr lIns="18000" rIns="18000">
              <a:spAutoFit/>
            </a:bodyPr>
            <a:lstStyle/>
            <a:p>
              <a:endParaRPr lang="zh-CN" altLang="en-US"/>
            </a:p>
          </p:txBody>
        </p:sp>
        <p:sp>
          <p:nvSpPr>
            <p:cNvPr id="21564" name="Freeform 38" descr="软木塞"/>
            <p:cNvSpPr/>
            <p:nvPr/>
          </p:nvSpPr>
          <p:spPr bwMode="auto">
            <a:xfrm>
              <a:off x="2768" y="958"/>
              <a:ext cx="298" cy="286"/>
            </a:xfrm>
            <a:custGeom>
              <a:avLst/>
              <a:gdLst>
                <a:gd name="T0" fmla="*/ 231 w 298"/>
                <a:gd name="T1" fmla="*/ 31 h 286"/>
                <a:gd name="T2" fmla="*/ 155 w 298"/>
                <a:gd name="T3" fmla="*/ 2 h 286"/>
                <a:gd name="T4" fmla="*/ 59 w 298"/>
                <a:gd name="T5" fmla="*/ 19 h 286"/>
                <a:gd name="T6" fmla="*/ 8 w 298"/>
                <a:gd name="T7" fmla="*/ 79 h 286"/>
                <a:gd name="T8" fmla="*/ 11 w 298"/>
                <a:gd name="T9" fmla="*/ 170 h 286"/>
                <a:gd name="T10" fmla="*/ 42 w 298"/>
                <a:gd name="T11" fmla="*/ 252 h 286"/>
                <a:gd name="T12" fmla="*/ 133 w 298"/>
                <a:gd name="T13" fmla="*/ 283 h 286"/>
                <a:gd name="T14" fmla="*/ 234 w 298"/>
                <a:gd name="T15" fmla="*/ 266 h 286"/>
                <a:gd name="T16" fmla="*/ 291 w 298"/>
                <a:gd name="T17" fmla="*/ 165 h 286"/>
                <a:gd name="T18" fmla="*/ 275 w 298"/>
                <a:gd name="T19" fmla="*/ 81 h 286"/>
                <a:gd name="T20" fmla="*/ 231 w 298"/>
                <a:gd name="T21" fmla="*/ 31 h 2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8"/>
                <a:gd name="T34" fmla="*/ 0 h 286"/>
                <a:gd name="T35" fmla="*/ 298 w 298"/>
                <a:gd name="T36" fmla="*/ 286 h 2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8" h="286">
                  <a:moveTo>
                    <a:pt x="231" y="31"/>
                  </a:moveTo>
                  <a:cubicBezTo>
                    <a:pt x="211" y="18"/>
                    <a:pt x="184" y="4"/>
                    <a:pt x="155" y="2"/>
                  </a:cubicBezTo>
                  <a:cubicBezTo>
                    <a:pt x="126" y="0"/>
                    <a:pt x="84" y="6"/>
                    <a:pt x="59" y="19"/>
                  </a:cubicBezTo>
                  <a:cubicBezTo>
                    <a:pt x="34" y="32"/>
                    <a:pt x="16" y="54"/>
                    <a:pt x="8" y="79"/>
                  </a:cubicBezTo>
                  <a:cubicBezTo>
                    <a:pt x="0" y="104"/>
                    <a:pt x="5" y="141"/>
                    <a:pt x="11" y="170"/>
                  </a:cubicBezTo>
                  <a:cubicBezTo>
                    <a:pt x="17" y="199"/>
                    <a:pt x="22" y="233"/>
                    <a:pt x="42" y="252"/>
                  </a:cubicBezTo>
                  <a:cubicBezTo>
                    <a:pt x="62" y="271"/>
                    <a:pt x="101" y="281"/>
                    <a:pt x="133" y="283"/>
                  </a:cubicBezTo>
                  <a:cubicBezTo>
                    <a:pt x="165" y="285"/>
                    <a:pt x="208" y="286"/>
                    <a:pt x="234" y="266"/>
                  </a:cubicBezTo>
                  <a:cubicBezTo>
                    <a:pt x="260" y="246"/>
                    <a:pt x="284" y="196"/>
                    <a:pt x="291" y="165"/>
                  </a:cubicBezTo>
                  <a:cubicBezTo>
                    <a:pt x="298" y="134"/>
                    <a:pt x="285" y="103"/>
                    <a:pt x="275" y="81"/>
                  </a:cubicBezTo>
                  <a:cubicBezTo>
                    <a:pt x="265" y="59"/>
                    <a:pt x="251" y="44"/>
                    <a:pt x="231" y="31"/>
                  </a:cubicBezTo>
                  <a:close/>
                </a:path>
              </a:pathLst>
            </a:custGeom>
            <a:blipFill dpi="0" rotWithShape="1">
              <a:blip r:embed="rId1"/>
              <a:srcRect/>
              <a:tile tx="0" ty="0" sx="100000" sy="100000" flip="none" algn="tl"/>
            </a:blipFill>
            <a:ln w="9525">
              <a:solidFill>
                <a:schemeClr val="tx1"/>
              </a:solidFill>
              <a:round/>
            </a:ln>
          </p:spPr>
          <p:txBody>
            <a:bodyPr lIns="18000" rIns="18000">
              <a:spAutoFit/>
            </a:bodyPr>
            <a:lstStyle/>
            <a:p>
              <a:endParaRPr lang="zh-CN" altLang="en-US"/>
            </a:p>
          </p:txBody>
        </p:sp>
        <p:sp>
          <p:nvSpPr>
            <p:cNvPr id="21565" name="Freeform 39" descr="软木塞"/>
            <p:cNvSpPr/>
            <p:nvPr/>
          </p:nvSpPr>
          <p:spPr bwMode="auto">
            <a:xfrm>
              <a:off x="3229" y="904"/>
              <a:ext cx="304" cy="293"/>
            </a:xfrm>
            <a:custGeom>
              <a:avLst/>
              <a:gdLst>
                <a:gd name="T0" fmla="*/ 296 w 304"/>
                <a:gd name="T1" fmla="*/ 121 h 293"/>
                <a:gd name="T2" fmla="*/ 260 w 304"/>
                <a:gd name="T3" fmla="*/ 44 h 293"/>
                <a:gd name="T4" fmla="*/ 195 w 304"/>
                <a:gd name="T5" fmla="*/ 8 h 293"/>
                <a:gd name="T6" fmla="*/ 104 w 304"/>
                <a:gd name="T7" fmla="*/ 10 h 293"/>
                <a:gd name="T8" fmla="*/ 32 w 304"/>
                <a:gd name="T9" fmla="*/ 66 h 293"/>
                <a:gd name="T10" fmla="*/ 6 w 304"/>
                <a:gd name="T11" fmla="*/ 171 h 293"/>
                <a:gd name="T12" fmla="*/ 66 w 304"/>
                <a:gd name="T13" fmla="*/ 260 h 293"/>
                <a:gd name="T14" fmla="*/ 166 w 304"/>
                <a:gd name="T15" fmla="*/ 289 h 293"/>
                <a:gd name="T16" fmla="*/ 274 w 304"/>
                <a:gd name="T17" fmla="*/ 234 h 293"/>
                <a:gd name="T18" fmla="*/ 301 w 304"/>
                <a:gd name="T19" fmla="*/ 159 h 293"/>
                <a:gd name="T20" fmla="*/ 296 w 304"/>
                <a:gd name="T21" fmla="*/ 121 h 2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4"/>
                <a:gd name="T34" fmla="*/ 0 h 293"/>
                <a:gd name="T35" fmla="*/ 304 w 304"/>
                <a:gd name="T36" fmla="*/ 293 h 29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4" h="293">
                  <a:moveTo>
                    <a:pt x="296" y="121"/>
                  </a:moveTo>
                  <a:cubicBezTo>
                    <a:pt x="289" y="102"/>
                    <a:pt x="277" y="63"/>
                    <a:pt x="260" y="44"/>
                  </a:cubicBezTo>
                  <a:cubicBezTo>
                    <a:pt x="243" y="25"/>
                    <a:pt x="221" y="14"/>
                    <a:pt x="195" y="8"/>
                  </a:cubicBezTo>
                  <a:cubicBezTo>
                    <a:pt x="169" y="2"/>
                    <a:pt x="131" y="0"/>
                    <a:pt x="104" y="10"/>
                  </a:cubicBezTo>
                  <a:cubicBezTo>
                    <a:pt x="77" y="20"/>
                    <a:pt x="48" y="39"/>
                    <a:pt x="32" y="66"/>
                  </a:cubicBezTo>
                  <a:cubicBezTo>
                    <a:pt x="16" y="93"/>
                    <a:pt x="0" y="139"/>
                    <a:pt x="6" y="171"/>
                  </a:cubicBezTo>
                  <a:cubicBezTo>
                    <a:pt x="12" y="203"/>
                    <a:pt x="39" y="240"/>
                    <a:pt x="66" y="260"/>
                  </a:cubicBezTo>
                  <a:cubicBezTo>
                    <a:pt x="93" y="280"/>
                    <a:pt x="131" y="293"/>
                    <a:pt x="166" y="289"/>
                  </a:cubicBezTo>
                  <a:cubicBezTo>
                    <a:pt x="201" y="285"/>
                    <a:pt x="252" y="256"/>
                    <a:pt x="274" y="234"/>
                  </a:cubicBezTo>
                  <a:cubicBezTo>
                    <a:pt x="296" y="212"/>
                    <a:pt x="298" y="179"/>
                    <a:pt x="301" y="159"/>
                  </a:cubicBezTo>
                  <a:cubicBezTo>
                    <a:pt x="304" y="139"/>
                    <a:pt x="303" y="140"/>
                    <a:pt x="296" y="121"/>
                  </a:cubicBezTo>
                  <a:close/>
                </a:path>
              </a:pathLst>
            </a:custGeom>
            <a:blipFill dpi="0" rotWithShape="1">
              <a:blip r:embed="rId1"/>
              <a:srcRect/>
              <a:tile tx="0" ty="0" sx="100000" sy="100000" flip="none" algn="tl"/>
            </a:blipFill>
            <a:ln w="9525">
              <a:solidFill>
                <a:schemeClr val="tx1"/>
              </a:solidFill>
              <a:round/>
            </a:ln>
          </p:spPr>
          <p:txBody>
            <a:bodyPr lIns="18000" rIns="18000">
              <a:spAutoFit/>
            </a:bodyPr>
            <a:lstStyle/>
            <a:p>
              <a:endParaRPr lang="zh-CN" altLang="en-US"/>
            </a:p>
          </p:txBody>
        </p:sp>
        <p:sp>
          <p:nvSpPr>
            <p:cNvPr id="21566" name="Text Box 40"/>
            <p:cNvSpPr txBox="1">
              <a:spLocks noChangeArrowheads="1"/>
            </p:cNvSpPr>
            <p:nvPr/>
          </p:nvSpPr>
          <p:spPr bwMode="auto">
            <a:xfrm>
              <a:off x="3133" y="441"/>
              <a:ext cx="6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rIns="1800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kumimoji="0" lang="zh-CN" altLang="en-US" sz="1800">
                  <a:ea typeface="幼圆" panose="02010509060101010101" pitchFamily="49" charset="-122"/>
                </a:rPr>
                <a:t>弱结合水</a:t>
              </a:r>
              <a:endParaRPr kumimoji="0" lang="en-US" altLang="zh-CN" sz="1800">
                <a:ea typeface="幼圆" panose="02010509060101010101" pitchFamily="49" charset="-122"/>
              </a:endParaRPr>
            </a:p>
          </p:txBody>
        </p:sp>
        <p:sp>
          <p:nvSpPr>
            <p:cNvPr id="21567" name="Line 41"/>
            <p:cNvSpPr>
              <a:spLocks noChangeShapeType="1"/>
            </p:cNvSpPr>
            <p:nvPr/>
          </p:nvSpPr>
          <p:spPr bwMode="auto">
            <a:xfrm flipV="1">
              <a:off x="3158" y="663"/>
              <a:ext cx="190" cy="227"/>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lIns="18000" rIns="18000">
              <a:spAutoFit/>
            </a:bodyPr>
            <a:lstStyle/>
            <a:p>
              <a:endParaRPr lang="zh-CN" altLang="en-US"/>
            </a:p>
          </p:txBody>
        </p:sp>
        <p:sp>
          <p:nvSpPr>
            <p:cNvPr id="21568" name="Text Box 42"/>
            <p:cNvSpPr txBox="1">
              <a:spLocks noChangeArrowheads="1"/>
            </p:cNvSpPr>
            <p:nvPr/>
          </p:nvSpPr>
          <p:spPr bwMode="auto">
            <a:xfrm>
              <a:off x="2173" y="1239"/>
              <a:ext cx="5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rIns="1800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kumimoji="0" lang="zh-CN" altLang="en-US" sz="1800">
                  <a:ea typeface="幼圆" panose="02010509060101010101" pitchFamily="49" charset="-122"/>
                </a:rPr>
                <a:t>土颗粒</a:t>
              </a:r>
              <a:endParaRPr kumimoji="0" lang="zh-CN" altLang="en-US" sz="1800">
                <a:ea typeface="幼圆" panose="02010509060101010101" pitchFamily="49" charset="-122"/>
              </a:endParaRPr>
            </a:p>
          </p:txBody>
        </p:sp>
        <p:sp>
          <p:nvSpPr>
            <p:cNvPr id="21569" name="Text Box 43"/>
            <p:cNvSpPr txBox="1">
              <a:spLocks noChangeArrowheads="1"/>
            </p:cNvSpPr>
            <p:nvPr/>
          </p:nvSpPr>
          <p:spPr bwMode="auto">
            <a:xfrm>
              <a:off x="2434" y="472"/>
              <a:ext cx="6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rIns="1800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kumimoji="0" lang="zh-CN" altLang="en-US" sz="1800">
                  <a:ea typeface="幼圆" panose="02010509060101010101" pitchFamily="49" charset="-122"/>
                </a:rPr>
                <a:t>强结合水</a:t>
              </a:r>
              <a:endParaRPr kumimoji="0" lang="en-US" altLang="zh-CN" sz="1800">
                <a:ea typeface="幼圆" panose="02010509060101010101" pitchFamily="49" charset="-122"/>
              </a:endParaRPr>
            </a:p>
          </p:txBody>
        </p:sp>
        <p:sp>
          <p:nvSpPr>
            <p:cNvPr id="21570" name="Line 44"/>
            <p:cNvSpPr>
              <a:spLocks noChangeShapeType="1"/>
            </p:cNvSpPr>
            <p:nvPr/>
          </p:nvSpPr>
          <p:spPr bwMode="auto">
            <a:xfrm flipH="1" flipV="1">
              <a:off x="2742" y="707"/>
              <a:ext cx="212" cy="241"/>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lIns="18000" rIns="18000">
              <a:spAutoFit/>
            </a:bodyPr>
            <a:lstStyle/>
            <a:p>
              <a:endParaRPr lang="zh-CN" altLang="en-US"/>
            </a:p>
          </p:txBody>
        </p:sp>
        <p:sp>
          <p:nvSpPr>
            <p:cNvPr id="21571" name="Line 45"/>
            <p:cNvSpPr>
              <a:spLocks noChangeShapeType="1"/>
            </p:cNvSpPr>
            <p:nvPr/>
          </p:nvSpPr>
          <p:spPr bwMode="auto">
            <a:xfrm flipH="1">
              <a:off x="2531" y="1072"/>
              <a:ext cx="306" cy="131"/>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lIns="18000" rIns="18000">
              <a:spAutoFit/>
            </a:bodyPr>
            <a:lstStyle/>
            <a:p>
              <a:endParaRPr lang="zh-CN" altLang="en-US"/>
            </a:p>
          </p:txBody>
        </p:sp>
      </p:grpSp>
      <p:grpSp>
        <p:nvGrpSpPr>
          <p:cNvPr id="4" name="Group 46"/>
          <p:cNvGrpSpPr/>
          <p:nvPr/>
        </p:nvGrpSpPr>
        <p:grpSpPr bwMode="auto">
          <a:xfrm>
            <a:off x="6108700" y="663575"/>
            <a:ext cx="2608263" cy="1838325"/>
            <a:chOff x="3748" y="418"/>
            <a:chExt cx="1634" cy="1158"/>
          </a:xfrm>
        </p:grpSpPr>
        <p:sp>
          <p:nvSpPr>
            <p:cNvPr id="21540" name="Text Box 47"/>
            <p:cNvSpPr txBox="1">
              <a:spLocks noChangeArrowheads="1"/>
            </p:cNvSpPr>
            <p:nvPr/>
          </p:nvSpPr>
          <p:spPr bwMode="auto">
            <a:xfrm>
              <a:off x="3748" y="1345"/>
              <a:ext cx="5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rIns="1800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kumimoji="0" lang="zh-CN" altLang="en-US" sz="1800">
                  <a:ea typeface="幼圆" panose="02010509060101010101" pitchFamily="49" charset="-122"/>
                </a:rPr>
                <a:t>土颗粒</a:t>
              </a:r>
              <a:endParaRPr kumimoji="0" lang="zh-CN" altLang="en-US" sz="1800">
                <a:ea typeface="幼圆" panose="02010509060101010101" pitchFamily="49" charset="-122"/>
              </a:endParaRPr>
            </a:p>
          </p:txBody>
        </p:sp>
        <p:grpSp>
          <p:nvGrpSpPr>
            <p:cNvPr id="21541" name="Group 48"/>
            <p:cNvGrpSpPr/>
            <p:nvPr/>
          </p:nvGrpSpPr>
          <p:grpSpPr bwMode="auto">
            <a:xfrm>
              <a:off x="3826" y="418"/>
              <a:ext cx="1556" cy="1125"/>
              <a:chOff x="3826" y="418"/>
              <a:chExt cx="1556" cy="1125"/>
            </a:xfrm>
          </p:grpSpPr>
          <p:sp>
            <p:nvSpPr>
              <p:cNvPr id="21542" name="Freeform 49"/>
              <p:cNvSpPr/>
              <p:nvPr/>
            </p:nvSpPr>
            <p:spPr bwMode="auto">
              <a:xfrm>
                <a:off x="4560" y="677"/>
                <a:ext cx="428" cy="677"/>
              </a:xfrm>
              <a:custGeom>
                <a:avLst/>
                <a:gdLst>
                  <a:gd name="T0" fmla="*/ 44 w 428"/>
                  <a:gd name="T1" fmla="*/ 664 h 614"/>
                  <a:gd name="T2" fmla="*/ 8 w 428"/>
                  <a:gd name="T3" fmla="*/ 573 h 614"/>
                  <a:gd name="T4" fmla="*/ 90 w 428"/>
                  <a:gd name="T5" fmla="*/ 513 h 614"/>
                  <a:gd name="T6" fmla="*/ 98 w 428"/>
                  <a:gd name="T7" fmla="*/ 200 h 614"/>
                  <a:gd name="T8" fmla="*/ 159 w 428"/>
                  <a:gd name="T9" fmla="*/ 146 h 614"/>
                  <a:gd name="T10" fmla="*/ 215 w 428"/>
                  <a:gd name="T11" fmla="*/ 313 h 614"/>
                  <a:gd name="T12" fmla="*/ 253 w 428"/>
                  <a:gd name="T13" fmla="*/ 174 h 614"/>
                  <a:gd name="T14" fmla="*/ 298 w 428"/>
                  <a:gd name="T15" fmla="*/ 0 h 614"/>
                  <a:gd name="T16" fmla="*/ 336 w 428"/>
                  <a:gd name="T17" fmla="*/ 41 h 614"/>
                  <a:gd name="T18" fmla="*/ 428 w 428"/>
                  <a:gd name="T19" fmla="*/ 1719 h 614"/>
                  <a:gd name="T20" fmla="*/ 359 w 428"/>
                  <a:gd name="T21" fmla="*/ 1738 h 614"/>
                  <a:gd name="T22" fmla="*/ 332 w 428"/>
                  <a:gd name="T23" fmla="*/ 1835 h 614"/>
                  <a:gd name="T24" fmla="*/ 319 w 428"/>
                  <a:gd name="T25" fmla="*/ 1957 h 614"/>
                  <a:gd name="T26" fmla="*/ 306 w 428"/>
                  <a:gd name="T27" fmla="*/ 2049 h 614"/>
                  <a:gd name="T28" fmla="*/ 271 w 428"/>
                  <a:gd name="T29" fmla="*/ 2178 h 614"/>
                  <a:gd name="T30" fmla="*/ 240 w 428"/>
                  <a:gd name="T31" fmla="*/ 2083 h 614"/>
                  <a:gd name="T32" fmla="*/ 213 w 428"/>
                  <a:gd name="T33" fmla="*/ 2002 h 614"/>
                  <a:gd name="T34" fmla="*/ 130 w 428"/>
                  <a:gd name="T35" fmla="*/ 2087 h 614"/>
                  <a:gd name="T36" fmla="*/ 140 w 428"/>
                  <a:gd name="T37" fmla="*/ 1616 h 614"/>
                  <a:gd name="T38" fmla="*/ 72 w 428"/>
                  <a:gd name="T39" fmla="*/ 980 h 614"/>
                  <a:gd name="T40" fmla="*/ 44 w 428"/>
                  <a:gd name="T41" fmla="*/ 664 h 6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8"/>
                  <a:gd name="T64" fmla="*/ 0 h 614"/>
                  <a:gd name="T65" fmla="*/ 428 w 428"/>
                  <a:gd name="T66" fmla="*/ 614 h 6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8" h="614">
                    <a:moveTo>
                      <a:pt x="44" y="187"/>
                    </a:moveTo>
                    <a:cubicBezTo>
                      <a:pt x="33" y="168"/>
                      <a:pt x="0" y="168"/>
                      <a:pt x="8" y="161"/>
                    </a:cubicBezTo>
                    <a:cubicBezTo>
                      <a:pt x="16" y="154"/>
                      <a:pt x="75" y="162"/>
                      <a:pt x="90" y="144"/>
                    </a:cubicBezTo>
                    <a:cubicBezTo>
                      <a:pt x="105" y="126"/>
                      <a:pt x="87" y="73"/>
                      <a:pt x="98" y="56"/>
                    </a:cubicBezTo>
                    <a:cubicBezTo>
                      <a:pt x="109" y="39"/>
                      <a:pt x="140" y="36"/>
                      <a:pt x="159" y="41"/>
                    </a:cubicBezTo>
                    <a:cubicBezTo>
                      <a:pt x="178" y="46"/>
                      <a:pt x="199" y="87"/>
                      <a:pt x="215" y="88"/>
                    </a:cubicBezTo>
                    <a:cubicBezTo>
                      <a:pt x="231" y="89"/>
                      <a:pt x="239" y="64"/>
                      <a:pt x="253" y="49"/>
                    </a:cubicBezTo>
                    <a:cubicBezTo>
                      <a:pt x="267" y="34"/>
                      <a:pt x="284" y="6"/>
                      <a:pt x="298" y="0"/>
                    </a:cubicBezTo>
                    <a:lnTo>
                      <a:pt x="336" y="12"/>
                    </a:lnTo>
                    <a:cubicBezTo>
                      <a:pt x="358" y="92"/>
                      <a:pt x="424" y="404"/>
                      <a:pt x="428" y="483"/>
                    </a:cubicBezTo>
                    <a:lnTo>
                      <a:pt x="359" y="488"/>
                    </a:lnTo>
                    <a:cubicBezTo>
                      <a:pt x="343" y="493"/>
                      <a:pt x="339" y="506"/>
                      <a:pt x="332" y="516"/>
                    </a:cubicBezTo>
                    <a:cubicBezTo>
                      <a:pt x="325" y="526"/>
                      <a:pt x="323" y="540"/>
                      <a:pt x="319" y="550"/>
                    </a:cubicBezTo>
                    <a:cubicBezTo>
                      <a:pt x="315" y="560"/>
                      <a:pt x="314" y="566"/>
                      <a:pt x="306" y="576"/>
                    </a:cubicBezTo>
                    <a:cubicBezTo>
                      <a:pt x="298" y="586"/>
                      <a:pt x="282" y="610"/>
                      <a:pt x="271" y="612"/>
                    </a:cubicBezTo>
                    <a:cubicBezTo>
                      <a:pt x="260" y="614"/>
                      <a:pt x="250" y="593"/>
                      <a:pt x="240" y="585"/>
                    </a:cubicBezTo>
                    <a:cubicBezTo>
                      <a:pt x="230" y="577"/>
                      <a:pt x="231" y="563"/>
                      <a:pt x="213" y="563"/>
                    </a:cubicBezTo>
                    <a:lnTo>
                      <a:pt x="130" y="587"/>
                    </a:lnTo>
                    <a:cubicBezTo>
                      <a:pt x="118" y="569"/>
                      <a:pt x="150" y="506"/>
                      <a:pt x="140" y="454"/>
                    </a:cubicBezTo>
                    <a:cubicBezTo>
                      <a:pt x="130" y="402"/>
                      <a:pt x="88" y="319"/>
                      <a:pt x="72" y="275"/>
                    </a:cubicBezTo>
                    <a:cubicBezTo>
                      <a:pt x="56" y="231"/>
                      <a:pt x="48" y="214"/>
                      <a:pt x="44" y="187"/>
                    </a:cubicBezTo>
                    <a:close/>
                  </a:path>
                </a:pathLst>
              </a:custGeom>
              <a:solidFill>
                <a:schemeClr val="hlink"/>
              </a:solidFill>
              <a:ln>
                <a:noFill/>
              </a:ln>
              <a:extLst>
                <a:ext uri="{91240B29-F687-4F45-9708-019B960494DF}">
                  <a14:hiddenLine xmlns:a14="http://schemas.microsoft.com/office/drawing/2010/main" w="9525">
                    <a:solidFill>
                      <a:srgbClr val="000000"/>
                    </a:solidFill>
                    <a:round/>
                  </a14:hiddenLine>
                </a:ext>
              </a:extLst>
            </p:spPr>
            <p:txBody>
              <a:bodyPr lIns="18000" rIns="18000">
                <a:spAutoFit/>
              </a:bodyPr>
              <a:lstStyle/>
              <a:p>
                <a:endParaRPr lang="zh-CN" altLang="en-US"/>
              </a:p>
            </p:txBody>
          </p:sp>
          <p:sp>
            <p:nvSpPr>
              <p:cNvPr id="21543" name="Freeform 50"/>
              <p:cNvSpPr/>
              <p:nvPr/>
            </p:nvSpPr>
            <p:spPr bwMode="auto">
              <a:xfrm>
                <a:off x="4147" y="899"/>
                <a:ext cx="618" cy="606"/>
              </a:xfrm>
              <a:custGeom>
                <a:avLst/>
                <a:gdLst>
                  <a:gd name="T0" fmla="*/ 409 w 618"/>
                  <a:gd name="T1" fmla="*/ 20 h 606"/>
                  <a:gd name="T2" fmla="*/ 305 w 618"/>
                  <a:gd name="T3" fmla="*/ 3 h 606"/>
                  <a:gd name="T4" fmla="*/ 173 w 618"/>
                  <a:gd name="T5" fmla="*/ 37 h 606"/>
                  <a:gd name="T6" fmla="*/ 61 w 618"/>
                  <a:gd name="T7" fmla="*/ 138 h 606"/>
                  <a:gd name="T8" fmla="*/ 5 w 618"/>
                  <a:gd name="T9" fmla="*/ 275 h 606"/>
                  <a:gd name="T10" fmla="*/ 32 w 618"/>
                  <a:gd name="T11" fmla="*/ 419 h 606"/>
                  <a:gd name="T12" fmla="*/ 99 w 618"/>
                  <a:gd name="T13" fmla="*/ 522 h 606"/>
                  <a:gd name="T14" fmla="*/ 212 w 618"/>
                  <a:gd name="T15" fmla="*/ 582 h 606"/>
                  <a:gd name="T16" fmla="*/ 382 w 618"/>
                  <a:gd name="T17" fmla="*/ 596 h 606"/>
                  <a:gd name="T18" fmla="*/ 524 w 618"/>
                  <a:gd name="T19" fmla="*/ 524 h 606"/>
                  <a:gd name="T20" fmla="*/ 605 w 618"/>
                  <a:gd name="T21" fmla="*/ 387 h 606"/>
                  <a:gd name="T22" fmla="*/ 603 w 618"/>
                  <a:gd name="T23" fmla="*/ 253 h 606"/>
                  <a:gd name="T24" fmla="*/ 574 w 618"/>
                  <a:gd name="T25" fmla="*/ 152 h 606"/>
                  <a:gd name="T26" fmla="*/ 505 w 618"/>
                  <a:gd name="T27" fmla="*/ 66 h 606"/>
                  <a:gd name="T28" fmla="*/ 409 w 618"/>
                  <a:gd name="T29" fmla="*/ 20 h 6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8"/>
                  <a:gd name="T46" fmla="*/ 0 h 606"/>
                  <a:gd name="T47" fmla="*/ 618 w 618"/>
                  <a:gd name="T48" fmla="*/ 606 h 60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8" h="606">
                    <a:moveTo>
                      <a:pt x="409" y="20"/>
                    </a:moveTo>
                    <a:cubicBezTo>
                      <a:pt x="376" y="6"/>
                      <a:pt x="344" y="0"/>
                      <a:pt x="305" y="3"/>
                    </a:cubicBezTo>
                    <a:cubicBezTo>
                      <a:pt x="266" y="6"/>
                      <a:pt x="214" y="15"/>
                      <a:pt x="173" y="37"/>
                    </a:cubicBezTo>
                    <a:cubicBezTo>
                      <a:pt x="132" y="59"/>
                      <a:pt x="89" y="98"/>
                      <a:pt x="61" y="138"/>
                    </a:cubicBezTo>
                    <a:cubicBezTo>
                      <a:pt x="33" y="178"/>
                      <a:pt x="10" y="228"/>
                      <a:pt x="5" y="275"/>
                    </a:cubicBezTo>
                    <a:cubicBezTo>
                      <a:pt x="0" y="322"/>
                      <a:pt x="16" y="378"/>
                      <a:pt x="32" y="419"/>
                    </a:cubicBezTo>
                    <a:cubicBezTo>
                      <a:pt x="48" y="460"/>
                      <a:pt x="69" y="495"/>
                      <a:pt x="99" y="522"/>
                    </a:cubicBezTo>
                    <a:cubicBezTo>
                      <a:pt x="129" y="549"/>
                      <a:pt x="165" y="570"/>
                      <a:pt x="212" y="582"/>
                    </a:cubicBezTo>
                    <a:cubicBezTo>
                      <a:pt x="259" y="594"/>
                      <a:pt x="330" y="606"/>
                      <a:pt x="382" y="596"/>
                    </a:cubicBezTo>
                    <a:cubicBezTo>
                      <a:pt x="434" y="586"/>
                      <a:pt x="487" y="559"/>
                      <a:pt x="524" y="524"/>
                    </a:cubicBezTo>
                    <a:cubicBezTo>
                      <a:pt x="561" y="489"/>
                      <a:pt x="592" y="432"/>
                      <a:pt x="605" y="387"/>
                    </a:cubicBezTo>
                    <a:cubicBezTo>
                      <a:pt x="618" y="342"/>
                      <a:pt x="608" y="292"/>
                      <a:pt x="603" y="253"/>
                    </a:cubicBezTo>
                    <a:cubicBezTo>
                      <a:pt x="598" y="214"/>
                      <a:pt x="590" y="183"/>
                      <a:pt x="574" y="152"/>
                    </a:cubicBezTo>
                    <a:cubicBezTo>
                      <a:pt x="558" y="121"/>
                      <a:pt x="532" y="88"/>
                      <a:pt x="505" y="66"/>
                    </a:cubicBezTo>
                    <a:cubicBezTo>
                      <a:pt x="478" y="44"/>
                      <a:pt x="429" y="30"/>
                      <a:pt x="409" y="20"/>
                    </a:cubicBezTo>
                    <a:close/>
                  </a:path>
                </a:pathLst>
              </a:custGeom>
              <a:solidFill>
                <a:srgbClr val="99CCFF"/>
              </a:solidFill>
              <a:ln w="9525">
                <a:solidFill>
                  <a:schemeClr val="tx1"/>
                </a:solidFill>
                <a:round/>
              </a:ln>
            </p:spPr>
            <p:txBody>
              <a:bodyPr lIns="18000" rIns="18000">
                <a:spAutoFit/>
              </a:bodyPr>
              <a:lstStyle/>
              <a:p>
                <a:endParaRPr lang="zh-CN" altLang="en-US"/>
              </a:p>
            </p:txBody>
          </p:sp>
          <p:sp>
            <p:nvSpPr>
              <p:cNvPr id="21544" name="Freeform 51"/>
              <p:cNvSpPr/>
              <p:nvPr/>
            </p:nvSpPr>
            <p:spPr bwMode="auto">
              <a:xfrm>
                <a:off x="4784" y="700"/>
                <a:ext cx="596" cy="590"/>
              </a:xfrm>
              <a:custGeom>
                <a:avLst/>
                <a:gdLst>
                  <a:gd name="T0" fmla="*/ 475 w 596"/>
                  <a:gd name="T1" fmla="*/ 39 h 590"/>
                  <a:gd name="T2" fmla="*/ 532 w 596"/>
                  <a:gd name="T3" fmla="*/ 118 h 590"/>
                  <a:gd name="T4" fmla="*/ 583 w 596"/>
                  <a:gd name="T5" fmla="*/ 224 h 590"/>
                  <a:gd name="T6" fmla="*/ 592 w 596"/>
                  <a:gd name="T7" fmla="*/ 308 h 590"/>
                  <a:gd name="T8" fmla="*/ 561 w 596"/>
                  <a:gd name="T9" fmla="*/ 442 h 590"/>
                  <a:gd name="T10" fmla="*/ 446 w 596"/>
                  <a:gd name="T11" fmla="*/ 553 h 590"/>
                  <a:gd name="T12" fmla="*/ 295 w 596"/>
                  <a:gd name="T13" fmla="*/ 589 h 590"/>
                  <a:gd name="T14" fmla="*/ 160 w 596"/>
                  <a:gd name="T15" fmla="*/ 550 h 590"/>
                  <a:gd name="T16" fmla="*/ 57 w 596"/>
                  <a:gd name="T17" fmla="*/ 464 h 590"/>
                  <a:gd name="T18" fmla="*/ 7 w 596"/>
                  <a:gd name="T19" fmla="*/ 332 h 590"/>
                  <a:gd name="T20" fmla="*/ 16 w 596"/>
                  <a:gd name="T21" fmla="*/ 186 h 590"/>
                  <a:gd name="T22" fmla="*/ 93 w 596"/>
                  <a:gd name="T23" fmla="*/ 78 h 590"/>
                  <a:gd name="T24" fmla="*/ 196 w 596"/>
                  <a:gd name="T25" fmla="*/ 18 h 590"/>
                  <a:gd name="T26" fmla="*/ 312 w 596"/>
                  <a:gd name="T27" fmla="*/ 3 h 590"/>
                  <a:gd name="T28" fmla="*/ 384 w 596"/>
                  <a:gd name="T29" fmla="*/ 6 h 590"/>
                  <a:gd name="T30" fmla="*/ 475 w 596"/>
                  <a:gd name="T31" fmla="*/ 39 h 5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6"/>
                  <a:gd name="T49" fmla="*/ 0 h 590"/>
                  <a:gd name="T50" fmla="*/ 596 w 596"/>
                  <a:gd name="T51" fmla="*/ 590 h 5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6" h="590">
                    <a:moveTo>
                      <a:pt x="475" y="39"/>
                    </a:moveTo>
                    <a:cubicBezTo>
                      <a:pt x="500" y="58"/>
                      <a:pt x="514" y="87"/>
                      <a:pt x="532" y="118"/>
                    </a:cubicBezTo>
                    <a:cubicBezTo>
                      <a:pt x="550" y="149"/>
                      <a:pt x="573" y="192"/>
                      <a:pt x="583" y="224"/>
                    </a:cubicBezTo>
                    <a:cubicBezTo>
                      <a:pt x="593" y="256"/>
                      <a:pt x="596" y="272"/>
                      <a:pt x="592" y="308"/>
                    </a:cubicBezTo>
                    <a:cubicBezTo>
                      <a:pt x="588" y="344"/>
                      <a:pt x="585" y="401"/>
                      <a:pt x="561" y="442"/>
                    </a:cubicBezTo>
                    <a:cubicBezTo>
                      <a:pt x="537" y="483"/>
                      <a:pt x="490" y="529"/>
                      <a:pt x="446" y="553"/>
                    </a:cubicBezTo>
                    <a:cubicBezTo>
                      <a:pt x="402" y="577"/>
                      <a:pt x="343" y="590"/>
                      <a:pt x="295" y="589"/>
                    </a:cubicBezTo>
                    <a:cubicBezTo>
                      <a:pt x="247" y="588"/>
                      <a:pt x="200" y="571"/>
                      <a:pt x="160" y="550"/>
                    </a:cubicBezTo>
                    <a:cubicBezTo>
                      <a:pt x="120" y="529"/>
                      <a:pt x="82" y="500"/>
                      <a:pt x="57" y="464"/>
                    </a:cubicBezTo>
                    <a:cubicBezTo>
                      <a:pt x="32" y="428"/>
                      <a:pt x="14" y="378"/>
                      <a:pt x="7" y="332"/>
                    </a:cubicBezTo>
                    <a:cubicBezTo>
                      <a:pt x="0" y="286"/>
                      <a:pt x="2" y="228"/>
                      <a:pt x="16" y="186"/>
                    </a:cubicBezTo>
                    <a:cubicBezTo>
                      <a:pt x="30" y="144"/>
                      <a:pt x="63" y="106"/>
                      <a:pt x="93" y="78"/>
                    </a:cubicBezTo>
                    <a:cubicBezTo>
                      <a:pt x="123" y="50"/>
                      <a:pt x="160" y="30"/>
                      <a:pt x="196" y="18"/>
                    </a:cubicBezTo>
                    <a:cubicBezTo>
                      <a:pt x="232" y="6"/>
                      <a:pt x="281" y="5"/>
                      <a:pt x="312" y="3"/>
                    </a:cubicBezTo>
                    <a:cubicBezTo>
                      <a:pt x="343" y="1"/>
                      <a:pt x="357" y="0"/>
                      <a:pt x="384" y="6"/>
                    </a:cubicBezTo>
                    <a:cubicBezTo>
                      <a:pt x="411" y="12"/>
                      <a:pt x="450" y="20"/>
                      <a:pt x="475" y="39"/>
                    </a:cubicBezTo>
                    <a:close/>
                  </a:path>
                </a:pathLst>
              </a:custGeom>
              <a:solidFill>
                <a:srgbClr val="99CCFF"/>
              </a:solidFill>
              <a:ln w="9525">
                <a:solidFill>
                  <a:schemeClr val="tx1"/>
                </a:solidFill>
                <a:round/>
              </a:ln>
            </p:spPr>
            <p:txBody>
              <a:bodyPr lIns="18000" rIns="18000">
                <a:spAutoFit/>
              </a:bodyPr>
              <a:lstStyle/>
              <a:p>
                <a:endParaRPr lang="zh-CN" altLang="en-US"/>
              </a:p>
            </p:txBody>
          </p:sp>
          <p:sp>
            <p:nvSpPr>
              <p:cNvPr id="21545" name="Freeform 52"/>
              <p:cNvSpPr/>
              <p:nvPr/>
            </p:nvSpPr>
            <p:spPr bwMode="auto">
              <a:xfrm>
                <a:off x="4253" y="1002"/>
                <a:ext cx="426" cy="415"/>
              </a:xfrm>
              <a:custGeom>
                <a:avLst/>
                <a:gdLst>
                  <a:gd name="T0" fmla="*/ 334 w 426"/>
                  <a:gd name="T1" fmla="*/ 25 h 415"/>
                  <a:gd name="T2" fmla="*/ 243 w 426"/>
                  <a:gd name="T3" fmla="*/ 1 h 415"/>
                  <a:gd name="T4" fmla="*/ 113 w 426"/>
                  <a:gd name="T5" fmla="*/ 20 h 415"/>
                  <a:gd name="T6" fmla="*/ 17 w 426"/>
                  <a:gd name="T7" fmla="*/ 102 h 415"/>
                  <a:gd name="T8" fmla="*/ 10 w 426"/>
                  <a:gd name="T9" fmla="*/ 239 h 415"/>
                  <a:gd name="T10" fmla="*/ 67 w 426"/>
                  <a:gd name="T11" fmla="*/ 352 h 415"/>
                  <a:gd name="T12" fmla="*/ 209 w 426"/>
                  <a:gd name="T13" fmla="*/ 409 h 415"/>
                  <a:gd name="T14" fmla="*/ 331 w 426"/>
                  <a:gd name="T15" fmla="*/ 388 h 415"/>
                  <a:gd name="T16" fmla="*/ 413 w 426"/>
                  <a:gd name="T17" fmla="*/ 296 h 415"/>
                  <a:gd name="T18" fmla="*/ 411 w 426"/>
                  <a:gd name="T19" fmla="*/ 162 h 415"/>
                  <a:gd name="T20" fmla="*/ 367 w 426"/>
                  <a:gd name="T21" fmla="*/ 83 h 415"/>
                  <a:gd name="T22" fmla="*/ 334 w 426"/>
                  <a:gd name="T23" fmla="*/ 25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6"/>
                  <a:gd name="T37" fmla="*/ 0 h 415"/>
                  <a:gd name="T38" fmla="*/ 426 w 426"/>
                  <a:gd name="T39" fmla="*/ 415 h 4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6" h="415">
                    <a:moveTo>
                      <a:pt x="334" y="25"/>
                    </a:moveTo>
                    <a:cubicBezTo>
                      <a:pt x="313" y="11"/>
                      <a:pt x="280" y="2"/>
                      <a:pt x="243" y="1"/>
                    </a:cubicBezTo>
                    <a:cubicBezTo>
                      <a:pt x="206" y="0"/>
                      <a:pt x="151" y="3"/>
                      <a:pt x="113" y="20"/>
                    </a:cubicBezTo>
                    <a:cubicBezTo>
                      <a:pt x="75" y="37"/>
                      <a:pt x="34" y="65"/>
                      <a:pt x="17" y="102"/>
                    </a:cubicBezTo>
                    <a:cubicBezTo>
                      <a:pt x="0" y="139"/>
                      <a:pt x="2" y="197"/>
                      <a:pt x="10" y="239"/>
                    </a:cubicBezTo>
                    <a:cubicBezTo>
                      <a:pt x="18" y="281"/>
                      <a:pt x="34" y="324"/>
                      <a:pt x="67" y="352"/>
                    </a:cubicBezTo>
                    <a:cubicBezTo>
                      <a:pt x="100" y="380"/>
                      <a:pt x="165" y="403"/>
                      <a:pt x="209" y="409"/>
                    </a:cubicBezTo>
                    <a:cubicBezTo>
                      <a:pt x="253" y="415"/>
                      <a:pt x="297" y="407"/>
                      <a:pt x="331" y="388"/>
                    </a:cubicBezTo>
                    <a:cubicBezTo>
                      <a:pt x="365" y="369"/>
                      <a:pt x="400" y="334"/>
                      <a:pt x="413" y="296"/>
                    </a:cubicBezTo>
                    <a:cubicBezTo>
                      <a:pt x="426" y="258"/>
                      <a:pt x="419" y="197"/>
                      <a:pt x="411" y="162"/>
                    </a:cubicBezTo>
                    <a:cubicBezTo>
                      <a:pt x="403" y="127"/>
                      <a:pt x="381" y="106"/>
                      <a:pt x="367" y="83"/>
                    </a:cubicBezTo>
                    <a:cubicBezTo>
                      <a:pt x="353" y="60"/>
                      <a:pt x="355" y="39"/>
                      <a:pt x="334" y="25"/>
                    </a:cubicBezTo>
                    <a:close/>
                  </a:path>
                </a:pathLst>
              </a:custGeom>
              <a:solidFill>
                <a:srgbClr val="CCCCFF"/>
              </a:solidFill>
              <a:ln w="9525">
                <a:solidFill>
                  <a:schemeClr val="tx1"/>
                </a:solidFill>
                <a:round/>
              </a:ln>
            </p:spPr>
            <p:txBody>
              <a:bodyPr lIns="18000" rIns="18000">
                <a:spAutoFit/>
              </a:bodyPr>
              <a:lstStyle/>
              <a:p>
                <a:endParaRPr lang="zh-CN" altLang="en-US"/>
              </a:p>
            </p:txBody>
          </p:sp>
          <p:sp>
            <p:nvSpPr>
              <p:cNvPr id="21546" name="Freeform 53"/>
              <p:cNvSpPr/>
              <p:nvPr/>
            </p:nvSpPr>
            <p:spPr bwMode="auto">
              <a:xfrm>
                <a:off x="4878" y="778"/>
                <a:ext cx="406" cy="417"/>
              </a:xfrm>
              <a:custGeom>
                <a:avLst/>
                <a:gdLst>
                  <a:gd name="T0" fmla="*/ 131 w 406"/>
                  <a:gd name="T1" fmla="*/ 16 h 417"/>
                  <a:gd name="T2" fmla="*/ 230 w 406"/>
                  <a:gd name="T3" fmla="*/ 9 h 417"/>
                  <a:gd name="T4" fmla="*/ 321 w 406"/>
                  <a:gd name="T5" fmla="*/ 69 h 417"/>
                  <a:gd name="T6" fmla="*/ 395 w 406"/>
                  <a:gd name="T7" fmla="*/ 160 h 417"/>
                  <a:gd name="T8" fmla="*/ 386 w 406"/>
                  <a:gd name="T9" fmla="*/ 319 h 417"/>
                  <a:gd name="T10" fmla="*/ 273 w 406"/>
                  <a:gd name="T11" fmla="*/ 400 h 417"/>
                  <a:gd name="T12" fmla="*/ 138 w 406"/>
                  <a:gd name="T13" fmla="*/ 405 h 417"/>
                  <a:gd name="T14" fmla="*/ 28 w 406"/>
                  <a:gd name="T15" fmla="*/ 328 h 417"/>
                  <a:gd name="T16" fmla="*/ 2 w 406"/>
                  <a:gd name="T17" fmla="*/ 213 h 417"/>
                  <a:gd name="T18" fmla="*/ 14 w 406"/>
                  <a:gd name="T19" fmla="*/ 122 h 417"/>
                  <a:gd name="T20" fmla="*/ 57 w 406"/>
                  <a:gd name="T21" fmla="*/ 60 h 417"/>
                  <a:gd name="T22" fmla="*/ 131 w 406"/>
                  <a:gd name="T23" fmla="*/ 16 h 4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6"/>
                  <a:gd name="T37" fmla="*/ 0 h 417"/>
                  <a:gd name="T38" fmla="*/ 406 w 406"/>
                  <a:gd name="T39" fmla="*/ 417 h 4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6" h="417">
                    <a:moveTo>
                      <a:pt x="131" y="16"/>
                    </a:moveTo>
                    <a:cubicBezTo>
                      <a:pt x="160" y="8"/>
                      <a:pt x="198" y="0"/>
                      <a:pt x="230" y="9"/>
                    </a:cubicBezTo>
                    <a:cubicBezTo>
                      <a:pt x="262" y="18"/>
                      <a:pt x="294" y="44"/>
                      <a:pt x="321" y="69"/>
                    </a:cubicBezTo>
                    <a:cubicBezTo>
                      <a:pt x="348" y="94"/>
                      <a:pt x="384" y="118"/>
                      <a:pt x="395" y="160"/>
                    </a:cubicBezTo>
                    <a:cubicBezTo>
                      <a:pt x="406" y="202"/>
                      <a:pt x="406" y="279"/>
                      <a:pt x="386" y="319"/>
                    </a:cubicBezTo>
                    <a:cubicBezTo>
                      <a:pt x="366" y="359"/>
                      <a:pt x="314" y="386"/>
                      <a:pt x="273" y="400"/>
                    </a:cubicBezTo>
                    <a:cubicBezTo>
                      <a:pt x="232" y="414"/>
                      <a:pt x="179" y="417"/>
                      <a:pt x="138" y="405"/>
                    </a:cubicBezTo>
                    <a:cubicBezTo>
                      <a:pt x="97" y="393"/>
                      <a:pt x="51" y="360"/>
                      <a:pt x="28" y="328"/>
                    </a:cubicBezTo>
                    <a:cubicBezTo>
                      <a:pt x="5" y="296"/>
                      <a:pt x="4" y="247"/>
                      <a:pt x="2" y="213"/>
                    </a:cubicBezTo>
                    <a:cubicBezTo>
                      <a:pt x="0" y="179"/>
                      <a:pt x="5" y="148"/>
                      <a:pt x="14" y="122"/>
                    </a:cubicBezTo>
                    <a:cubicBezTo>
                      <a:pt x="23" y="96"/>
                      <a:pt x="37" y="78"/>
                      <a:pt x="57" y="60"/>
                    </a:cubicBezTo>
                    <a:cubicBezTo>
                      <a:pt x="77" y="42"/>
                      <a:pt x="102" y="24"/>
                      <a:pt x="131" y="16"/>
                    </a:cubicBezTo>
                    <a:close/>
                  </a:path>
                </a:pathLst>
              </a:custGeom>
              <a:solidFill>
                <a:srgbClr val="CCCCFF"/>
              </a:solidFill>
              <a:ln w="9525">
                <a:solidFill>
                  <a:schemeClr val="tx1"/>
                </a:solidFill>
                <a:round/>
              </a:ln>
            </p:spPr>
            <p:txBody>
              <a:bodyPr lIns="18000" rIns="18000">
                <a:spAutoFit/>
              </a:bodyPr>
              <a:lstStyle/>
              <a:p>
                <a:endParaRPr lang="zh-CN" altLang="en-US"/>
              </a:p>
            </p:txBody>
          </p:sp>
          <p:sp>
            <p:nvSpPr>
              <p:cNvPr id="21547" name="Freeform 54" descr="软木塞"/>
              <p:cNvSpPr/>
              <p:nvPr/>
            </p:nvSpPr>
            <p:spPr bwMode="auto">
              <a:xfrm>
                <a:off x="4335" y="1070"/>
                <a:ext cx="275" cy="283"/>
              </a:xfrm>
              <a:custGeom>
                <a:avLst/>
                <a:gdLst>
                  <a:gd name="T0" fmla="*/ 185 w 275"/>
                  <a:gd name="T1" fmla="*/ 3 h 283"/>
                  <a:gd name="T2" fmla="*/ 72 w 275"/>
                  <a:gd name="T3" fmla="*/ 15 h 283"/>
                  <a:gd name="T4" fmla="*/ 12 w 275"/>
                  <a:gd name="T5" fmla="*/ 92 h 283"/>
                  <a:gd name="T6" fmla="*/ 12 w 275"/>
                  <a:gd name="T7" fmla="*/ 202 h 283"/>
                  <a:gd name="T8" fmla="*/ 86 w 275"/>
                  <a:gd name="T9" fmla="*/ 272 h 283"/>
                  <a:gd name="T10" fmla="*/ 197 w 275"/>
                  <a:gd name="T11" fmla="*/ 269 h 283"/>
                  <a:gd name="T12" fmla="*/ 264 w 275"/>
                  <a:gd name="T13" fmla="*/ 192 h 283"/>
                  <a:gd name="T14" fmla="*/ 261 w 275"/>
                  <a:gd name="T15" fmla="*/ 82 h 283"/>
                  <a:gd name="T16" fmla="*/ 223 w 275"/>
                  <a:gd name="T17" fmla="*/ 32 h 283"/>
                  <a:gd name="T18" fmla="*/ 185 w 275"/>
                  <a:gd name="T19" fmla="*/ 3 h 2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5"/>
                  <a:gd name="T31" fmla="*/ 0 h 283"/>
                  <a:gd name="T32" fmla="*/ 275 w 275"/>
                  <a:gd name="T33" fmla="*/ 283 h 2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5" h="283">
                    <a:moveTo>
                      <a:pt x="185" y="3"/>
                    </a:moveTo>
                    <a:cubicBezTo>
                      <a:pt x="160" y="0"/>
                      <a:pt x="101" y="0"/>
                      <a:pt x="72" y="15"/>
                    </a:cubicBezTo>
                    <a:cubicBezTo>
                      <a:pt x="43" y="30"/>
                      <a:pt x="22" y="61"/>
                      <a:pt x="12" y="92"/>
                    </a:cubicBezTo>
                    <a:cubicBezTo>
                      <a:pt x="2" y="123"/>
                      <a:pt x="0" y="172"/>
                      <a:pt x="12" y="202"/>
                    </a:cubicBezTo>
                    <a:cubicBezTo>
                      <a:pt x="24" y="232"/>
                      <a:pt x="55" y="261"/>
                      <a:pt x="86" y="272"/>
                    </a:cubicBezTo>
                    <a:cubicBezTo>
                      <a:pt x="117" y="283"/>
                      <a:pt x="167" y="282"/>
                      <a:pt x="197" y="269"/>
                    </a:cubicBezTo>
                    <a:cubicBezTo>
                      <a:pt x="227" y="256"/>
                      <a:pt x="253" y="223"/>
                      <a:pt x="264" y="192"/>
                    </a:cubicBezTo>
                    <a:cubicBezTo>
                      <a:pt x="275" y="161"/>
                      <a:pt x="268" y="109"/>
                      <a:pt x="261" y="82"/>
                    </a:cubicBezTo>
                    <a:cubicBezTo>
                      <a:pt x="254" y="55"/>
                      <a:pt x="236" y="45"/>
                      <a:pt x="223" y="32"/>
                    </a:cubicBezTo>
                    <a:cubicBezTo>
                      <a:pt x="210" y="19"/>
                      <a:pt x="209" y="8"/>
                      <a:pt x="185" y="3"/>
                    </a:cubicBezTo>
                    <a:close/>
                  </a:path>
                </a:pathLst>
              </a:custGeom>
              <a:blipFill dpi="0" rotWithShape="1">
                <a:blip r:embed="rId1"/>
                <a:srcRect/>
                <a:tile tx="0" ty="0" sx="100000" sy="100000" flip="none" algn="tl"/>
              </a:blipFill>
              <a:ln w="9525">
                <a:solidFill>
                  <a:schemeClr val="tx1"/>
                </a:solidFill>
                <a:round/>
              </a:ln>
            </p:spPr>
            <p:txBody>
              <a:bodyPr lIns="18000" rIns="18000">
                <a:spAutoFit/>
              </a:bodyPr>
              <a:lstStyle/>
              <a:p>
                <a:endParaRPr lang="zh-CN" altLang="en-US"/>
              </a:p>
            </p:txBody>
          </p:sp>
          <p:sp>
            <p:nvSpPr>
              <p:cNvPr id="21548" name="Freeform 55" descr="软木塞"/>
              <p:cNvSpPr/>
              <p:nvPr/>
            </p:nvSpPr>
            <p:spPr bwMode="auto">
              <a:xfrm>
                <a:off x="4934" y="847"/>
                <a:ext cx="280" cy="277"/>
              </a:xfrm>
              <a:custGeom>
                <a:avLst/>
                <a:gdLst>
                  <a:gd name="T0" fmla="*/ 6 w 280"/>
                  <a:gd name="T1" fmla="*/ 125 h 277"/>
                  <a:gd name="T2" fmla="*/ 39 w 280"/>
                  <a:gd name="T3" fmla="*/ 41 h 277"/>
                  <a:gd name="T4" fmla="*/ 138 w 280"/>
                  <a:gd name="T5" fmla="*/ 0 h 277"/>
                  <a:gd name="T6" fmla="*/ 229 w 280"/>
                  <a:gd name="T7" fmla="*/ 41 h 277"/>
                  <a:gd name="T8" fmla="*/ 277 w 280"/>
                  <a:gd name="T9" fmla="*/ 120 h 277"/>
                  <a:gd name="T10" fmla="*/ 246 w 280"/>
                  <a:gd name="T11" fmla="*/ 235 h 277"/>
                  <a:gd name="T12" fmla="*/ 138 w 280"/>
                  <a:gd name="T13" fmla="*/ 274 h 277"/>
                  <a:gd name="T14" fmla="*/ 54 w 280"/>
                  <a:gd name="T15" fmla="*/ 255 h 277"/>
                  <a:gd name="T16" fmla="*/ 8 w 280"/>
                  <a:gd name="T17" fmla="*/ 185 h 277"/>
                  <a:gd name="T18" fmla="*/ 6 w 280"/>
                  <a:gd name="T19" fmla="*/ 125 h 2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0"/>
                  <a:gd name="T31" fmla="*/ 0 h 277"/>
                  <a:gd name="T32" fmla="*/ 280 w 280"/>
                  <a:gd name="T33" fmla="*/ 277 h 2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0" h="277">
                    <a:moveTo>
                      <a:pt x="6" y="125"/>
                    </a:moveTo>
                    <a:cubicBezTo>
                      <a:pt x="11" y="101"/>
                      <a:pt x="17" y="62"/>
                      <a:pt x="39" y="41"/>
                    </a:cubicBezTo>
                    <a:cubicBezTo>
                      <a:pt x="61" y="20"/>
                      <a:pt x="106" y="0"/>
                      <a:pt x="138" y="0"/>
                    </a:cubicBezTo>
                    <a:cubicBezTo>
                      <a:pt x="170" y="0"/>
                      <a:pt x="206" y="21"/>
                      <a:pt x="229" y="41"/>
                    </a:cubicBezTo>
                    <a:cubicBezTo>
                      <a:pt x="252" y="61"/>
                      <a:pt x="274" y="88"/>
                      <a:pt x="277" y="120"/>
                    </a:cubicBezTo>
                    <a:cubicBezTo>
                      <a:pt x="280" y="152"/>
                      <a:pt x="269" y="209"/>
                      <a:pt x="246" y="235"/>
                    </a:cubicBezTo>
                    <a:cubicBezTo>
                      <a:pt x="223" y="261"/>
                      <a:pt x="170" y="271"/>
                      <a:pt x="138" y="274"/>
                    </a:cubicBezTo>
                    <a:cubicBezTo>
                      <a:pt x="106" y="277"/>
                      <a:pt x="76" y="270"/>
                      <a:pt x="54" y="255"/>
                    </a:cubicBezTo>
                    <a:cubicBezTo>
                      <a:pt x="32" y="240"/>
                      <a:pt x="16" y="207"/>
                      <a:pt x="8" y="185"/>
                    </a:cubicBezTo>
                    <a:cubicBezTo>
                      <a:pt x="0" y="163"/>
                      <a:pt x="1" y="149"/>
                      <a:pt x="6" y="125"/>
                    </a:cubicBezTo>
                    <a:close/>
                  </a:path>
                </a:pathLst>
              </a:custGeom>
              <a:blipFill dpi="0" rotWithShape="1">
                <a:blip r:embed="rId1"/>
                <a:srcRect/>
                <a:tile tx="0" ty="0" sx="100000" sy="100000" flip="none" algn="tl"/>
              </a:blipFill>
              <a:ln w="9525">
                <a:solidFill>
                  <a:schemeClr val="tx1"/>
                </a:solidFill>
                <a:round/>
              </a:ln>
            </p:spPr>
            <p:txBody>
              <a:bodyPr lIns="18000" rIns="18000">
                <a:spAutoFit/>
              </a:bodyPr>
              <a:lstStyle/>
              <a:p>
                <a:endParaRPr lang="zh-CN" altLang="en-US"/>
              </a:p>
            </p:txBody>
          </p:sp>
          <p:sp>
            <p:nvSpPr>
              <p:cNvPr id="21549" name="Line 56"/>
              <p:cNvSpPr>
                <a:spLocks noChangeShapeType="1"/>
              </p:cNvSpPr>
              <p:nvPr/>
            </p:nvSpPr>
            <p:spPr bwMode="auto">
              <a:xfrm>
                <a:off x="4719" y="814"/>
                <a:ext cx="55" cy="206"/>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lIns="18000" rIns="18000">
                <a:spAutoFit/>
              </a:bodyPr>
              <a:lstStyle/>
              <a:p>
                <a:endParaRPr lang="zh-CN" altLang="en-US"/>
              </a:p>
            </p:txBody>
          </p:sp>
          <p:sp>
            <p:nvSpPr>
              <p:cNvPr id="21550" name="Line 57"/>
              <p:cNvSpPr>
                <a:spLocks noChangeShapeType="1"/>
              </p:cNvSpPr>
              <p:nvPr/>
            </p:nvSpPr>
            <p:spPr bwMode="auto">
              <a:xfrm>
                <a:off x="4812" y="1142"/>
                <a:ext cx="58" cy="197"/>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lIns="18000" rIns="18000">
                <a:spAutoFit/>
              </a:bodyPr>
              <a:lstStyle/>
              <a:p>
                <a:endParaRPr lang="zh-CN" altLang="en-US"/>
              </a:p>
            </p:txBody>
          </p:sp>
          <p:sp>
            <p:nvSpPr>
              <p:cNvPr id="21551" name="Line 58"/>
              <p:cNvSpPr>
                <a:spLocks noChangeShapeType="1"/>
              </p:cNvSpPr>
              <p:nvPr/>
            </p:nvSpPr>
            <p:spPr bwMode="auto">
              <a:xfrm>
                <a:off x="4661" y="830"/>
                <a:ext cx="65" cy="214"/>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lIns="18000" rIns="18000">
                <a:spAutoFit/>
              </a:bodyPr>
              <a:lstStyle/>
              <a:p>
                <a:endParaRPr lang="zh-CN" altLang="en-US"/>
              </a:p>
            </p:txBody>
          </p:sp>
          <p:sp>
            <p:nvSpPr>
              <p:cNvPr id="21552" name="Line 59"/>
              <p:cNvSpPr>
                <a:spLocks noChangeShapeType="1"/>
              </p:cNvSpPr>
              <p:nvPr/>
            </p:nvSpPr>
            <p:spPr bwMode="auto">
              <a:xfrm>
                <a:off x="4769" y="1181"/>
                <a:ext cx="60" cy="201"/>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lIns="18000" rIns="18000">
                <a:spAutoFit/>
              </a:bodyPr>
              <a:lstStyle/>
              <a:p>
                <a:endParaRPr lang="zh-CN" altLang="en-US"/>
              </a:p>
            </p:txBody>
          </p:sp>
          <p:sp>
            <p:nvSpPr>
              <p:cNvPr id="21553" name="Line 60"/>
              <p:cNvSpPr>
                <a:spLocks noChangeShapeType="1"/>
              </p:cNvSpPr>
              <p:nvPr/>
            </p:nvSpPr>
            <p:spPr bwMode="auto">
              <a:xfrm>
                <a:off x="4733" y="970"/>
                <a:ext cx="82" cy="278"/>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lIns="18000" rIns="18000">
                <a:spAutoFit/>
              </a:bodyPr>
              <a:lstStyle/>
              <a:p>
                <a:endParaRPr lang="zh-CN" altLang="en-US"/>
              </a:p>
            </p:txBody>
          </p:sp>
          <p:sp>
            <p:nvSpPr>
              <p:cNvPr id="21554" name="Text Box 61"/>
              <p:cNvSpPr txBox="1">
                <a:spLocks noChangeArrowheads="1"/>
              </p:cNvSpPr>
              <p:nvPr/>
            </p:nvSpPr>
            <p:spPr bwMode="auto">
              <a:xfrm>
                <a:off x="4834" y="1312"/>
                <a:ext cx="5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rIns="1800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kumimoji="0" lang="zh-CN" altLang="en-US" sz="1800">
                    <a:ea typeface="幼圆" panose="02010509060101010101" pitchFamily="49" charset="-122"/>
                  </a:rPr>
                  <a:t>自由水</a:t>
                </a:r>
                <a:endParaRPr kumimoji="0" lang="zh-CN" altLang="en-US" sz="1800">
                  <a:ea typeface="幼圆" panose="02010509060101010101" pitchFamily="49" charset="-122"/>
                </a:endParaRPr>
              </a:p>
            </p:txBody>
          </p:sp>
          <p:sp>
            <p:nvSpPr>
              <p:cNvPr id="21555" name="Line 62"/>
              <p:cNvSpPr>
                <a:spLocks noChangeShapeType="1"/>
              </p:cNvSpPr>
              <p:nvPr/>
            </p:nvSpPr>
            <p:spPr bwMode="auto">
              <a:xfrm>
                <a:off x="4785" y="1210"/>
                <a:ext cx="161" cy="161"/>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lIns="18000" rIns="18000">
                <a:spAutoFit/>
              </a:bodyPr>
              <a:lstStyle/>
              <a:p>
                <a:endParaRPr lang="zh-CN" altLang="en-US"/>
              </a:p>
            </p:txBody>
          </p:sp>
          <p:sp>
            <p:nvSpPr>
              <p:cNvPr id="21556" name="Line 63"/>
              <p:cNvSpPr>
                <a:spLocks noChangeShapeType="1"/>
              </p:cNvSpPr>
              <p:nvPr/>
            </p:nvSpPr>
            <p:spPr bwMode="auto">
              <a:xfrm flipH="1">
                <a:off x="4128" y="1259"/>
                <a:ext cx="269" cy="109"/>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lIns="18000" rIns="18000">
                <a:spAutoFit/>
              </a:bodyPr>
              <a:lstStyle/>
              <a:p>
                <a:endParaRPr lang="zh-CN" altLang="en-US"/>
              </a:p>
            </p:txBody>
          </p:sp>
          <p:sp>
            <p:nvSpPr>
              <p:cNvPr id="21557" name="Text Box 64"/>
              <p:cNvSpPr txBox="1">
                <a:spLocks noChangeArrowheads="1"/>
              </p:cNvSpPr>
              <p:nvPr/>
            </p:nvSpPr>
            <p:spPr bwMode="auto">
              <a:xfrm>
                <a:off x="4539" y="418"/>
                <a:ext cx="6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rIns="1800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kumimoji="0" lang="zh-CN" altLang="en-US" sz="1800">
                    <a:ea typeface="幼圆" panose="02010509060101010101" pitchFamily="49" charset="-122"/>
                  </a:rPr>
                  <a:t>弱结合水</a:t>
                </a:r>
                <a:endParaRPr kumimoji="0" lang="en-US" altLang="zh-CN" sz="1800">
                  <a:ea typeface="幼圆" panose="02010509060101010101" pitchFamily="49" charset="-122"/>
                </a:endParaRPr>
              </a:p>
            </p:txBody>
          </p:sp>
          <p:sp>
            <p:nvSpPr>
              <p:cNvPr id="21558" name="Line 65"/>
              <p:cNvSpPr>
                <a:spLocks noChangeShapeType="1"/>
              </p:cNvSpPr>
              <p:nvPr/>
            </p:nvSpPr>
            <p:spPr bwMode="auto">
              <a:xfrm flipH="1" flipV="1">
                <a:off x="4945" y="585"/>
                <a:ext cx="130" cy="175"/>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lIns="18000" rIns="18000">
                <a:spAutoFit/>
              </a:bodyPr>
              <a:lstStyle/>
              <a:p>
                <a:endParaRPr lang="zh-CN" altLang="en-US"/>
              </a:p>
            </p:txBody>
          </p:sp>
          <p:sp>
            <p:nvSpPr>
              <p:cNvPr id="21559" name="Text Box 66"/>
              <p:cNvSpPr txBox="1">
                <a:spLocks noChangeArrowheads="1"/>
              </p:cNvSpPr>
              <p:nvPr/>
            </p:nvSpPr>
            <p:spPr bwMode="auto">
              <a:xfrm>
                <a:off x="3826" y="514"/>
                <a:ext cx="6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rIns="1800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kumimoji="0" lang="zh-CN" altLang="en-US" sz="1800">
                    <a:ea typeface="幼圆" panose="02010509060101010101" pitchFamily="49" charset="-122"/>
                  </a:rPr>
                  <a:t>强结合水</a:t>
                </a:r>
                <a:endParaRPr kumimoji="0" lang="en-US" altLang="zh-CN" sz="1800">
                  <a:ea typeface="幼圆" panose="02010509060101010101" pitchFamily="49" charset="-122"/>
                </a:endParaRPr>
              </a:p>
            </p:txBody>
          </p:sp>
          <p:sp>
            <p:nvSpPr>
              <p:cNvPr id="21560" name="Line 67"/>
              <p:cNvSpPr>
                <a:spLocks noChangeShapeType="1"/>
              </p:cNvSpPr>
              <p:nvPr/>
            </p:nvSpPr>
            <p:spPr bwMode="auto">
              <a:xfrm flipH="1" flipV="1">
                <a:off x="4178" y="897"/>
                <a:ext cx="168" cy="183"/>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lIns="18000" rIns="18000">
                <a:spAutoFit/>
              </a:bodyPr>
              <a:lstStyle/>
              <a:p>
                <a:endParaRPr lang="zh-CN" altLang="en-US"/>
              </a:p>
            </p:txBody>
          </p:sp>
        </p:grpSp>
      </p:grpSp>
      <p:sp>
        <p:nvSpPr>
          <p:cNvPr id="816197" name="AutoShape 69"/>
          <p:cNvSpPr>
            <a:spLocks noChangeArrowheads="1"/>
          </p:cNvSpPr>
          <p:nvPr/>
        </p:nvSpPr>
        <p:spPr bwMode="auto">
          <a:xfrm>
            <a:off x="7451725" y="5232400"/>
            <a:ext cx="1552575" cy="669925"/>
          </a:xfrm>
          <a:prstGeom prst="wedgeRoundRectCallout">
            <a:avLst>
              <a:gd name="adj1" fmla="val -3681"/>
              <a:gd name="adj2" fmla="val -81310"/>
              <a:gd name="adj3" fmla="val 16667"/>
            </a:avLst>
          </a:prstGeom>
          <a:noFill/>
          <a:ln w="12700">
            <a:solidFill>
              <a:srgbClr val="FF6699"/>
            </a:solid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t>吸附弱结合水的能力</a:t>
            </a:r>
            <a:endParaRPr lang="en-US" altLang="zh-CN" sz="2000" dirty="0"/>
          </a:p>
        </p:txBody>
      </p:sp>
      <p:sp>
        <p:nvSpPr>
          <p:cNvPr id="816198" name="Rectangle 70"/>
          <p:cNvSpPr>
            <a:spLocks noChangeArrowheads="1"/>
          </p:cNvSpPr>
          <p:nvPr/>
        </p:nvSpPr>
        <p:spPr bwMode="auto">
          <a:xfrm>
            <a:off x="7427458" y="4128755"/>
            <a:ext cx="1316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2000">
                <a:latin typeface="幼圆" panose="02010509060101010101" pitchFamily="49" charset="-122"/>
                <a:ea typeface="幼圆" panose="02010509060101010101" pitchFamily="49" charset="-122"/>
              </a:rPr>
              <a:t>塑性指数</a:t>
            </a:r>
            <a:endParaRPr lang="zh-CN" altLang="en-US" sz="2000">
              <a:latin typeface="幼圆" panose="02010509060101010101" pitchFamily="49" charset="-122"/>
              <a:ea typeface="幼圆" panose="02010509060101010101" pitchFamily="49" charset="-122"/>
            </a:endParaRPr>
          </a:p>
        </p:txBody>
      </p:sp>
      <p:sp>
        <p:nvSpPr>
          <p:cNvPr id="72" name="右箭头 71"/>
          <p:cNvSpPr/>
          <p:nvPr/>
        </p:nvSpPr>
        <p:spPr>
          <a:xfrm>
            <a:off x="3635375" y="1628775"/>
            <a:ext cx="288925" cy="14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3" name="右箭头 72"/>
          <p:cNvSpPr/>
          <p:nvPr/>
        </p:nvSpPr>
        <p:spPr>
          <a:xfrm>
            <a:off x="6156325" y="1628775"/>
            <a:ext cx="287338" cy="14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75" name="直接连接符 74"/>
          <p:cNvCxnSpPr/>
          <p:nvPr/>
        </p:nvCxnSpPr>
        <p:spPr>
          <a:xfrm rot="5400000">
            <a:off x="1619250" y="2420938"/>
            <a:ext cx="4033837"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rot="5400000">
            <a:off x="4140994" y="2420144"/>
            <a:ext cx="403225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TextBox 4"/>
          <p:cNvSpPr txBox="1">
            <a:spLocks noRot="1" noChangeAspect="1" noMove="1" noResize="1" noEditPoints="1" noAdjustHandles="1" noChangeArrowheads="1" noChangeShapeType="1" noTextEdit="1"/>
          </p:cNvSpPr>
          <p:nvPr/>
        </p:nvSpPr>
        <p:spPr>
          <a:xfrm>
            <a:off x="7069239" y="4507400"/>
            <a:ext cx="1915909" cy="453137"/>
          </a:xfrm>
          <a:prstGeom prst="rect">
            <a:avLst/>
          </a:prstGeom>
          <a:blipFill rotWithShape="1">
            <a:blip r:embed="rId2"/>
            <a:stretch>
              <a:fillRect b="-12987"/>
            </a:stretch>
          </a:blipFill>
          <a:ln>
            <a:solidFill>
              <a:schemeClr val="accent1"/>
            </a:solidFill>
          </a:ln>
        </p:spPr>
        <p:txBody>
          <a:bodyPr/>
          <a:lstStyle/>
          <a:p>
            <a:r>
              <a:rPr lang="zh-CN" altLang="en-US">
                <a:noFill/>
              </a:rPr>
              <a:t> </a:t>
            </a:r>
            <a:endParaRPr lang="zh-CN" altLang="en-US">
              <a:noFill/>
            </a:endParaRPr>
          </a:p>
        </p:txBody>
      </p:sp>
      <p:sp>
        <p:nvSpPr>
          <p:cNvPr id="77"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.3 </a:t>
            </a:r>
            <a:r>
              <a:rPr lang="zh-CN" altLang="en-US" sz="2600" b="1" dirty="0" smtClean="0">
                <a:solidFill>
                  <a:srgbClr val="FF3300"/>
                </a:solidFill>
                <a:cs typeface="Times New Roman" panose="02020603050405020304" pitchFamily="18" charset="0"/>
              </a:rPr>
              <a:t>黏性土</a:t>
            </a:r>
            <a:r>
              <a:rPr lang="zh-CN" altLang="en-US" sz="2600" b="1" dirty="0">
                <a:solidFill>
                  <a:srgbClr val="FF3300"/>
                </a:solidFill>
                <a:cs typeface="Times New Roman" panose="02020603050405020304" pitchFamily="18" charset="0"/>
              </a:rPr>
              <a:t>的</a:t>
            </a:r>
            <a:r>
              <a:rPr lang="zh-CN" altLang="en-US" sz="2600" b="1" dirty="0" smtClean="0">
                <a:solidFill>
                  <a:srgbClr val="FF3300"/>
                </a:solidFill>
                <a:cs typeface="Times New Roman" panose="02020603050405020304" pitchFamily="18" charset="0"/>
              </a:rPr>
              <a:t>物理特征</a:t>
            </a:r>
            <a:endParaRPr lang="zh-CN" altLang="en-US" sz="2600" b="1" dirty="0">
              <a:solidFill>
                <a:srgbClr val="FF330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6144"/>
                                        </p:tgtEl>
                                        <p:attrNameLst>
                                          <p:attrName>style.visibility</p:attrName>
                                        </p:attrNameLst>
                                      </p:cBhvr>
                                      <p:to>
                                        <p:strVal val="visible"/>
                                      </p:to>
                                    </p:set>
                                    <p:anim calcmode="lin" valueType="num">
                                      <p:cBhvr additive="base">
                                        <p:cTn id="7" dur="500" fill="hold"/>
                                        <p:tgtEl>
                                          <p:spTgt spid="816144"/>
                                        </p:tgtEl>
                                        <p:attrNameLst>
                                          <p:attrName>ppt_x</p:attrName>
                                        </p:attrNameLst>
                                      </p:cBhvr>
                                      <p:tavLst>
                                        <p:tav tm="0">
                                          <p:val>
                                            <p:strVal val="0-#ppt_w/2"/>
                                          </p:val>
                                        </p:tav>
                                        <p:tav tm="100000">
                                          <p:val>
                                            <p:strVal val="#ppt_x"/>
                                          </p:val>
                                        </p:tav>
                                      </p:tavLst>
                                    </p:anim>
                                    <p:anim calcmode="lin" valueType="num">
                                      <p:cBhvr additive="base">
                                        <p:cTn id="8" dur="500" fill="hold"/>
                                        <p:tgtEl>
                                          <p:spTgt spid="8161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16146"/>
                                        </p:tgtEl>
                                        <p:attrNameLst>
                                          <p:attrName>style.visibility</p:attrName>
                                        </p:attrNameLst>
                                      </p:cBhvr>
                                      <p:to>
                                        <p:strVal val="visible"/>
                                      </p:to>
                                    </p:set>
                                    <p:anim calcmode="lin" valueType="num">
                                      <p:cBhvr additive="base">
                                        <p:cTn id="12" dur="500" fill="hold"/>
                                        <p:tgtEl>
                                          <p:spTgt spid="816146"/>
                                        </p:tgtEl>
                                        <p:attrNameLst>
                                          <p:attrName>ppt_x</p:attrName>
                                        </p:attrNameLst>
                                      </p:cBhvr>
                                      <p:tavLst>
                                        <p:tav tm="0">
                                          <p:val>
                                            <p:strVal val="0-#ppt_w/2"/>
                                          </p:val>
                                        </p:tav>
                                        <p:tav tm="100000">
                                          <p:val>
                                            <p:strVal val="#ppt_x"/>
                                          </p:val>
                                        </p:tav>
                                      </p:tavLst>
                                    </p:anim>
                                    <p:anim calcmode="lin" valueType="num">
                                      <p:cBhvr additive="base">
                                        <p:cTn id="13" dur="500" fill="hold"/>
                                        <p:tgtEl>
                                          <p:spTgt spid="81614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16145"/>
                                        </p:tgtEl>
                                        <p:attrNameLst>
                                          <p:attrName>style.visibility</p:attrName>
                                        </p:attrNameLst>
                                      </p:cBhvr>
                                      <p:to>
                                        <p:strVal val="visible"/>
                                      </p:to>
                                    </p:set>
                                    <p:anim calcmode="lin" valueType="num">
                                      <p:cBhvr additive="base">
                                        <p:cTn id="17" dur="500" fill="hold"/>
                                        <p:tgtEl>
                                          <p:spTgt spid="816145"/>
                                        </p:tgtEl>
                                        <p:attrNameLst>
                                          <p:attrName>ppt_x</p:attrName>
                                        </p:attrNameLst>
                                      </p:cBhvr>
                                      <p:tavLst>
                                        <p:tav tm="0">
                                          <p:val>
                                            <p:strVal val="0-#ppt_w/2"/>
                                          </p:val>
                                        </p:tav>
                                        <p:tav tm="100000">
                                          <p:val>
                                            <p:strVal val="#ppt_x"/>
                                          </p:val>
                                        </p:tav>
                                      </p:tavLst>
                                    </p:anim>
                                    <p:anim calcmode="lin" valueType="num">
                                      <p:cBhvr additive="base">
                                        <p:cTn id="18" dur="500" fill="hold"/>
                                        <p:tgtEl>
                                          <p:spTgt spid="81614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16148"/>
                                        </p:tgtEl>
                                        <p:attrNameLst>
                                          <p:attrName>style.visibility</p:attrName>
                                        </p:attrNameLst>
                                      </p:cBhvr>
                                      <p:to>
                                        <p:strVal val="visible"/>
                                      </p:to>
                                    </p:set>
                                    <p:anim calcmode="lin" valueType="num">
                                      <p:cBhvr additive="base">
                                        <p:cTn id="21" dur="500" fill="hold"/>
                                        <p:tgtEl>
                                          <p:spTgt spid="816148"/>
                                        </p:tgtEl>
                                        <p:attrNameLst>
                                          <p:attrName>ppt_x</p:attrName>
                                        </p:attrNameLst>
                                      </p:cBhvr>
                                      <p:tavLst>
                                        <p:tav tm="0">
                                          <p:val>
                                            <p:strVal val="0-#ppt_w/2"/>
                                          </p:val>
                                        </p:tav>
                                        <p:tav tm="100000">
                                          <p:val>
                                            <p:strVal val="#ppt_x"/>
                                          </p:val>
                                        </p:tav>
                                      </p:tavLst>
                                    </p:anim>
                                    <p:anim calcmode="lin" valueType="num">
                                      <p:cBhvr additive="base">
                                        <p:cTn id="22" dur="500" fill="hold"/>
                                        <p:tgtEl>
                                          <p:spTgt spid="81614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16149"/>
                                        </p:tgtEl>
                                        <p:attrNameLst>
                                          <p:attrName>style.visibility</p:attrName>
                                        </p:attrNameLst>
                                      </p:cBhvr>
                                      <p:to>
                                        <p:strVal val="visible"/>
                                      </p:to>
                                    </p:set>
                                    <p:animEffect transition="in" filter="wipe(left)">
                                      <p:cBhvr>
                                        <p:cTn id="27" dur="500"/>
                                        <p:tgtEl>
                                          <p:spTgt spid="816149"/>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816141"/>
                                        </p:tgtEl>
                                        <p:attrNameLst>
                                          <p:attrName>style.visibility</p:attrName>
                                        </p:attrNameLst>
                                      </p:cBhvr>
                                      <p:to>
                                        <p:strVal val="visible"/>
                                      </p:to>
                                    </p:set>
                                    <p:animEffect transition="in" filter="fade">
                                      <p:cBhvr>
                                        <p:cTn id="32" dur="1000"/>
                                        <p:tgtEl>
                                          <p:spTgt spid="816141"/>
                                        </p:tgtEl>
                                      </p:cBhvr>
                                    </p:animEffect>
                                    <p:anim calcmode="lin" valueType="num">
                                      <p:cBhvr>
                                        <p:cTn id="33" dur="1000" fill="hold"/>
                                        <p:tgtEl>
                                          <p:spTgt spid="816141"/>
                                        </p:tgtEl>
                                        <p:attrNameLst>
                                          <p:attrName>ppt_x</p:attrName>
                                        </p:attrNameLst>
                                      </p:cBhvr>
                                      <p:tavLst>
                                        <p:tav tm="0">
                                          <p:val>
                                            <p:strVal val="#ppt_x"/>
                                          </p:val>
                                        </p:tav>
                                        <p:tav tm="100000">
                                          <p:val>
                                            <p:strVal val="#ppt_x"/>
                                          </p:val>
                                        </p:tav>
                                      </p:tavLst>
                                    </p:anim>
                                    <p:anim calcmode="lin" valueType="num">
                                      <p:cBhvr>
                                        <p:cTn id="34" dur="1000" fill="hold"/>
                                        <p:tgtEl>
                                          <p:spTgt spid="816141"/>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2" presetClass="entr" presetSubtype="8"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slide(fromLeft)">
                                      <p:cBhvr>
                                        <p:cTn id="38" dur="500"/>
                                        <p:tgtEl>
                                          <p:spTgt spid="2"/>
                                        </p:tgtEl>
                                      </p:cBhvr>
                                    </p:animEffect>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816136"/>
                                        </p:tgtEl>
                                        <p:attrNameLst>
                                          <p:attrName>style.visibility</p:attrName>
                                        </p:attrNameLst>
                                      </p:cBhvr>
                                      <p:to>
                                        <p:strVal val="visible"/>
                                      </p:to>
                                    </p:set>
                                    <p:animEffect transition="in" filter="wipe(left)">
                                      <p:cBhvr>
                                        <p:cTn id="42" dur="500"/>
                                        <p:tgtEl>
                                          <p:spTgt spid="81613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16150"/>
                                        </p:tgtEl>
                                        <p:attrNameLst>
                                          <p:attrName>style.visibility</p:attrName>
                                        </p:attrNameLst>
                                      </p:cBhvr>
                                      <p:to>
                                        <p:strVal val="visible"/>
                                      </p:to>
                                    </p:set>
                                    <p:animEffect transition="in" filter="wipe(left)">
                                      <p:cBhvr>
                                        <p:cTn id="47" dur="500"/>
                                        <p:tgtEl>
                                          <p:spTgt spid="816150"/>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816142"/>
                                        </p:tgtEl>
                                        <p:attrNameLst>
                                          <p:attrName>style.visibility</p:attrName>
                                        </p:attrNameLst>
                                      </p:cBhvr>
                                      <p:to>
                                        <p:strVal val="visible"/>
                                      </p:to>
                                    </p:set>
                                    <p:animEffect transition="in" filter="fade">
                                      <p:cBhvr>
                                        <p:cTn id="52" dur="1000"/>
                                        <p:tgtEl>
                                          <p:spTgt spid="816142"/>
                                        </p:tgtEl>
                                      </p:cBhvr>
                                    </p:animEffect>
                                    <p:anim calcmode="lin" valueType="num">
                                      <p:cBhvr>
                                        <p:cTn id="53" dur="1000" fill="hold"/>
                                        <p:tgtEl>
                                          <p:spTgt spid="816142"/>
                                        </p:tgtEl>
                                        <p:attrNameLst>
                                          <p:attrName>ppt_x</p:attrName>
                                        </p:attrNameLst>
                                      </p:cBhvr>
                                      <p:tavLst>
                                        <p:tav tm="0">
                                          <p:val>
                                            <p:strVal val="#ppt_x"/>
                                          </p:val>
                                        </p:tav>
                                        <p:tav tm="100000">
                                          <p:val>
                                            <p:strVal val="#ppt_x"/>
                                          </p:val>
                                        </p:tav>
                                      </p:tavLst>
                                    </p:anim>
                                    <p:anim calcmode="lin" valueType="num">
                                      <p:cBhvr>
                                        <p:cTn id="54" dur="1000" fill="hold"/>
                                        <p:tgtEl>
                                          <p:spTgt spid="816142"/>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12" presetClass="entr" presetSubtype="8" fill="hold"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slide(fromLeft)">
                                      <p:cBhvr>
                                        <p:cTn id="58" dur="500"/>
                                        <p:tgtEl>
                                          <p:spTgt spid="3"/>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816137"/>
                                        </p:tgtEl>
                                        <p:attrNameLst>
                                          <p:attrName>style.visibility</p:attrName>
                                        </p:attrNameLst>
                                      </p:cBhvr>
                                      <p:to>
                                        <p:strVal val="visible"/>
                                      </p:to>
                                    </p:set>
                                    <p:animEffect transition="in" filter="wipe(left)">
                                      <p:cBhvr>
                                        <p:cTn id="62" dur="500"/>
                                        <p:tgtEl>
                                          <p:spTgt spid="81613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816147"/>
                                        </p:tgtEl>
                                        <p:attrNameLst>
                                          <p:attrName>style.visibility</p:attrName>
                                        </p:attrNameLst>
                                      </p:cBhvr>
                                      <p:to>
                                        <p:strVal val="visible"/>
                                      </p:to>
                                    </p:set>
                                    <p:animEffect transition="in" filter="wipe(left)">
                                      <p:cBhvr>
                                        <p:cTn id="67" dur="500"/>
                                        <p:tgtEl>
                                          <p:spTgt spid="816147"/>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816143"/>
                                        </p:tgtEl>
                                        <p:attrNameLst>
                                          <p:attrName>style.visibility</p:attrName>
                                        </p:attrNameLst>
                                      </p:cBhvr>
                                      <p:to>
                                        <p:strVal val="visible"/>
                                      </p:to>
                                    </p:set>
                                    <p:animEffect transition="in" filter="fade">
                                      <p:cBhvr>
                                        <p:cTn id="72" dur="1000"/>
                                        <p:tgtEl>
                                          <p:spTgt spid="816143"/>
                                        </p:tgtEl>
                                      </p:cBhvr>
                                    </p:animEffect>
                                    <p:anim calcmode="lin" valueType="num">
                                      <p:cBhvr>
                                        <p:cTn id="73" dur="1000" fill="hold"/>
                                        <p:tgtEl>
                                          <p:spTgt spid="816143"/>
                                        </p:tgtEl>
                                        <p:attrNameLst>
                                          <p:attrName>ppt_x</p:attrName>
                                        </p:attrNameLst>
                                      </p:cBhvr>
                                      <p:tavLst>
                                        <p:tav tm="0">
                                          <p:val>
                                            <p:strVal val="#ppt_x"/>
                                          </p:val>
                                        </p:tav>
                                        <p:tav tm="100000">
                                          <p:val>
                                            <p:strVal val="#ppt_x"/>
                                          </p:val>
                                        </p:tav>
                                      </p:tavLst>
                                    </p:anim>
                                    <p:anim calcmode="lin" valueType="num">
                                      <p:cBhvr>
                                        <p:cTn id="74" dur="1000" fill="hold"/>
                                        <p:tgtEl>
                                          <p:spTgt spid="816143"/>
                                        </p:tgtEl>
                                        <p:attrNameLst>
                                          <p:attrName>ppt_y</p:attrName>
                                        </p:attrNameLst>
                                      </p:cBhvr>
                                      <p:tavLst>
                                        <p:tav tm="0">
                                          <p:val>
                                            <p:strVal val="#ppt_y-.1"/>
                                          </p:val>
                                        </p:tav>
                                        <p:tav tm="100000">
                                          <p:val>
                                            <p:strVal val="#ppt_y"/>
                                          </p:val>
                                        </p:tav>
                                      </p:tavLst>
                                    </p:anim>
                                  </p:childTnLst>
                                </p:cTn>
                              </p:par>
                            </p:childTnLst>
                          </p:cTn>
                        </p:par>
                        <p:par>
                          <p:cTn id="75" fill="hold">
                            <p:stCondLst>
                              <p:cond delay="1000"/>
                            </p:stCondLst>
                            <p:childTnLst>
                              <p:par>
                                <p:cTn id="76" presetID="12" presetClass="entr" presetSubtype="8" fill="hold" nodeType="after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slide(fromLeft)">
                                      <p:cBhvr>
                                        <p:cTn id="78" dur="500"/>
                                        <p:tgtEl>
                                          <p:spTgt spid="4"/>
                                        </p:tgtEl>
                                      </p:cBhvr>
                                    </p:animEffect>
                                  </p:childTnLst>
                                </p:cTn>
                              </p:par>
                            </p:childTnLst>
                          </p:cTn>
                        </p:par>
                        <p:par>
                          <p:cTn id="79" fill="hold">
                            <p:stCondLst>
                              <p:cond delay="1500"/>
                            </p:stCondLst>
                            <p:childTnLst>
                              <p:par>
                                <p:cTn id="80" presetID="22" presetClass="entr" presetSubtype="8" fill="hold" grpId="0" nodeType="afterEffect">
                                  <p:stCondLst>
                                    <p:cond delay="0"/>
                                  </p:stCondLst>
                                  <p:childTnLst>
                                    <p:set>
                                      <p:cBhvr>
                                        <p:cTn id="81" dur="1" fill="hold">
                                          <p:stCondLst>
                                            <p:cond delay="0"/>
                                          </p:stCondLst>
                                        </p:cTn>
                                        <p:tgtEl>
                                          <p:spTgt spid="816138"/>
                                        </p:tgtEl>
                                        <p:attrNameLst>
                                          <p:attrName>style.visibility</p:attrName>
                                        </p:attrNameLst>
                                      </p:cBhvr>
                                      <p:to>
                                        <p:strVal val="visible"/>
                                      </p:to>
                                    </p:set>
                                    <p:animEffect transition="in" filter="wipe(left)">
                                      <p:cBhvr>
                                        <p:cTn id="82" dur="500"/>
                                        <p:tgtEl>
                                          <p:spTgt spid="816138"/>
                                        </p:tgtEl>
                                      </p:cBhvr>
                                    </p:animEffect>
                                  </p:childTnLst>
                                </p:cTn>
                              </p:par>
                            </p:childTnLst>
                          </p:cTn>
                        </p:par>
                      </p:childTnLst>
                    </p:cTn>
                  </p:par>
                  <p:par>
                    <p:cTn id="83" fill="hold">
                      <p:stCondLst>
                        <p:cond delay="indefinite"/>
                      </p:stCondLst>
                      <p:childTnLst>
                        <p:par>
                          <p:cTn id="84" fill="hold">
                            <p:stCondLst>
                              <p:cond delay="0"/>
                            </p:stCondLst>
                            <p:childTnLst>
                              <p:par>
                                <p:cTn id="85" presetID="12" presetClass="entr" presetSubtype="4" fill="hold" nodeType="clickEffect">
                                  <p:stCondLst>
                                    <p:cond delay="0"/>
                                  </p:stCondLst>
                                  <p:childTnLst>
                                    <p:set>
                                      <p:cBhvr>
                                        <p:cTn id="86" dur="1" fill="hold">
                                          <p:stCondLst>
                                            <p:cond delay="0"/>
                                          </p:stCondLst>
                                        </p:cTn>
                                        <p:tgtEl>
                                          <p:spTgt spid="816132"/>
                                        </p:tgtEl>
                                        <p:attrNameLst>
                                          <p:attrName>style.visibility</p:attrName>
                                        </p:attrNameLst>
                                      </p:cBhvr>
                                      <p:to>
                                        <p:strVal val="visible"/>
                                      </p:to>
                                    </p:set>
                                    <p:animEffect transition="in" filter="slide(fromBottom)">
                                      <p:cBhvr>
                                        <p:cTn id="87" dur="500"/>
                                        <p:tgtEl>
                                          <p:spTgt spid="816132"/>
                                        </p:tgtEl>
                                      </p:cBhvr>
                                    </p:animEffect>
                                  </p:childTnLst>
                                </p:cTn>
                              </p:par>
                            </p:childTnLst>
                          </p:cTn>
                        </p:par>
                        <p:par>
                          <p:cTn id="88" fill="hold">
                            <p:stCondLst>
                              <p:cond delay="500"/>
                            </p:stCondLst>
                            <p:childTnLst>
                              <p:par>
                                <p:cTn id="89" presetID="2" presetClass="entr" presetSubtype="4" fill="hold" grpId="0" nodeType="afterEffect">
                                  <p:stCondLst>
                                    <p:cond delay="0"/>
                                  </p:stCondLst>
                                  <p:childTnLst>
                                    <p:set>
                                      <p:cBhvr>
                                        <p:cTn id="90" dur="1" fill="hold">
                                          <p:stCondLst>
                                            <p:cond delay="0"/>
                                          </p:stCondLst>
                                        </p:cTn>
                                        <p:tgtEl>
                                          <p:spTgt spid="816130"/>
                                        </p:tgtEl>
                                        <p:attrNameLst>
                                          <p:attrName>style.visibility</p:attrName>
                                        </p:attrNameLst>
                                      </p:cBhvr>
                                      <p:to>
                                        <p:strVal val="visible"/>
                                      </p:to>
                                    </p:set>
                                    <p:anim calcmode="lin" valueType="num">
                                      <p:cBhvr additive="base">
                                        <p:cTn id="91" dur="500" fill="hold"/>
                                        <p:tgtEl>
                                          <p:spTgt spid="816130"/>
                                        </p:tgtEl>
                                        <p:attrNameLst>
                                          <p:attrName>ppt_x</p:attrName>
                                        </p:attrNameLst>
                                      </p:cBhvr>
                                      <p:tavLst>
                                        <p:tav tm="0">
                                          <p:val>
                                            <p:strVal val="#ppt_x"/>
                                          </p:val>
                                        </p:tav>
                                        <p:tav tm="100000">
                                          <p:val>
                                            <p:strVal val="#ppt_x"/>
                                          </p:val>
                                        </p:tav>
                                      </p:tavLst>
                                    </p:anim>
                                    <p:anim calcmode="lin" valueType="num">
                                      <p:cBhvr additive="base">
                                        <p:cTn id="92" dur="500" fill="hold"/>
                                        <p:tgtEl>
                                          <p:spTgt spid="816130"/>
                                        </p:tgtEl>
                                        <p:attrNameLst>
                                          <p:attrName>ppt_y</p:attrName>
                                        </p:attrNameLst>
                                      </p:cBhvr>
                                      <p:tavLst>
                                        <p:tav tm="0">
                                          <p:val>
                                            <p:strVal val="1+#ppt_h/2"/>
                                          </p:val>
                                        </p:tav>
                                        <p:tav tm="100000">
                                          <p:val>
                                            <p:strVal val="#ppt_y"/>
                                          </p:val>
                                        </p:tav>
                                      </p:tavLst>
                                    </p:anim>
                                  </p:childTnLst>
                                </p:cTn>
                              </p:par>
                            </p:childTnLst>
                          </p:cTn>
                        </p:par>
                        <p:par>
                          <p:cTn id="93" fill="hold">
                            <p:stCondLst>
                              <p:cond delay="1000"/>
                            </p:stCondLst>
                            <p:childTnLst>
                              <p:par>
                                <p:cTn id="94" presetID="2" presetClass="entr" presetSubtype="4" fill="hold" grpId="0" nodeType="afterEffect">
                                  <p:stCondLst>
                                    <p:cond delay="0"/>
                                  </p:stCondLst>
                                  <p:childTnLst>
                                    <p:set>
                                      <p:cBhvr>
                                        <p:cTn id="95" dur="1" fill="hold">
                                          <p:stCondLst>
                                            <p:cond delay="0"/>
                                          </p:stCondLst>
                                        </p:cTn>
                                        <p:tgtEl>
                                          <p:spTgt spid="816139"/>
                                        </p:tgtEl>
                                        <p:attrNameLst>
                                          <p:attrName>style.visibility</p:attrName>
                                        </p:attrNameLst>
                                      </p:cBhvr>
                                      <p:to>
                                        <p:strVal val="visible"/>
                                      </p:to>
                                    </p:set>
                                    <p:anim calcmode="lin" valueType="num">
                                      <p:cBhvr additive="base">
                                        <p:cTn id="96" dur="500" fill="hold"/>
                                        <p:tgtEl>
                                          <p:spTgt spid="816139"/>
                                        </p:tgtEl>
                                        <p:attrNameLst>
                                          <p:attrName>ppt_x</p:attrName>
                                        </p:attrNameLst>
                                      </p:cBhvr>
                                      <p:tavLst>
                                        <p:tav tm="0">
                                          <p:val>
                                            <p:strVal val="#ppt_x"/>
                                          </p:val>
                                        </p:tav>
                                        <p:tav tm="100000">
                                          <p:val>
                                            <p:strVal val="#ppt_x"/>
                                          </p:val>
                                        </p:tav>
                                      </p:tavLst>
                                    </p:anim>
                                    <p:anim calcmode="lin" valueType="num">
                                      <p:cBhvr additive="base">
                                        <p:cTn id="97" dur="500" fill="hold"/>
                                        <p:tgtEl>
                                          <p:spTgt spid="816139"/>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2" presetClass="entr" presetSubtype="4" fill="hold" nodeType="clickEffect">
                                  <p:stCondLst>
                                    <p:cond delay="0"/>
                                  </p:stCondLst>
                                  <p:childTnLst>
                                    <p:set>
                                      <p:cBhvr>
                                        <p:cTn id="101" dur="1" fill="hold">
                                          <p:stCondLst>
                                            <p:cond delay="0"/>
                                          </p:stCondLst>
                                        </p:cTn>
                                        <p:tgtEl>
                                          <p:spTgt spid="816133"/>
                                        </p:tgtEl>
                                        <p:attrNameLst>
                                          <p:attrName>style.visibility</p:attrName>
                                        </p:attrNameLst>
                                      </p:cBhvr>
                                      <p:to>
                                        <p:strVal val="visible"/>
                                      </p:to>
                                    </p:set>
                                    <p:animEffect transition="in" filter="slide(fromBottom)">
                                      <p:cBhvr>
                                        <p:cTn id="102" dur="500"/>
                                        <p:tgtEl>
                                          <p:spTgt spid="816133"/>
                                        </p:tgtEl>
                                      </p:cBhvr>
                                    </p:animEffect>
                                  </p:childTnLst>
                                </p:cTn>
                              </p:par>
                            </p:childTnLst>
                          </p:cTn>
                        </p:par>
                        <p:par>
                          <p:cTn id="103" fill="hold">
                            <p:stCondLst>
                              <p:cond delay="500"/>
                            </p:stCondLst>
                            <p:childTnLst>
                              <p:par>
                                <p:cTn id="104" presetID="2" presetClass="entr" presetSubtype="4" fill="hold" grpId="0" nodeType="afterEffect">
                                  <p:stCondLst>
                                    <p:cond delay="0"/>
                                  </p:stCondLst>
                                  <p:childTnLst>
                                    <p:set>
                                      <p:cBhvr>
                                        <p:cTn id="105" dur="1" fill="hold">
                                          <p:stCondLst>
                                            <p:cond delay="0"/>
                                          </p:stCondLst>
                                        </p:cTn>
                                        <p:tgtEl>
                                          <p:spTgt spid="816131"/>
                                        </p:tgtEl>
                                        <p:attrNameLst>
                                          <p:attrName>style.visibility</p:attrName>
                                        </p:attrNameLst>
                                      </p:cBhvr>
                                      <p:to>
                                        <p:strVal val="visible"/>
                                      </p:to>
                                    </p:set>
                                    <p:anim calcmode="lin" valueType="num">
                                      <p:cBhvr additive="base">
                                        <p:cTn id="106" dur="500" fill="hold"/>
                                        <p:tgtEl>
                                          <p:spTgt spid="816131"/>
                                        </p:tgtEl>
                                        <p:attrNameLst>
                                          <p:attrName>ppt_x</p:attrName>
                                        </p:attrNameLst>
                                      </p:cBhvr>
                                      <p:tavLst>
                                        <p:tav tm="0">
                                          <p:val>
                                            <p:strVal val="#ppt_x"/>
                                          </p:val>
                                        </p:tav>
                                        <p:tav tm="100000">
                                          <p:val>
                                            <p:strVal val="#ppt_x"/>
                                          </p:val>
                                        </p:tav>
                                      </p:tavLst>
                                    </p:anim>
                                    <p:anim calcmode="lin" valueType="num">
                                      <p:cBhvr additive="base">
                                        <p:cTn id="107" dur="500" fill="hold"/>
                                        <p:tgtEl>
                                          <p:spTgt spid="816131"/>
                                        </p:tgtEl>
                                        <p:attrNameLst>
                                          <p:attrName>ppt_y</p:attrName>
                                        </p:attrNameLst>
                                      </p:cBhvr>
                                      <p:tavLst>
                                        <p:tav tm="0">
                                          <p:val>
                                            <p:strVal val="1+#ppt_h/2"/>
                                          </p:val>
                                        </p:tav>
                                        <p:tav tm="100000">
                                          <p:val>
                                            <p:strVal val="#ppt_y"/>
                                          </p:val>
                                        </p:tav>
                                      </p:tavLst>
                                    </p:anim>
                                  </p:childTnLst>
                                </p:cTn>
                              </p:par>
                            </p:childTnLst>
                          </p:cTn>
                        </p:par>
                        <p:par>
                          <p:cTn id="108" fill="hold">
                            <p:stCondLst>
                              <p:cond delay="1000"/>
                            </p:stCondLst>
                            <p:childTnLst>
                              <p:par>
                                <p:cTn id="109" presetID="2" presetClass="entr" presetSubtype="4" fill="hold" grpId="0" nodeType="afterEffect">
                                  <p:stCondLst>
                                    <p:cond delay="0"/>
                                  </p:stCondLst>
                                  <p:childTnLst>
                                    <p:set>
                                      <p:cBhvr>
                                        <p:cTn id="110" dur="1" fill="hold">
                                          <p:stCondLst>
                                            <p:cond delay="0"/>
                                          </p:stCondLst>
                                        </p:cTn>
                                        <p:tgtEl>
                                          <p:spTgt spid="816140"/>
                                        </p:tgtEl>
                                        <p:attrNameLst>
                                          <p:attrName>style.visibility</p:attrName>
                                        </p:attrNameLst>
                                      </p:cBhvr>
                                      <p:to>
                                        <p:strVal val="visible"/>
                                      </p:to>
                                    </p:set>
                                    <p:anim calcmode="lin" valueType="num">
                                      <p:cBhvr additive="base">
                                        <p:cTn id="111" dur="500" fill="hold"/>
                                        <p:tgtEl>
                                          <p:spTgt spid="816140"/>
                                        </p:tgtEl>
                                        <p:attrNameLst>
                                          <p:attrName>ppt_x</p:attrName>
                                        </p:attrNameLst>
                                      </p:cBhvr>
                                      <p:tavLst>
                                        <p:tav tm="0">
                                          <p:val>
                                            <p:strVal val="#ppt_x"/>
                                          </p:val>
                                        </p:tav>
                                        <p:tav tm="100000">
                                          <p:val>
                                            <p:strVal val="#ppt_x"/>
                                          </p:val>
                                        </p:tav>
                                      </p:tavLst>
                                    </p:anim>
                                    <p:anim calcmode="lin" valueType="num">
                                      <p:cBhvr additive="base">
                                        <p:cTn id="112" dur="500" fill="hold"/>
                                        <p:tgtEl>
                                          <p:spTgt spid="816140"/>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2" fill="hold" grpId="0" nodeType="clickEffect">
                                  <p:stCondLst>
                                    <p:cond delay="0"/>
                                  </p:stCondLst>
                                  <p:childTnLst>
                                    <p:set>
                                      <p:cBhvr>
                                        <p:cTn id="116" dur="1" fill="hold">
                                          <p:stCondLst>
                                            <p:cond delay="0"/>
                                          </p:stCondLst>
                                        </p:cTn>
                                        <p:tgtEl>
                                          <p:spTgt spid="816134"/>
                                        </p:tgtEl>
                                        <p:attrNameLst>
                                          <p:attrName>style.visibility</p:attrName>
                                        </p:attrNameLst>
                                      </p:cBhvr>
                                      <p:to>
                                        <p:strVal val="visible"/>
                                      </p:to>
                                    </p:set>
                                    <p:anim calcmode="lin" valueType="num">
                                      <p:cBhvr additive="base">
                                        <p:cTn id="117" dur="500" fill="hold"/>
                                        <p:tgtEl>
                                          <p:spTgt spid="816134"/>
                                        </p:tgtEl>
                                        <p:attrNameLst>
                                          <p:attrName>ppt_x</p:attrName>
                                        </p:attrNameLst>
                                      </p:cBhvr>
                                      <p:tavLst>
                                        <p:tav tm="0">
                                          <p:val>
                                            <p:strVal val="1+#ppt_w/2"/>
                                          </p:val>
                                        </p:tav>
                                        <p:tav tm="100000">
                                          <p:val>
                                            <p:strVal val="#ppt_x"/>
                                          </p:val>
                                        </p:tav>
                                      </p:tavLst>
                                    </p:anim>
                                    <p:anim calcmode="lin" valueType="num">
                                      <p:cBhvr additive="base">
                                        <p:cTn id="118" dur="500" fill="hold"/>
                                        <p:tgtEl>
                                          <p:spTgt spid="816134"/>
                                        </p:tgtEl>
                                        <p:attrNameLst>
                                          <p:attrName>ppt_y</p:attrName>
                                        </p:attrNameLst>
                                      </p:cBhvr>
                                      <p:tavLst>
                                        <p:tav tm="0">
                                          <p:val>
                                            <p:strVal val="#ppt_y"/>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7" presetClass="entr" presetSubtype="0" fill="hold" grpId="0" nodeType="clickEffect">
                                  <p:stCondLst>
                                    <p:cond delay="0"/>
                                  </p:stCondLst>
                                  <p:iterate type="lt">
                                    <p:tmPct val="50000"/>
                                  </p:iterate>
                                  <p:childTnLst>
                                    <p:set>
                                      <p:cBhvr>
                                        <p:cTn id="122" dur="1" fill="hold">
                                          <p:stCondLst>
                                            <p:cond delay="0"/>
                                          </p:stCondLst>
                                        </p:cTn>
                                        <p:tgtEl>
                                          <p:spTgt spid="816135"/>
                                        </p:tgtEl>
                                        <p:attrNameLst>
                                          <p:attrName>style.visibility</p:attrName>
                                        </p:attrNameLst>
                                      </p:cBhvr>
                                      <p:to>
                                        <p:strVal val="visible"/>
                                      </p:to>
                                    </p:set>
                                    <p:anim calcmode="discrete" valueType="clr">
                                      <p:cBhvr override="childStyle">
                                        <p:cTn id="123" dur="500"/>
                                        <p:tgtEl>
                                          <p:spTgt spid="816135"/>
                                        </p:tgtEl>
                                        <p:attrNameLst>
                                          <p:attrName>style.color</p:attrName>
                                        </p:attrNameLst>
                                      </p:cBhvr>
                                      <p:tavLst>
                                        <p:tav tm="0">
                                          <p:val>
                                            <p:clrVal>
                                              <a:schemeClr val="accent2"/>
                                            </p:clrVal>
                                          </p:val>
                                        </p:tav>
                                        <p:tav tm="50000">
                                          <p:val>
                                            <p:clrVal>
                                              <a:schemeClr val="hlink"/>
                                            </p:clrVal>
                                          </p:val>
                                        </p:tav>
                                      </p:tavLst>
                                    </p:anim>
                                    <p:anim calcmode="discrete" valueType="clr">
                                      <p:cBhvr>
                                        <p:cTn id="124" dur="500"/>
                                        <p:tgtEl>
                                          <p:spTgt spid="816135"/>
                                        </p:tgtEl>
                                        <p:attrNameLst>
                                          <p:attrName>fillcolor</p:attrName>
                                        </p:attrNameLst>
                                      </p:cBhvr>
                                      <p:tavLst>
                                        <p:tav tm="0">
                                          <p:val>
                                            <p:clrVal>
                                              <a:schemeClr val="accent2"/>
                                            </p:clrVal>
                                          </p:val>
                                        </p:tav>
                                        <p:tav tm="50000">
                                          <p:val>
                                            <p:clrVal>
                                              <a:schemeClr val="hlink"/>
                                            </p:clrVal>
                                          </p:val>
                                        </p:tav>
                                      </p:tavLst>
                                    </p:anim>
                                    <p:set>
                                      <p:cBhvr>
                                        <p:cTn id="125" dur="500"/>
                                        <p:tgtEl>
                                          <p:spTgt spid="816135"/>
                                        </p:tgtEl>
                                        <p:attrNameLst>
                                          <p:attrName>fill.type</p:attrName>
                                        </p:attrNameLst>
                                      </p:cBhvr>
                                      <p:to>
                                        <p:strVal val="solid"/>
                                      </p:to>
                                    </p:set>
                                  </p:childTnLst>
                                </p:cTn>
                              </p:par>
                            </p:childTnLst>
                          </p:cTn>
                        </p:par>
                        <p:par>
                          <p:cTn id="126" fill="hold">
                            <p:stCondLst>
                              <p:cond delay="3750"/>
                            </p:stCondLst>
                            <p:childTnLst>
                              <p:par>
                                <p:cTn id="127" presetID="47" presetClass="entr" presetSubtype="0" fill="hold" grpId="0" nodeType="afterEffect">
                                  <p:stCondLst>
                                    <p:cond delay="0"/>
                                  </p:stCondLst>
                                  <p:childTnLst>
                                    <p:set>
                                      <p:cBhvr>
                                        <p:cTn id="128" dur="1" fill="hold">
                                          <p:stCondLst>
                                            <p:cond delay="0"/>
                                          </p:stCondLst>
                                        </p:cTn>
                                        <p:tgtEl>
                                          <p:spTgt spid="816197"/>
                                        </p:tgtEl>
                                        <p:attrNameLst>
                                          <p:attrName>style.visibility</p:attrName>
                                        </p:attrNameLst>
                                      </p:cBhvr>
                                      <p:to>
                                        <p:strVal val="visible"/>
                                      </p:to>
                                    </p:set>
                                    <p:animEffect transition="in" filter="fade">
                                      <p:cBhvr>
                                        <p:cTn id="129" dur="1000"/>
                                        <p:tgtEl>
                                          <p:spTgt spid="816197"/>
                                        </p:tgtEl>
                                      </p:cBhvr>
                                    </p:animEffect>
                                    <p:anim calcmode="lin" valueType="num">
                                      <p:cBhvr>
                                        <p:cTn id="130" dur="1000" fill="hold"/>
                                        <p:tgtEl>
                                          <p:spTgt spid="816197"/>
                                        </p:tgtEl>
                                        <p:attrNameLst>
                                          <p:attrName>ppt_x</p:attrName>
                                        </p:attrNameLst>
                                      </p:cBhvr>
                                      <p:tavLst>
                                        <p:tav tm="0">
                                          <p:val>
                                            <p:strVal val="#ppt_x"/>
                                          </p:val>
                                        </p:tav>
                                        <p:tav tm="100000">
                                          <p:val>
                                            <p:strVal val="#ppt_x"/>
                                          </p:val>
                                        </p:tav>
                                      </p:tavLst>
                                    </p:anim>
                                    <p:anim calcmode="lin" valueType="num">
                                      <p:cBhvr>
                                        <p:cTn id="131" dur="1000" fill="hold"/>
                                        <p:tgtEl>
                                          <p:spTgt spid="816197"/>
                                        </p:tgtEl>
                                        <p:attrNameLst>
                                          <p:attrName>ppt_y</p:attrName>
                                        </p:attrNameLst>
                                      </p:cBhvr>
                                      <p:tavLst>
                                        <p:tav tm="0">
                                          <p:val>
                                            <p:strVal val="#ppt_y-.1"/>
                                          </p:val>
                                        </p:tav>
                                        <p:tav tm="100000">
                                          <p:val>
                                            <p:strVal val="#ppt_y"/>
                                          </p:val>
                                        </p:tav>
                                      </p:tavLst>
                                    </p:anim>
                                  </p:childTnLst>
                                </p:cTn>
                              </p:par>
                            </p:childTnLst>
                          </p:cTn>
                        </p:par>
                        <p:par>
                          <p:cTn id="132" fill="hold">
                            <p:stCondLst>
                              <p:cond delay="4750"/>
                            </p:stCondLst>
                            <p:childTnLst>
                              <p:par>
                                <p:cTn id="133" presetID="38" presetClass="entr" presetSubtype="0" accel="50000" fill="hold" grpId="0" nodeType="afterEffect">
                                  <p:stCondLst>
                                    <p:cond delay="0"/>
                                  </p:stCondLst>
                                  <p:iterate type="lt">
                                    <p:tmPct val="50000"/>
                                  </p:iterate>
                                  <p:childTnLst>
                                    <p:set>
                                      <p:cBhvr>
                                        <p:cTn id="134" dur="1" fill="hold">
                                          <p:stCondLst>
                                            <p:cond delay="0"/>
                                          </p:stCondLst>
                                        </p:cTn>
                                        <p:tgtEl>
                                          <p:spTgt spid="816198"/>
                                        </p:tgtEl>
                                        <p:attrNameLst>
                                          <p:attrName>style.visibility</p:attrName>
                                        </p:attrNameLst>
                                      </p:cBhvr>
                                      <p:to>
                                        <p:strVal val="visible"/>
                                      </p:to>
                                    </p:set>
                                    <p:set>
                                      <p:cBhvr>
                                        <p:cTn id="135" dur="455" fill="hold">
                                          <p:stCondLst>
                                            <p:cond delay="0"/>
                                          </p:stCondLst>
                                        </p:cTn>
                                        <p:tgtEl>
                                          <p:spTgt spid="816198"/>
                                        </p:tgtEl>
                                        <p:attrNameLst>
                                          <p:attrName>style.rotation</p:attrName>
                                        </p:attrNameLst>
                                      </p:cBhvr>
                                      <p:to>
                                        <p:strVal val="-45.0"/>
                                      </p:to>
                                    </p:set>
                                    <p:anim calcmode="lin" valueType="num">
                                      <p:cBhvr>
                                        <p:cTn id="136" dur="455" fill="hold">
                                          <p:stCondLst>
                                            <p:cond delay="455"/>
                                          </p:stCondLst>
                                        </p:cTn>
                                        <p:tgtEl>
                                          <p:spTgt spid="816198"/>
                                        </p:tgtEl>
                                        <p:attrNameLst>
                                          <p:attrName>style.rotation</p:attrName>
                                        </p:attrNameLst>
                                      </p:cBhvr>
                                      <p:tavLst>
                                        <p:tav tm="0">
                                          <p:val>
                                            <p:fltVal val="-45"/>
                                          </p:val>
                                        </p:tav>
                                        <p:tav tm="69900">
                                          <p:val>
                                            <p:fltVal val="45"/>
                                          </p:val>
                                        </p:tav>
                                        <p:tav tm="100000">
                                          <p:val>
                                            <p:fltVal val="0"/>
                                          </p:val>
                                        </p:tav>
                                      </p:tavLst>
                                    </p:anim>
                                    <p:anim calcmode="lin" valueType="num">
                                      <p:cBhvr>
                                        <p:cTn id="137" dur="455" fill="hold">
                                          <p:stCondLst>
                                            <p:cond delay="0"/>
                                          </p:stCondLst>
                                        </p:cTn>
                                        <p:tgtEl>
                                          <p:spTgt spid="816198"/>
                                        </p:tgtEl>
                                        <p:attrNameLst>
                                          <p:attrName>ppt_y</p:attrName>
                                        </p:attrNameLst>
                                      </p:cBhvr>
                                      <p:tavLst>
                                        <p:tav tm="0">
                                          <p:val>
                                            <p:strVal val="#ppt_y-1"/>
                                          </p:val>
                                        </p:tav>
                                        <p:tav tm="100000">
                                          <p:val>
                                            <p:strVal val="#ppt_y-(0.354*#ppt_w-0.172*#ppt_h)"/>
                                          </p:val>
                                        </p:tav>
                                      </p:tavLst>
                                    </p:anim>
                                    <p:anim calcmode="lin" valueType="num">
                                      <p:cBhvr>
                                        <p:cTn id="138" dur="156" decel="50000" autoRev="1" fill="hold">
                                          <p:stCondLst>
                                            <p:cond delay="455"/>
                                          </p:stCondLst>
                                        </p:cTn>
                                        <p:tgtEl>
                                          <p:spTgt spid="816198"/>
                                        </p:tgtEl>
                                        <p:attrNameLst>
                                          <p:attrName>ppt_y</p:attrName>
                                        </p:attrNameLst>
                                      </p:cBhvr>
                                      <p:tavLst>
                                        <p:tav tm="0">
                                          <p:val>
                                            <p:strVal val="#ppt_y-(0.354*#ppt_w-0.172*#ppt_h)"/>
                                          </p:val>
                                        </p:tav>
                                        <p:tav tm="100000">
                                          <p:val>
                                            <p:strVal val="#ppt_y-(0.354*#ppt_w-0.172*#ppt_h)-#ppt_h/2"/>
                                          </p:val>
                                        </p:tav>
                                      </p:tavLst>
                                    </p:anim>
                                    <p:anim calcmode="lin" valueType="num">
                                      <p:cBhvr>
                                        <p:cTn id="139" dur="136" fill="hold">
                                          <p:stCondLst>
                                            <p:cond delay="864"/>
                                          </p:stCondLst>
                                        </p:cTn>
                                        <p:tgtEl>
                                          <p:spTgt spid="81619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130" grpId="0"/>
      <p:bldP spid="816131" grpId="0"/>
      <p:bldP spid="816134" grpId="0"/>
      <p:bldP spid="816135" grpId="0" animBg="1"/>
      <p:bldP spid="816136" grpId="0"/>
      <p:bldP spid="816137" grpId="0"/>
      <p:bldP spid="816138" grpId="0"/>
      <p:bldP spid="816139" grpId="0" animBg="1"/>
      <p:bldP spid="816140" grpId="0" animBg="1"/>
      <p:bldP spid="816141" grpId="0"/>
      <p:bldP spid="816142" grpId="0"/>
      <p:bldP spid="816143" grpId="0"/>
      <p:bldP spid="816144" grpId="0"/>
      <p:bldP spid="816145" grpId="0"/>
      <p:bldP spid="816146" grpId="0"/>
      <p:bldP spid="816148" grpId="0"/>
      <p:bldP spid="816197" grpId="0" animBg="1" autoUpdateAnimBg="0"/>
      <p:bldP spid="81619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042988" y="3860800"/>
            <a:ext cx="5113337"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矩形 6"/>
          <p:cNvSpPr/>
          <p:nvPr/>
        </p:nvSpPr>
        <p:spPr>
          <a:xfrm>
            <a:off x="1042988" y="4652963"/>
            <a:ext cx="5113337"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4580" name="Text Box 5"/>
          <p:cNvSpPr txBox="1">
            <a:spLocks noChangeArrowheads="1"/>
          </p:cNvSpPr>
          <p:nvPr/>
        </p:nvSpPr>
        <p:spPr bwMode="auto">
          <a:xfrm>
            <a:off x="467519" y="1207882"/>
            <a:ext cx="5857875" cy="240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nSpc>
                <a:spcPct val="110000"/>
              </a:lnSpc>
              <a:spcBef>
                <a:spcPct val="25000"/>
              </a:spcBef>
            </a:pPr>
            <a:r>
              <a:rPr lang="zh-CN" altLang="en-US" dirty="0" smtClean="0">
                <a:latin typeface="幼圆" panose="02010509060101010101" pitchFamily="49" charset="-122"/>
                <a:ea typeface="幼圆" panose="02010509060101010101" pitchFamily="49" charset="-122"/>
              </a:rPr>
              <a:t>测定</a:t>
            </a:r>
            <a:r>
              <a:rPr lang="zh-CN" altLang="en-US" dirty="0">
                <a:latin typeface="幼圆" panose="02010509060101010101" pitchFamily="49" charset="-122"/>
                <a:ea typeface="幼圆" panose="02010509060101010101" pitchFamily="49" charset="-122"/>
              </a:rPr>
              <a:t>塑限的方法：</a:t>
            </a:r>
            <a:r>
              <a:rPr lang="zh-CN" altLang="en-US" u="sng" dirty="0">
                <a:latin typeface="幼圆" panose="02010509060101010101" pitchFamily="49" charset="-122"/>
                <a:ea typeface="幼圆" panose="02010509060101010101" pitchFamily="49" charset="-122"/>
              </a:rPr>
              <a:t>搓条法</a:t>
            </a:r>
            <a:r>
              <a:rPr lang="zh-CN" altLang="en-US" dirty="0">
                <a:latin typeface="幼圆" panose="02010509060101010101" pitchFamily="49" charset="-122"/>
                <a:ea typeface="幼圆" panose="02010509060101010101" pitchFamily="49" charset="-122"/>
              </a:rPr>
              <a:t>和</a:t>
            </a:r>
            <a:r>
              <a:rPr lang="zh-CN" altLang="en-US" u="sng" dirty="0">
                <a:latin typeface="幼圆" panose="02010509060101010101" pitchFamily="49" charset="-122"/>
                <a:ea typeface="幼圆" panose="02010509060101010101" pitchFamily="49" charset="-122"/>
              </a:rPr>
              <a:t>液塑限联合测定法</a:t>
            </a:r>
            <a:endParaRPr lang="zh-CN" altLang="en-US" dirty="0">
              <a:latin typeface="幼圆" panose="02010509060101010101" pitchFamily="49" charset="-122"/>
              <a:ea typeface="幼圆" panose="02010509060101010101" pitchFamily="49" charset="-122"/>
            </a:endParaRPr>
          </a:p>
          <a:p>
            <a:pPr>
              <a:lnSpc>
                <a:spcPct val="110000"/>
              </a:lnSpc>
              <a:spcBef>
                <a:spcPct val="25000"/>
              </a:spcBef>
            </a:pPr>
            <a:r>
              <a:rPr lang="zh-CN" altLang="en-US" dirty="0">
                <a:latin typeface="幼圆" panose="02010509060101010101" pitchFamily="49" charset="-122"/>
                <a:ea typeface="幼圆" panose="02010509060101010101" pitchFamily="49" charset="-122"/>
              </a:rPr>
              <a:t>测定液限的方法：</a:t>
            </a:r>
            <a:r>
              <a:rPr lang="zh-CN" altLang="en-US" u="sng" dirty="0">
                <a:latin typeface="幼圆" panose="02010509060101010101" pitchFamily="49" charset="-122"/>
                <a:ea typeface="幼圆" panose="02010509060101010101" pitchFamily="49" charset="-122"/>
              </a:rPr>
              <a:t>碟式仪法</a:t>
            </a:r>
            <a:r>
              <a:rPr lang="zh-CN" altLang="en-US" dirty="0">
                <a:latin typeface="幼圆" panose="02010509060101010101" pitchFamily="49" charset="-122"/>
                <a:ea typeface="幼圆" panose="02010509060101010101" pitchFamily="49" charset="-122"/>
              </a:rPr>
              <a:t>和</a:t>
            </a:r>
            <a:r>
              <a:rPr lang="zh-CN" altLang="en-US" u="sng" dirty="0">
                <a:latin typeface="幼圆" panose="02010509060101010101" pitchFamily="49" charset="-122"/>
                <a:ea typeface="幼圆" panose="02010509060101010101" pitchFamily="49" charset="-122"/>
              </a:rPr>
              <a:t>液塑限联</a:t>
            </a:r>
            <a:endParaRPr lang="zh-CN" altLang="en-US" u="sng" dirty="0">
              <a:latin typeface="幼圆" panose="02010509060101010101" pitchFamily="49" charset="-122"/>
              <a:ea typeface="幼圆" panose="02010509060101010101" pitchFamily="49" charset="-122"/>
            </a:endParaRPr>
          </a:p>
          <a:p>
            <a:pPr>
              <a:lnSpc>
                <a:spcPct val="110000"/>
              </a:lnSpc>
              <a:spcBef>
                <a:spcPct val="25000"/>
              </a:spcBef>
            </a:pPr>
            <a:r>
              <a:rPr lang="zh-CN" altLang="en-US" u="sng" dirty="0">
                <a:latin typeface="幼圆" panose="02010509060101010101" pitchFamily="49" charset="-122"/>
                <a:ea typeface="幼圆" panose="02010509060101010101" pitchFamily="49" charset="-122"/>
              </a:rPr>
              <a:t>合测定法</a:t>
            </a:r>
            <a:endParaRPr lang="zh-CN" altLang="en-US" u="sng" dirty="0">
              <a:latin typeface="幼圆" panose="02010509060101010101" pitchFamily="49" charset="-122"/>
              <a:ea typeface="幼圆" panose="02010509060101010101" pitchFamily="49" charset="-122"/>
            </a:endParaRPr>
          </a:p>
          <a:p>
            <a:pPr>
              <a:lnSpc>
                <a:spcPct val="110000"/>
              </a:lnSpc>
              <a:spcBef>
                <a:spcPct val="25000"/>
              </a:spcBef>
            </a:pPr>
            <a:r>
              <a:rPr lang="zh-CN" altLang="en-US" dirty="0">
                <a:latin typeface="幼圆" panose="02010509060101010101" pitchFamily="49" charset="-122"/>
                <a:ea typeface="幼圆" panose="02010509060101010101" pitchFamily="49" charset="-122"/>
              </a:rPr>
              <a:t>                            </a:t>
            </a:r>
            <a:endParaRPr lang="zh-CN" altLang="en-US" dirty="0">
              <a:latin typeface="幼圆" panose="02010509060101010101" pitchFamily="49" charset="-122"/>
              <a:ea typeface="幼圆" panose="02010509060101010101" pitchFamily="49" charset="-122"/>
            </a:endParaRPr>
          </a:p>
        </p:txBody>
      </p:sp>
      <p:sp>
        <p:nvSpPr>
          <p:cNvPr id="24581" name="Text Box 8"/>
          <p:cNvSpPr txBox="1">
            <a:spLocks noChangeArrowheads="1"/>
          </p:cNvSpPr>
          <p:nvPr/>
        </p:nvSpPr>
        <p:spPr bwMode="auto">
          <a:xfrm>
            <a:off x="0" y="3357563"/>
            <a:ext cx="6510338"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nSpc>
                <a:spcPct val="110000"/>
              </a:lnSpc>
              <a:spcBef>
                <a:spcPct val="25000"/>
              </a:spcBef>
              <a:buFont typeface="Wingdings" panose="05000000000000000000" pitchFamily="2" charset="2"/>
              <a:buChar char="n"/>
            </a:pPr>
            <a:r>
              <a:rPr lang="zh-CN" altLang="en-US" dirty="0">
                <a:latin typeface="幼圆" panose="02010509060101010101" pitchFamily="49" charset="-122"/>
                <a:ea typeface="幼圆" panose="02010509060101010101" pitchFamily="49" charset="-122"/>
              </a:rPr>
              <a:t> 液、塑限联合测定法：</a:t>
            </a:r>
            <a:endParaRPr lang="zh-CN" altLang="en-US" dirty="0">
              <a:latin typeface="幼圆" panose="02010509060101010101" pitchFamily="49" charset="-122"/>
              <a:ea typeface="幼圆" panose="02010509060101010101" pitchFamily="49" charset="-122"/>
            </a:endParaRPr>
          </a:p>
          <a:p>
            <a:pPr algn="ctr">
              <a:lnSpc>
                <a:spcPct val="110000"/>
              </a:lnSpc>
              <a:spcBef>
                <a:spcPct val="25000"/>
              </a:spcBef>
            </a:pPr>
            <a:r>
              <a:rPr lang="zh-CN" altLang="en-US" sz="2000" dirty="0">
                <a:latin typeface="幼圆" panose="02010509060101010101" pitchFamily="49" charset="-122"/>
                <a:ea typeface="幼圆" panose="02010509060101010101" pitchFamily="49" charset="-122"/>
              </a:rPr>
              <a:t>      塑限－5秒入土2</a:t>
            </a:r>
            <a:r>
              <a:rPr lang="en-US" altLang="zh-CN" sz="2000" dirty="0">
                <a:latin typeface="幼圆" panose="02010509060101010101" pitchFamily="49" charset="-122"/>
                <a:ea typeface="幼圆" panose="02010509060101010101" pitchFamily="49" charset="-122"/>
              </a:rPr>
              <a:t>mm</a:t>
            </a:r>
            <a:r>
              <a:rPr lang="zh-CN" altLang="en-US" sz="2000" dirty="0">
                <a:latin typeface="幼圆" panose="02010509060101010101" pitchFamily="49" charset="-122"/>
                <a:ea typeface="幼圆" panose="02010509060101010101" pitchFamily="49" charset="-122"/>
              </a:rPr>
              <a:t>时的含水率</a:t>
            </a:r>
            <a:endParaRPr lang="zh-CN" altLang="en-US" sz="2000" dirty="0">
              <a:latin typeface="幼圆" panose="02010509060101010101" pitchFamily="49" charset="-122"/>
              <a:ea typeface="幼圆" panose="02010509060101010101" pitchFamily="49" charset="-122"/>
            </a:endParaRPr>
          </a:p>
          <a:p>
            <a:pPr algn="ctr">
              <a:lnSpc>
                <a:spcPct val="110000"/>
              </a:lnSpc>
              <a:spcBef>
                <a:spcPct val="25000"/>
              </a:spcBef>
            </a:pPr>
            <a:r>
              <a:rPr lang="zh-CN" altLang="en-US" sz="2000" dirty="0">
                <a:latin typeface="幼圆" panose="02010509060101010101" pitchFamily="49" charset="-122"/>
                <a:ea typeface="幼圆" panose="02010509060101010101" pitchFamily="49" charset="-122"/>
              </a:rPr>
              <a:t>            10</a:t>
            </a:r>
            <a:r>
              <a:rPr lang="en-US" altLang="zh-CN" sz="2000" dirty="0">
                <a:latin typeface="幼圆" panose="02010509060101010101" pitchFamily="49" charset="-122"/>
                <a:ea typeface="幼圆" panose="02010509060101010101" pitchFamily="49" charset="-122"/>
              </a:rPr>
              <a:t>mm</a:t>
            </a:r>
            <a:r>
              <a:rPr lang="zh-CN" altLang="en-US" sz="2000" dirty="0">
                <a:latin typeface="幼圆" panose="02010509060101010101" pitchFamily="49" charset="-122"/>
                <a:ea typeface="幼圆" panose="02010509060101010101" pitchFamily="49" charset="-122"/>
              </a:rPr>
              <a:t>液限－ </a:t>
            </a:r>
            <a:r>
              <a:rPr lang="en-US" altLang="zh-CN" sz="2000" dirty="0" smtClean="0">
                <a:latin typeface="幼圆" panose="02010509060101010101" pitchFamily="49" charset="-122"/>
                <a:ea typeface="幼圆" panose="02010509060101010101" pitchFamily="49" charset="-122"/>
              </a:rPr>
              <a:t>1</a:t>
            </a:r>
            <a:r>
              <a:rPr lang="zh-CN" altLang="en-US" sz="2000" dirty="0" smtClean="0">
                <a:latin typeface="幼圆" panose="02010509060101010101" pitchFamily="49" charset="-122"/>
                <a:ea typeface="幼圆" panose="02010509060101010101" pitchFamily="49" charset="-122"/>
              </a:rPr>
              <a:t>5秒</a:t>
            </a:r>
            <a:r>
              <a:rPr lang="zh-CN" altLang="en-US" sz="2000" dirty="0">
                <a:latin typeface="幼圆" panose="02010509060101010101" pitchFamily="49" charset="-122"/>
                <a:ea typeface="幼圆" panose="02010509060101010101" pitchFamily="49" charset="-122"/>
              </a:rPr>
              <a:t>入土10</a:t>
            </a:r>
            <a:r>
              <a:rPr lang="en-US" altLang="zh-CN" sz="2000" dirty="0">
                <a:latin typeface="幼圆" panose="02010509060101010101" pitchFamily="49" charset="-122"/>
                <a:ea typeface="幼圆" panose="02010509060101010101" pitchFamily="49" charset="-122"/>
              </a:rPr>
              <a:t>mm</a:t>
            </a:r>
            <a:r>
              <a:rPr lang="zh-CN" altLang="en-US" sz="2000" dirty="0">
                <a:latin typeface="幼圆" panose="02010509060101010101" pitchFamily="49" charset="-122"/>
                <a:ea typeface="幼圆" panose="02010509060101010101" pitchFamily="49" charset="-122"/>
              </a:rPr>
              <a:t>时的含水率</a:t>
            </a:r>
            <a:endParaRPr lang="zh-CN" altLang="en-US" sz="2000" dirty="0">
              <a:latin typeface="幼圆" panose="02010509060101010101" pitchFamily="49" charset="-122"/>
              <a:ea typeface="幼圆" panose="02010509060101010101" pitchFamily="49" charset="-122"/>
            </a:endParaRPr>
          </a:p>
          <a:p>
            <a:pPr algn="ctr">
              <a:lnSpc>
                <a:spcPct val="110000"/>
              </a:lnSpc>
              <a:spcBef>
                <a:spcPct val="25000"/>
              </a:spcBef>
            </a:pPr>
            <a:r>
              <a:rPr lang="zh-CN" altLang="en-US" sz="2000" dirty="0">
                <a:latin typeface="幼圆" panose="02010509060101010101" pitchFamily="49" charset="-122"/>
                <a:ea typeface="幼圆" panose="02010509060101010101" pitchFamily="49" charset="-122"/>
              </a:rPr>
              <a:t>            17</a:t>
            </a:r>
            <a:r>
              <a:rPr lang="en-US" altLang="zh-CN" sz="2000" dirty="0">
                <a:latin typeface="幼圆" panose="02010509060101010101" pitchFamily="49" charset="-122"/>
                <a:ea typeface="幼圆" panose="02010509060101010101" pitchFamily="49" charset="-122"/>
              </a:rPr>
              <a:t>mm</a:t>
            </a:r>
            <a:r>
              <a:rPr lang="zh-CN" altLang="en-US" sz="2000" dirty="0">
                <a:latin typeface="幼圆" panose="02010509060101010101" pitchFamily="49" charset="-122"/>
                <a:ea typeface="幼圆" panose="02010509060101010101" pitchFamily="49" charset="-122"/>
              </a:rPr>
              <a:t>液限－ 5秒入土17</a:t>
            </a:r>
            <a:r>
              <a:rPr lang="en-US" altLang="zh-CN" sz="2000" dirty="0">
                <a:latin typeface="幼圆" panose="02010509060101010101" pitchFamily="49" charset="-122"/>
                <a:ea typeface="幼圆" panose="02010509060101010101" pitchFamily="49" charset="-122"/>
              </a:rPr>
              <a:t>mm</a:t>
            </a:r>
            <a:r>
              <a:rPr lang="zh-CN" altLang="en-US" sz="2000" dirty="0">
                <a:latin typeface="幼圆" panose="02010509060101010101" pitchFamily="49" charset="-122"/>
                <a:ea typeface="幼圆" panose="02010509060101010101" pitchFamily="49" charset="-122"/>
              </a:rPr>
              <a:t>时的含水率</a:t>
            </a:r>
            <a:endParaRPr lang="zh-CN" altLang="en-US" sz="2000" dirty="0">
              <a:latin typeface="幼圆" panose="02010509060101010101" pitchFamily="49" charset="-122"/>
              <a:ea typeface="幼圆" panose="02010509060101010101" pitchFamily="49" charset="-122"/>
            </a:endParaRPr>
          </a:p>
        </p:txBody>
      </p:sp>
      <p:pic>
        <p:nvPicPr>
          <p:cNvPr id="24582"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15063" y="1119188"/>
            <a:ext cx="2928937"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右箭头 7"/>
          <p:cNvSpPr/>
          <p:nvPr/>
        </p:nvSpPr>
        <p:spPr>
          <a:xfrm>
            <a:off x="323850" y="4797425"/>
            <a:ext cx="287338"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0" name="直接箭头连接符 9"/>
          <p:cNvCxnSpPr/>
          <p:nvPr/>
        </p:nvCxnSpPr>
        <p:spPr>
          <a:xfrm>
            <a:off x="6588125" y="2133600"/>
            <a:ext cx="1439863" cy="1588"/>
          </a:xfrm>
          <a:prstGeom prst="straightConnector1">
            <a:avLst/>
          </a:prstGeom>
          <a:ln w="22225" cmpd="sng">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6696869" y="3464719"/>
            <a:ext cx="2663825" cy="1587"/>
          </a:xfrm>
          <a:prstGeom prst="line">
            <a:avLst/>
          </a:prstGeom>
          <a:ln w="1905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588" name="TextBox 12"/>
          <p:cNvSpPr txBox="1">
            <a:spLocks noChangeArrowheads="1"/>
          </p:cNvSpPr>
          <p:nvPr/>
        </p:nvSpPr>
        <p:spPr bwMode="auto">
          <a:xfrm>
            <a:off x="8027988" y="4797425"/>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i="1"/>
              <a:t>w</a:t>
            </a:r>
            <a:r>
              <a:rPr lang="en-US" altLang="zh-CN" baseline="-25000"/>
              <a:t>L</a:t>
            </a:r>
            <a:endParaRPr lang="zh-CN" altLang="en-US" baseline="-25000"/>
          </a:p>
        </p:txBody>
      </p:sp>
      <p:sp>
        <p:nvSpPr>
          <p:cNvPr id="14" name="右箭头 13"/>
          <p:cNvSpPr/>
          <p:nvPr/>
        </p:nvSpPr>
        <p:spPr>
          <a:xfrm>
            <a:off x="323850" y="3933825"/>
            <a:ext cx="287338"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 name="矩形 1"/>
          <p:cNvSpPr/>
          <p:nvPr/>
        </p:nvSpPr>
        <p:spPr>
          <a:xfrm>
            <a:off x="1979712" y="529103"/>
            <a:ext cx="2350323" cy="448969"/>
          </a:xfrm>
          <a:prstGeom prst="rect">
            <a:avLst/>
          </a:prstGeom>
          <a:solidFill>
            <a:srgbClr val="FFC000"/>
          </a:solidFill>
        </p:spPr>
        <p:txBody>
          <a:bodyPr wrap="none">
            <a:spAutoFit/>
          </a:bodyPr>
          <a:lstStyle/>
          <a:p>
            <a:pPr>
              <a:lnSpc>
                <a:spcPct val="110000"/>
              </a:lnSpc>
              <a:spcBef>
                <a:spcPct val="25000"/>
              </a:spcBef>
            </a:pPr>
            <a:r>
              <a:rPr lang="zh-CN" altLang="en-US" b="1" dirty="0">
                <a:latin typeface="幼圆" panose="02010509060101010101" pitchFamily="49" charset="-122"/>
                <a:ea typeface="幼圆" panose="02010509060101010101" pitchFamily="49" charset="-122"/>
              </a:rPr>
              <a:t>液、塑限的测定</a:t>
            </a:r>
            <a:endParaRPr lang="zh-CN" altLang="en-US" b="1" dirty="0">
              <a:latin typeface="幼圆" panose="02010509060101010101" pitchFamily="49" charset="-122"/>
              <a:ea typeface="幼圆" panose="02010509060101010101" pitchFamily="49" charset="-122"/>
            </a:endParaRPr>
          </a:p>
        </p:txBody>
      </p:sp>
      <p:sp>
        <p:nvSpPr>
          <p:cNvPr id="16"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.3 </a:t>
            </a:r>
            <a:r>
              <a:rPr lang="zh-CN" altLang="en-US" sz="2600" b="1" dirty="0" smtClean="0">
                <a:solidFill>
                  <a:srgbClr val="FF3300"/>
                </a:solidFill>
                <a:cs typeface="Times New Roman" panose="02020603050405020304" pitchFamily="18" charset="0"/>
              </a:rPr>
              <a:t>黏性土</a:t>
            </a:r>
            <a:r>
              <a:rPr lang="zh-CN" altLang="en-US" sz="2600" b="1" dirty="0">
                <a:solidFill>
                  <a:srgbClr val="FF3300"/>
                </a:solidFill>
                <a:cs typeface="Times New Roman" panose="02020603050405020304" pitchFamily="18" charset="0"/>
              </a:rPr>
              <a:t>的</a:t>
            </a:r>
            <a:r>
              <a:rPr lang="zh-CN" altLang="en-US" sz="2600" b="1" dirty="0" smtClean="0">
                <a:solidFill>
                  <a:srgbClr val="FF3300"/>
                </a:solidFill>
                <a:cs typeface="Times New Roman" panose="02020603050405020304" pitchFamily="18" charset="0"/>
              </a:rPr>
              <a:t>物理特征</a:t>
            </a:r>
            <a:endParaRPr lang="zh-CN" altLang="en-US" sz="2600" b="1" dirty="0">
              <a:solidFill>
                <a:srgbClr val="FF3300"/>
              </a:solidFill>
              <a:cs typeface="Times New Roman" panose="02020603050405020304" pitchFamily="18"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7" descr="11">
            <a:hlinkClick r:id="rId1" action="ppaction://hlinkfil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0019" y="548680"/>
            <a:ext cx="2914650" cy="18399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3" descr="IMG_0117"/>
          <p:cNvPicPr>
            <a:picLocks noChangeAspect="1" noChangeArrowheads="1"/>
          </p:cNvPicPr>
          <p:nvPr/>
        </p:nvPicPr>
        <p:blipFill>
          <a:blip r:embed="rId3">
            <a:extLst>
              <a:ext uri="{28A0092B-C50C-407E-A947-70E740481C1C}">
                <a14:useLocalDpi xmlns:a14="http://schemas.microsoft.com/office/drawing/2010/main" val="0"/>
              </a:ext>
            </a:extLst>
          </a:blip>
          <a:srcRect l="16212" t="4865" r="21098" b="-540"/>
          <a:stretch>
            <a:fillRect/>
          </a:stretch>
        </p:blipFill>
        <p:spPr bwMode="auto">
          <a:xfrm>
            <a:off x="467544" y="1412776"/>
            <a:ext cx="441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rotWithShape="1">
          <a:blip r:embed="rId4"/>
          <a:srcRect l="2260" t="50000" r="50000"/>
          <a:stretch>
            <a:fillRect/>
          </a:stretch>
        </p:blipFill>
        <p:spPr>
          <a:xfrm>
            <a:off x="5817284" y="2492896"/>
            <a:ext cx="2664296" cy="2097786"/>
          </a:xfrm>
          <a:prstGeom prst="rect">
            <a:avLst/>
          </a:prstGeom>
        </p:spPr>
      </p:pic>
      <p:pic>
        <p:nvPicPr>
          <p:cNvPr id="11" name="图片 10"/>
          <p:cNvPicPr>
            <a:picLocks noChangeAspect="1"/>
          </p:cNvPicPr>
          <p:nvPr/>
        </p:nvPicPr>
        <p:blipFill rotWithShape="1">
          <a:blip r:embed="rId4"/>
          <a:srcRect l="52580" t="50000" r="1"/>
          <a:stretch>
            <a:fillRect/>
          </a:stretch>
        </p:blipFill>
        <p:spPr>
          <a:xfrm>
            <a:off x="5844057" y="4590682"/>
            <a:ext cx="2646428" cy="2097786"/>
          </a:xfrm>
          <a:prstGeom prst="rect">
            <a:avLst/>
          </a:prstGeom>
        </p:spPr>
      </p:pic>
      <p:sp>
        <p:nvSpPr>
          <p:cNvPr id="12"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.3 </a:t>
            </a:r>
            <a:r>
              <a:rPr lang="zh-CN" altLang="en-US" sz="2600" b="1" dirty="0" smtClean="0">
                <a:solidFill>
                  <a:srgbClr val="FF3300"/>
                </a:solidFill>
                <a:cs typeface="Times New Roman" panose="02020603050405020304" pitchFamily="18" charset="0"/>
              </a:rPr>
              <a:t>黏性土</a:t>
            </a:r>
            <a:r>
              <a:rPr lang="zh-CN" altLang="en-US" sz="2600" b="1" dirty="0">
                <a:solidFill>
                  <a:srgbClr val="FF3300"/>
                </a:solidFill>
                <a:cs typeface="Times New Roman" panose="02020603050405020304" pitchFamily="18" charset="0"/>
              </a:rPr>
              <a:t>的</a:t>
            </a:r>
            <a:r>
              <a:rPr lang="zh-CN" altLang="en-US" sz="2600" b="1" dirty="0" smtClean="0">
                <a:solidFill>
                  <a:srgbClr val="FF3300"/>
                </a:solidFill>
                <a:cs typeface="Times New Roman" panose="02020603050405020304" pitchFamily="18" charset="0"/>
              </a:rPr>
              <a:t>物理特征</a:t>
            </a:r>
            <a:endParaRPr lang="zh-CN" altLang="en-US" sz="2600" b="1" dirty="0">
              <a:solidFill>
                <a:srgbClr val="FF3300"/>
              </a:solidFill>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组合 9"/>
          <p:cNvGrpSpPr/>
          <p:nvPr/>
        </p:nvGrpSpPr>
        <p:grpSpPr bwMode="auto">
          <a:xfrm>
            <a:off x="195262" y="1720850"/>
            <a:ext cx="8805863" cy="3930650"/>
            <a:chOff x="195263" y="2927350"/>
            <a:chExt cx="8805893" cy="3930650"/>
          </a:xfrm>
        </p:grpSpPr>
        <p:pic>
          <p:nvPicPr>
            <p:cNvPr id="26631"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24288" y="3979863"/>
              <a:ext cx="5276868" cy="287813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 Box 8"/>
            <p:cNvSpPr txBox="1">
              <a:spLocks noChangeArrowheads="1"/>
            </p:cNvSpPr>
            <p:nvPr/>
          </p:nvSpPr>
          <p:spPr bwMode="auto">
            <a:xfrm>
              <a:off x="4254500" y="2927350"/>
              <a:ext cx="47386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nSpc>
                  <a:spcPct val="110000"/>
                </a:lnSpc>
                <a:spcBef>
                  <a:spcPct val="25000"/>
                </a:spcBef>
              </a:pPr>
              <a:r>
                <a:rPr lang="zh-CN" altLang="en-US" sz="2000"/>
                <a:t>25击合拢长度＝13</a:t>
              </a:r>
              <a:r>
                <a:rPr lang="en-US" altLang="zh-CN" sz="2000"/>
                <a:t>mm</a:t>
              </a:r>
              <a:r>
                <a:rPr lang="zh-CN" altLang="en-US" sz="2000"/>
                <a:t>时含水率为液限</a:t>
              </a:r>
              <a:endParaRPr lang="zh-CN" altLang="en-US" sz="2000"/>
            </a:p>
          </p:txBody>
        </p:sp>
        <p:pic>
          <p:nvPicPr>
            <p:cNvPr id="2663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4095750"/>
              <a:ext cx="339725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29" name="Rectangle 10"/>
          <p:cNvSpPr>
            <a:spLocks noChangeArrowheads="1"/>
          </p:cNvSpPr>
          <p:nvPr/>
        </p:nvSpPr>
        <p:spPr bwMode="auto">
          <a:xfrm>
            <a:off x="3851920" y="715615"/>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smtClean="0"/>
              <a:t>碟</a:t>
            </a:r>
            <a:r>
              <a:rPr lang="zh-CN" altLang="en-US" dirty="0"/>
              <a:t>式仪法</a:t>
            </a:r>
            <a:endParaRPr lang="zh-CN" altLang="en-US" dirty="0"/>
          </a:p>
        </p:txBody>
      </p:sp>
      <p:pic>
        <p:nvPicPr>
          <p:cNvPr id="10" name="Picture 3" descr="p27 1－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66" y="1341033"/>
            <a:ext cx="3602894" cy="142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.3 </a:t>
            </a:r>
            <a:r>
              <a:rPr lang="zh-CN" altLang="en-US" sz="2600" b="1" dirty="0" smtClean="0">
                <a:solidFill>
                  <a:srgbClr val="FF3300"/>
                </a:solidFill>
                <a:cs typeface="Times New Roman" panose="02020603050405020304" pitchFamily="18" charset="0"/>
              </a:rPr>
              <a:t>黏性土</a:t>
            </a:r>
            <a:r>
              <a:rPr lang="zh-CN" altLang="en-US" sz="2600" b="1" dirty="0">
                <a:solidFill>
                  <a:srgbClr val="FF3300"/>
                </a:solidFill>
                <a:cs typeface="Times New Roman" panose="02020603050405020304" pitchFamily="18" charset="0"/>
              </a:rPr>
              <a:t>的</a:t>
            </a:r>
            <a:r>
              <a:rPr lang="zh-CN" altLang="en-US" sz="2600" b="1" dirty="0" smtClean="0">
                <a:solidFill>
                  <a:srgbClr val="FF3300"/>
                </a:solidFill>
                <a:cs typeface="Times New Roman" panose="02020603050405020304" pitchFamily="18" charset="0"/>
              </a:rPr>
              <a:t>物理特征</a:t>
            </a:r>
            <a:endParaRPr lang="zh-CN" altLang="en-US" sz="2600" b="1" dirty="0">
              <a:solidFill>
                <a:srgbClr val="FF3300"/>
              </a:solidFill>
              <a:cs typeface="Times New Roman" panose="02020603050405020304" pitchFamily="18"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title"/>
          </p:nvPr>
        </p:nvSpPr>
        <p:spPr>
          <a:xfrm>
            <a:off x="468313" y="473136"/>
            <a:ext cx="8229600" cy="1058802"/>
          </a:xfrm>
        </p:spPr>
        <p:txBody>
          <a:bodyPr/>
          <a:lstStyle/>
          <a:p>
            <a:pPr algn="ctr"/>
            <a:r>
              <a:rPr lang="zh-CN" altLang="en-US" sz="2800" b="1" dirty="0">
                <a:solidFill>
                  <a:schemeClr val="tx1"/>
                </a:solidFill>
                <a:latin typeface="+mn-ea"/>
                <a:ea typeface="+mn-ea"/>
              </a:rPr>
              <a:t>碟式仪所测</a:t>
            </a:r>
            <a:r>
              <a:rPr lang="en-US" altLang="zh-CN" sz="2800" b="1" i="1" dirty="0" err="1">
                <a:solidFill>
                  <a:schemeClr val="tx1"/>
                </a:solidFill>
                <a:latin typeface="+mn-ea"/>
                <a:ea typeface="+mn-ea"/>
              </a:rPr>
              <a:t>w</a:t>
            </a:r>
            <a:r>
              <a:rPr lang="en-US" altLang="zh-CN" sz="2800" b="1" baseline="-25000" dirty="0" err="1">
                <a:solidFill>
                  <a:schemeClr val="tx1"/>
                </a:solidFill>
                <a:latin typeface="+mn-ea"/>
                <a:ea typeface="+mn-ea"/>
              </a:rPr>
              <a:t>L</a:t>
            </a:r>
            <a:r>
              <a:rPr lang="zh-CN" altLang="en-US" sz="2800" b="1" dirty="0">
                <a:solidFill>
                  <a:schemeClr val="tx1"/>
                </a:solidFill>
                <a:latin typeface="+mn-ea"/>
                <a:ea typeface="+mn-ea"/>
              </a:rPr>
              <a:t>与联合测定仪所测</a:t>
            </a:r>
            <a:r>
              <a:rPr lang="en-US" altLang="zh-CN" sz="2800" b="1" i="1" dirty="0" err="1">
                <a:solidFill>
                  <a:schemeClr val="tx1"/>
                </a:solidFill>
                <a:latin typeface="+mn-ea"/>
                <a:ea typeface="+mn-ea"/>
              </a:rPr>
              <a:t>w</a:t>
            </a:r>
            <a:r>
              <a:rPr lang="en-US" altLang="zh-CN" sz="2800" b="1" baseline="-25000" dirty="0" err="1">
                <a:solidFill>
                  <a:schemeClr val="tx1"/>
                </a:solidFill>
                <a:latin typeface="+mn-ea"/>
                <a:ea typeface="+mn-ea"/>
              </a:rPr>
              <a:t>L</a:t>
            </a:r>
            <a:br>
              <a:rPr lang="en-US" altLang="zh-CN" sz="2800" b="1" dirty="0">
                <a:solidFill>
                  <a:schemeClr val="tx1"/>
                </a:solidFill>
                <a:latin typeface="+mn-ea"/>
                <a:ea typeface="+mn-ea"/>
              </a:rPr>
            </a:br>
            <a:r>
              <a:rPr lang="zh-CN" altLang="en-US" sz="2800" b="1" dirty="0">
                <a:solidFill>
                  <a:schemeClr val="tx1"/>
                </a:solidFill>
                <a:latin typeface="+mn-ea"/>
                <a:ea typeface="+mn-ea"/>
              </a:rPr>
              <a:t>搓条法所测</a:t>
            </a:r>
            <a:r>
              <a:rPr lang="en-US" altLang="zh-CN" sz="2800" b="1" i="1" dirty="0" err="1">
                <a:solidFill>
                  <a:schemeClr val="tx1"/>
                </a:solidFill>
                <a:latin typeface="+mn-ea"/>
                <a:ea typeface="+mn-ea"/>
              </a:rPr>
              <a:t>w</a:t>
            </a:r>
            <a:r>
              <a:rPr lang="en-US" altLang="zh-CN" sz="2800" b="1" baseline="-25000" dirty="0" err="1">
                <a:solidFill>
                  <a:schemeClr val="tx1"/>
                </a:solidFill>
                <a:latin typeface="+mn-ea"/>
                <a:ea typeface="+mn-ea"/>
              </a:rPr>
              <a:t>L</a:t>
            </a:r>
            <a:r>
              <a:rPr lang="zh-CN" altLang="en-US" sz="2800" b="1" dirty="0">
                <a:solidFill>
                  <a:schemeClr val="tx1"/>
                </a:solidFill>
                <a:latin typeface="+mn-ea"/>
                <a:ea typeface="+mn-ea"/>
              </a:rPr>
              <a:t>与联合测定仪所测</a:t>
            </a:r>
            <a:r>
              <a:rPr lang="en-US" altLang="zh-CN" sz="2800" b="1" i="1" dirty="0" err="1">
                <a:solidFill>
                  <a:schemeClr val="tx1"/>
                </a:solidFill>
                <a:latin typeface="+mn-ea"/>
                <a:ea typeface="+mn-ea"/>
              </a:rPr>
              <a:t>w</a:t>
            </a:r>
            <a:r>
              <a:rPr lang="en-US" altLang="zh-CN" sz="2800" b="1" baseline="-25000" dirty="0" err="1">
                <a:solidFill>
                  <a:schemeClr val="tx1"/>
                </a:solidFill>
                <a:latin typeface="+mn-ea"/>
                <a:ea typeface="+mn-ea"/>
              </a:rPr>
              <a:t>L</a:t>
            </a:r>
            <a:endParaRPr lang="en-US" altLang="zh-CN" sz="2800" b="1" baseline="-25000" dirty="0">
              <a:solidFill>
                <a:schemeClr val="tx1"/>
              </a:solidFill>
              <a:latin typeface="+mn-ea"/>
              <a:ea typeface="+mn-ea"/>
            </a:endParaRPr>
          </a:p>
        </p:txBody>
      </p:sp>
      <p:pic>
        <p:nvPicPr>
          <p:cNvPr id="28675" name="Picture 4"/>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a:xfrm>
            <a:off x="2124075" y="1341438"/>
            <a:ext cx="4686300" cy="4824412"/>
          </a:xfrm>
          <a:noFill/>
        </p:spPr>
      </p:pic>
      <p:sp>
        <p:nvSpPr>
          <p:cNvPr id="28676" name="Text Box 7"/>
          <p:cNvSpPr txBox="1">
            <a:spLocks noChangeArrowheads="1"/>
          </p:cNvSpPr>
          <p:nvPr/>
        </p:nvSpPr>
        <p:spPr bwMode="auto">
          <a:xfrm>
            <a:off x="2411413" y="6237288"/>
            <a:ext cx="4484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ea typeface="幼圆" panose="02010509060101010101" pitchFamily="49" charset="-122"/>
              </a:rPr>
              <a:t>碟式仪法所测</a:t>
            </a:r>
            <a:r>
              <a:rPr lang="en-US" altLang="zh-CN" i="1">
                <a:ea typeface="幼圆" panose="02010509060101010101" pitchFamily="49" charset="-122"/>
              </a:rPr>
              <a:t>w</a:t>
            </a:r>
            <a:r>
              <a:rPr lang="en-US" altLang="zh-CN" baseline="-25000">
                <a:ea typeface="幼圆" panose="02010509060101010101" pitchFamily="49" charset="-122"/>
              </a:rPr>
              <a:t>L</a:t>
            </a:r>
            <a:r>
              <a:rPr lang="zh-CN" altLang="en-US">
                <a:ea typeface="幼圆" panose="02010509060101010101" pitchFamily="49" charset="-122"/>
              </a:rPr>
              <a:t>与搓条法所测</a:t>
            </a:r>
            <a:r>
              <a:rPr lang="en-US" altLang="zh-CN" i="1">
                <a:ea typeface="幼圆" panose="02010509060101010101" pitchFamily="49" charset="-122"/>
              </a:rPr>
              <a:t>w</a:t>
            </a:r>
            <a:r>
              <a:rPr lang="en-US" altLang="zh-CN" baseline="-25000">
                <a:ea typeface="幼圆" panose="02010509060101010101" pitchFamily="49" charset="-122"/>
              </a:rPr>
              <a:t>P</a:t>
            </a:r>
            <a:endParaRPr lang="en-US" altLang="zh-CN" baseline="-25000">
              <a:ea typeface="幼圆" panose="02010509060101010101" pitchFamily="49" charset="-122"/>
            </a:endParaRPr>
          </a:p>
        </p:txBody>
      </p:sp>
      <p:sp>
        <p:nvSpPr>
          <p:cNvPr id="28677" name="Text Box 8"/>
          <p:cNvSpPr txBox="1">
            <a:spLocks noChangeArrowheads="1"/>
          </p:cNvSpPr>
          <p:nvPr/>
        </p:nvSpPr>
        <p:spPr bwMode="auto">
          <a:xfrm rot="-5400000">
            <a:off x="143669" y="3609182"/>
            <a:ext cx="326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ea typeface="幼圆" panose="02010509060101010101" pitchFamily="49" charset="-122"/>
              </a:rPr>
              <a:t>联合测定法所测</a:t>
            </a:r>
            <a:r>
              <a:rPr lang="en-US" altLang="zh-CN" i="1">
                <a:ea typeface="幼圆" panose="02010509060101010101" pitchFamily="49" charset="-122"/>
              </a:rPr>
              <a:t>w</a:t>
            </a:r>
            <a:r>
              <a:rPr lang="en-US" altLang="zh-CN" baseline="-25000">
                <a:ea typeface="幼圆" panose="02010509060101010101" pitchFamily="49" charset="-122"/>
              </a:rPr>
              <a:t>L</a:t>
            </a:r>
            <a:r>
              <a:rPr lang="zh-CN" altLang="en-US">
                <a:ea typeface="幼圆" panose="02010509060101010101" pitchFamily="49" charset="-122"/>
              </a:rPr>
              <a:t>与</a:t>
            </a:r>
            <a:r>
              <a:rPr lang="en-US" altLang="zh-CN" i="1">
                <a:ea typeface="幼圆" panose="02010509060101010101" pitchFamily="49" charset="-122"/>
              </a:rPr>
              <a:t>w</a:t>
            </a:r>
            <a:r>
              <a:rPr lang="en-US" altLang="zh-CN" baseline="-25000">
                <a:ea typeface="幼圆" panose="02010509060101010101" pitchFamily="49" charset="-122"/>
              </a:rPr>
              <a:t>P</a:t>
            </a:r>
            <a:endParaRPr lang="en-US" altLang="zh-CN" baseline="-25000">
              <a:ea typeface="幼圆" panose="02010509060101010101" pitchFamily="49" charset="-122"/>
            </a:endParaRPr>
          </a:p>
        </p:txBody>
      </p:sp>
      <p:sp>
        <p:nvSpPr>
          <p:cNvPr id="6"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.3 </a:t>
            </a:r>
            <a:r>
              <a:rPr lang="zh-CN" altLang="en-US" sz="2600" b="1" dirty="0" smtClean="0">
                <a:solidFill>
                  <a:srgbClr val="FF3300"/>
                </a:solidFill>
                <a:cs typeface="Times New Roman" panose="02020603050405020304" pitchFamily="18" charset="0"/>
              </a:rPr>
              <a:t>黏性土</a:t>
            </a:r>
            <a:r>
              <a:rPr lang="zh-CN" altLang="en-US" sz="2600" b="1" dirty="0">
                <a:solidFill>
                  <a:srgbClr val="FF3300"/>
                </a:solidFill>
                <a:cs typeface="Times New Roman" panose="02020603050405020304" pitchFamily="18" charset="0"/>
              </a:rPr>
              <a:t>的</a:t>
            </a:r>
            <a:r>
              <a:rPr lang="zh-CN" altLang="en-US" sz="2600" b="1" dirty="0" smtClean="0">
                <a:solidFill>
                  <a:srgbClr val="FF3300"/>
                </a:solidFill>
                <a:cs typeface="Times New Roman" panose="02020603050405020304" pitchFamily="18" charset="0"/>
              </a:rPr>
              <a:t>物理特征</a:t>
            </a:r>
            <a:endParaRPr lang="zh-CN" altLang="en-US" sz="2600" b="1" dirty="0">
              <a:solidFill>
                <a:srgbClr val="FF3300"/>
              </a:solidFill>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051"/>
          <p:cNvSpPr txBox="1">
            <a:spLocks noChangeArrowheads="1"/>
          </p:cNvSpPr>
          <p:nvPr/>
        </p:nvSpPr>
        <p:spPr bwMode="auto">
          <a:xfrm>
            <a:off x="428625" y="1357313"/>
            <a:ext cx="8458200" cy="417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marL="457200" indent="-457200">
              <a:lnSpc>
                <a:spcPct val="110000"/>
              </a:lnSpc>
              <a:spcBef>
                <a:spcPct val="25000"/>
              </a:spcBef>
              <a:buFont typeface="Wingdings" panose="05000000000000000000" pitchFamily="2" charset="2"/>
              <a:buChar char="n"/>
            </a:pPr>
            <a:r>
              <a:rPr lang="zh-CN" altLang="en-US" sz="2800" dirty="0"/>
              <a:t>将</a:t>
            </a:r>
            <a:r>
              <a:rPr lang="zh-CN" altLang="en-US" sz="2800" dirty="0" smtClean="0"/>
              <a:t>土</a:t>
            </a:r>
            <a:r>
              <a:rPr lang="zh-CN" altLang="en-US" sz="2800" dirty="0"/>
              <a:t>料的含水率调制到</a:t>
            </a:r>
            <a:r>
              <a:rPr lang="zh-CN" altLang="en-US" sz="2800" u="sng" dirty="0"/>
              <a:t>大于土的液限</a:t>
            </a:r>
            <a:r>
              <a:rPr lang="zh-CN" altLang="en-US" sz="2800" dirty="0"/>
              <a:t>，然后将试样分层填入收缩皿中，刮平表面，烘干，测出干试样的体积并称量准确至0.1</a:t>
            </a:r>
            <a:r>
              <a:rPr lang="en-US" altLang="zh-CN" sz="2800" dirty="0"/>
              <a:t>g</a:t>
            </a:r>
            <a:r>
              <a:rPr lang="zh-CN" altLang="en-US" sz="2800" dirty="0"/>
              <a:t>后，按下式计算：</a:t>
            </a:r>
            <a:endParaRPr lang="zh-CN" altLang="en-US" sz="2800" dirty="0"/>
          </a:p>
          <a:p>
            <a:pPr>
              <a:lnSpc>
                <a:spcPct val="110000"/>
              </a:lnSpc>
              <a:spcBef>
                <a:spcPct val="25000"/>
              </a:spcBef>
            </a:pPr>
            <a:r>
              <a:rPr lang="zh-CN" altLang="en-US" sz="2800" dirty="0"/>
              <a:t>                       </a:t>
            </a:r>
            <a:endParaRPr lang="zh-CN" altLang="en-US" sz="2800" dirty="0"/>
          </a:p>
          <a:p>
            <a:pPr>
              <a:lnSpc>
                <a:spcPct val="110000"/>
              </a:lnSpc>
              <a:spcBef>
                <a:spcPct val="25000"/>
              </a:spcBef>
            </a:pPr>
            <a:r>
              <a:rPr lang="zh-CN" altLang="en-US" sz="2800" dirty="0"/>
              <a:t>                                                                                 </a:t>
            </a:r>
            <a:endParaRPr lang="en-US" altLang="zh-CN" sz="2800" dirty="0" smtClean="0"/>
          </a:p>
          <a:p>
            <a:pPr>
              <a:lnSpc>
                <a:spcPct val="110000"/>
              </a:lnSpc>
              <a:spcBef>
                <a:spcPct val="25000"/>
              </a:spcBef>
            </a:pPr>
            <a:endParaRPr lang="en-US" altLang="zh-CN" dirty="0" smtClean="0"/>
          </a:p>
          <a:p>
            <a:pPr>
              <a:lnSpc>
                <a:spcPct val="110000"/>
              </a:lnSpc>
              <a:spcBef>
                <a:spcPct val="25000"/>
              </a:spcBef>
            </a:pPr>
            <a:r>
              <a:rPr lang="zh-CN" altLang="en-US" dirty="0" smtClean="0"/>
              <a:t>式</a:t>
            </a:r>
            <a:r>
              <a:rPr lang="zh-CN" altLang="en-US" dirty="0"/>
              <a:t>中：</a:t>
            </a:r>
            <a:r>
              <a:rPr lang="en-US" altLang="zh-CN" i="1" dirty="0" err="1"/>
              <a:t>w</a:t>
            </a:r>
            <a:r>
              <a:rPr lang="en-US" altLang="zh-CN" baseline="-25000" dirty="0" err="1"/>
              <a:t>s</a:t>
            </a:r>
            <a:r>
              <a:rPr lang="en-US" altLang="zh-CN" dirty="0"/>
              <a:t>——</a:t>
            </a:r>
            <a:r>
              <a:rPr lang="zh-CN" altLang="en-US" dirty="0"/>
              <a:t>土的缩限（％）   </a:t>
            </a:r>
            <a:r>
              <a:rPr lang="en-US" altLang="zh-CN" i="1" dirty="0"/>
              <a:t>w</a:t>
            </a:r>
            <a:r>
              <a:rPr lang="en-US" altLang="zh-CN" dirty="0"/>
              <a:t>——</a:t>
            </a:r>
            <a:r>
              <a:rPr lang="zh-CN" altLang="en-US" dirty="0"/>
              <a:t>制备时的含水率（％）</a:t>
            </a:r>
            <a:endParaRPr lang="zh-CN" altLang="en-US" dirty="0"/>
          </a:p>
          <a:p>
            <a:pPr>
              <a:lnSpc>
                <a:spcPct val="110000"/>
              </a:lnSpc>
              <a:spcBef>
                <a:spcPct val="25000"/>
              </a:spcBef>
            </a:pPr>
            <a:r>
              <a:rPr lang="en-US" altLang="zh-CN" i="1" dirty="0"/>
              <a:t>V</a:t>
            </a:r>
            <a:r>
              <a:rPr lang="en-US" altLang="zh-CN" baseline="-25000" dirty="0"/>
              <a:t>1</a:t>
            </a:r>
            <a:r>
              <a:rPr lang="en-US" altLang="zh-CN" dirty="0"/>
              <a:t>——</a:t>
            </a:r>
            <a:r>
              <a:rPr lang="zh-CN" altLang="en-US" dirty="0"/>
              <a:t>湿试样的体积（</a:t>
            </a:r>
            <a:r>
              <a:rPr lang="en-US" altLang="zh-CN" dirty="0"/>
              <a:t>cm</a:t>
            </a:r>
            <a:r>
              <a:rPr lang="en-US" altLang="zh-CN" baseline="30000" dirty="0"/>
              <a:t>3</a:t>
            </a:r>
            <a:r>
              <a:rPr lang="en-US" altLang="zh-CN" dirty="0"/>
              <a:t>）</a:t>
            </a:r>
            <a:r>
              <a:rPr lang="zh-CN" altLang="en-US" dirty="0"/>
              <a:t> ，</a:t>
            </a:r>
            <a:r>
              <a:rPr lang="en-US" altLang="zh-CN" i="1" dirty="0"/>
              <a:t>V</a:t>
            </a:r>
            <a:r>
              <a:rPr lang="en-US" altLang="zh-CN" baseline="-25000" dirty="0"/>
              <a:t>2</a:t>
            </a:r>
            <a:r>
              <a:rPr lang="en-US" altLang="zh-CN" dirty="0"/>
              <a:t>——</a:t>
            </a:r>
            <a:r>
              <a:rPr lang="zh-CN" altLang="en-US" dirty="0"/>
              <a:t>干试样的体积（</a:t>
            </a:r>
            <a:r>
              <a:rPr lang="en-US" altLang="zh-CN" dirty="0"/>
              <a:t>cm</a:t>
            </a:r>
            <a:r>
              <a:rPr lang="en-US" altLang="zh-CN" baseline="30000" dirty="0"/>
              <a:t>3</a:t>
            </a:r>
            <a:r>
              <a:rPr lang="en-US" altLang="zh-CN" dirty="0"/>
              <a:t>）</a:t>
            </a:r>
            <a:endParaRPr lang="en-US" altLang="zh-CN" dirty="0"/>
          </a:p>
        </p:txBody>
      </p:sp>
      <p:graphicFrame>
        <p:nvGraphicFramePr>
          <p:cNvPr id="29699" name="Object 2"/>
          <p:cNvGraphicFramePr>
            <a:graphicFrameLocks noChangeAspect="1"/>
          </p:cNvGraphicFramePr>
          <p:nvPr/>
        </p:nvGraphicFramePr>
        <p:xfrm>
          <a:off x="1547664" y="2996952"/>
          <a:ext cx="3205163" cy="900113"/>
        </p:xfrm>
        <a:graphic>
          <a:graphicData uri="http://schemas.openxmlformats.org/presentationml/2006/ole">
            <mc:AlternateContent xmlns:mc="http://schemas.openxmlformats.org/markup-compatibility/2006">
              <mc:Choice xmlns:v="urn:schemas-microsoft-com:vml" Requires="v">
                <p:oleObj spid="_x0000_s29732" name="Equation" r:id="rId1" imgW="1536700" imgH="431800" progId="Equation.3">
                  <p:embed/>
                </p:oleObj>
              </mc:Choice>
              <mc:Fallback>
                <p:oleObj name="Equation" r:id="rId1" imgW="1536700" imgH="431800" progId="Equation.3">
                  <p:embed/>
                  <p:pic>
                    <p:nvPicPr>
                      <p:cNvPr id="0"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996952"/>
                        <a:ext cx="3205163" cy="90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pic>
                </p:oleObj>
              </mc:Fallback>
            </mc:AlternateContent>
          </a:graphicData>
        </a:graphic>
      </p:graphicFrame>
      <p:sp>
        <p:nvSpPr>
          <p:cNvPr id="2" name="矩形 1"/>
          <p:cNvSpPr/>
          <p:nvPr/>
        </p:nvSpPr>
        <p:spPr>
          <a:xfrm>
            <a:off x="3150245" y="476672"/>
            <a:ext cx="3467616" cy="584775"/>
          </a:xfrm>
          <a:prstGeom prst="rect">
            <a:avLst/>
          </a:prstGeom>
          <a:solidFill>
            <a:srgbClr val="5AF20E"/>
          </a:solidFill>
        </p:spPr>
        <p:txBody>
          <a:bodyPr wrap="none">
            <a:spAutoFit/>
          </a:bodyPr>
          <a:lstStyle/>
          <a:p>
            <a:r>
              <a:rPr lang="zh-CN" altLang="en-US" sz="3200" dirty="0">
                <a:solidFill>
                  <a:srgbClr val="FF0000"/>
                </a:solidFill>
              </a:rPr>
              <a:t>收缩皿</a:t>
            </a:r>
            <a:r>
              <a:rPr lang="zh-CN" altLang="en-US" sz="3200" dirty="0" smtClean="0">
                <a:solidFill>
                  <a:srgbClr val="FF0000"/>
                </a:solidFill>
              </a:rPr>
              <a:t>法测定缩限</a:t>
            </a:r>
            <a:endParaRPr lang="zh-CN" altLang="en-US" sz="3200" dirty="0"/>
          </a:p>
        </p:txBody>
      </p:sp>
      <p:sp>
        <p:nvSpPr>
          <p:cNvPr id="7"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.3 </a:t>
            </a:r>
            <a:r>
              <a:rPr lang="zh-CN" altLang="en-US" sz="2600" b="1" dirty="0" smtClean="0">
                <a:solidFill>
                  <a:srgbClr val="FF3300"/>
                </a:solidFill>
                <a:cs typeface="Times New Roman" panose="02020603050405020304" pitchFamily="18" charset="0"/>
              </a:rPr>
              <a:t>黏性土</a:t>
            </a:r>
            <a:r>
              <a:rPr lang="zh-CN" altLang="en-US" sz="2600" b="1" dirty="0">
                <a:solidFill>
                  <a:srgbClr val="FF3300"/>
                </a:solidFill>
                <a:cs typeface="Times New Roman" panose="02020603050405020304" pitchFamily="18" charset="0"/>
              </a:rPr>
              <a:t>的</a:t>
            </a:r>
            <a:r>
              <a:rPr lang="zh-CN" altLang="en-US" sz="2600" b="1" dirty="0" smtClean="0">
                <a:solidFill>
                  <a:srgbClr val="FF3300"/>
                </a:solidFill>
                <a:cs typeface="Times New Roman" panose="02020603050405020304" pitchFamily="18" charset="0"/>
              </a:rPr>
              <a:t>物理特征</a:t>
            </a:r>
            <a:endParaRPr lang="zh-CN" altLang="en-US" sz="2600" b="1" dirty="0">
              <a:solidFill>
                <a:srgbClr val="FF3300"/>
              </a:solidFill>
              <a:cs typeface="Times New Roman" panose="02020603050405020304" pitchFamily="18"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46FDC9C2-9C1C-4FC5-AD30-17D1D46CAA2B}" type="slidenum">
              <a:rPr lang="zh-CN" altLang="en-US" sz="1200">
                <a:latin typeface="Garamond" panose="02020404030301010803" pitchFamily="18" charset="0"/>
              </a:rPr>
            </a:fld>
            <a:endParaRPr lang="en-US" altLang="zh-CN" sz="1200" dirty="0">
              <a:latin typeface="Garamond" panose="02020404030301010803" pitchFamily="18" charset="0"/>
            </a:endParaRPr>
          </a:p>
        </p:txBody>
      </p:sp>
      <p:sp>
        <p:nvSpPr>
          <p:cNvPr id="2" name="矩形 1"/>
          <p:cNvSpPr/>
          <p:nvPr/>
        </p:nvSpPr>
        <p:spPr>
          <a:xfrm>
            <a:off x="899592" y="620688"/>
            <a:ext cx="3791423" cy="523220"/>
          </a:xfrm>
          <a:prstGeom prst="rect">
            <a:avLst/>
          </a:prstGeom>
          <a:solidFill>
            <a:srgbClr val="FFC000"/>
          </a:solidFill>
        </p:spPr>
        <p:txBody>
          <a:bodyPr wrap="none">
            <a:spAutoFit/>
          </a:bodyPr>
          <a:lstStyle/>
          <a:p>
            <a:r>
              <a:rPr lang="zh-CN" altLang="en-US" sz="2800" b="1" dirty="0" smtClean="0">
                <a:ea typeface="黑体" panose="02010609060101010101" pitchFamily="2" charset="-122"/>
              </a:rPr>
              <a:t>黏性</a:t>
            </a:r>
            <a:r>
              <a:rPr lang="zh-CN" altLang="en-US" sz="2800" b="1" dirty="0">
                <a:ea typeface="黑体" panose="02010609060101010101" pitchFamily="2" charset="-122"/>
              </a:rPr>
              <a:t>土的物理状态指标</a:t>
            </a:r>
            <a:endParaRPr lang="zh-CN" altLang="en-US" sz="2800" dirty="0"/>
          </a:p>
        </p:txBody>
      </p:sp>
      <p:sp>
        <p:nvSpPr>
          <p:cNvPr id="3" name="矩形 2"/>
          <p:cNvSpPr/>
          <p:nvPr/>
        </p:nvSpPr>
        <p:spPr>
          <a:xfrm>
            <a:off x="1115616" y="1551547"/>
            <a:ext cx="7128792" cy="4832092"/>
          </a:xfrm>
          <a:prstGeom prst="rect">
            <a:avLst/>
          </a:prstGeom>
        </p:spPr>
        <p:txBody>
          <a:bodyPr wrap="square">
            <a:spAutoFit/>
          </a:bodyPr>
          <a:lstStyle/>
          <a:p>
            <a:pPr marL="0" indent="0" algn="just" eaLnBrk="1" hangingPunct="1">
              <a:lnSpc>
                <a:spcPct val="110000"/>
              </a:lnSpc>
              <a:buFont typeface="Wingdings" panose="05000000000000000000" pitchFamily="2" charset="2"/>
              <a:buNone/>
              <a:defRPr/>
            </a:pPr>
            <a:r>
              <a:rPr lang="en-US" altLang="zh-CN" sz="2800" b="1" dirty="0" smtClean="0">
                <a:solidFill>
                  <a:srgbClr val="FF0000"/>
                </a:solidFill>
              </a:rPr>
              <a:t>1. </a:t>
            </a:r>
            <a:r>
              <a:rPr lang="zh-CN" altLang="en-US" sz="2800" b="1" dirty="0" smtClean="0">
                <a:solidFill>
                  <a:srgbClr val="FF0000"/>
                </a:solidFill>
              </a:rPr>
              <a:t>塑性指数</a:t>
            </a:r>
            <a:r>
              <a:rPr lang="en-US" altLang="zh-CN" sz="2800" b="1" i="1" dirty="0">
                <a:solidFill>
                  <a:srgbClr val="FF0000"/>
                </a:solidFill>
              </a:rPr>
              <a:t>I</a:t>
            </a:r>
            <a:r>
              <a:rPr lang="en-US" altLang="zh-CN" sz="2800" b="1" baseline="-30000" dirty="0">
                <a:solidFill>
                  <a:srgbClr val="FF0000"/>
                </a:solidFill>
              </a:rPr>
              <a:t>P</a:t>
            </a:r>
            <a:endParaRPr lang="en-US" altLang="zh-CN" sz="2800" b="1" dirty="0">
              <a:solidFill>
                <a:srgbClr val="FF0000"/>
              </a:solidFill>
            </a:endParaRPr>
          </a:p>
          <a:p>
            <a:pPr marL="0" indent="0" eaLnBrk="1" hangingPunct="1">
              <a:lnSpc>
                <a:spcPct val="110000"/>
              </a:lnSpc>
              <a:defRPr/>
            </a:pPr>
            <a:r>
              <a:rPr lang="zh-CN" altLang="en-US" sz="2800" b="1" dirty="0" smtClean="0"/>
              <a:t>定义：指</a:t>
            </a:r>
            <a:r>
              <a:rPr lang="zh-CN" altLang="en-US" sz="2800" b="1" dirty="0"/>
              <a:t>液限和塑限的差值</a:t>
            </a:r>
            <a:r>
              <a:rPr lang="en-US" altLang="zh-CN" sz="2800" b="1" dirty="0"/>
              <a:t>,</a:t>
            </a:r>
            <a:r>
              <a:rPr lang="zh-CN" altLang="en-US" sz="2800" b="1" dirty="0"/>
              <a:t>即土处在可塑状态的含水量变化范围，用符号</a:t>
            </a:r>
            <a:r>
              <a:rPr lang="en-US" altLang="zh-CN" sz="2800" b="1" i="1" dirty="0"/>
              <a:t>I</a:t>
            </a:r>
            <a:r>
              <a:rPr lang="en-US" altLang="zh-CN" sz="2800" b="1" baseline="-30000" dirty="0"/>
              <a:t>P</a:t>
            </a:r>
            <a:r>
              <a:rPr lang="zh-CN" altLang="en-US" sz="2800" b="1" dirty="0"/>
              <a:t>表示 </a:t>
            </a:r>
            <a:r>
              <a:rPr lang="en-US" altLang="zh-CN" sz="2800" b="1" dirty="0"/>
              <a:t>:  </a:t>
            </a:r>
            <a:endParaRPr lang="en-US" altLang="zh-CN" sz="2800" b="1" dirty="0"/>
          </a:p>
          <a:p>
            <a:pPr marL="0" indent="0" eaLnBrk="1" hangingPunct="1">
              <a:lnSpc>
                <a:spcPct val="110000"/>
              </a:lnSpc>
              <a:buFont typeface="Wingdings" panose="05000000000000000000" pitchFamily="2" charset="2"/>
              <a:buNone/>
              <a:defRPr/>
            </a:pPr>
            <a:endParaRPr lang="en-US" altLang="zh-CN" sz="2800" b="1" dirty="0"/>
          </a:p>
          <a:p>
            <a:pPr marL="0" indent="0" eaLnBrk="1" hangingPunct="1">
              <a:lnSpc>
                <a:spcPct val="110000"/>
              </a:lnSpc>
              <a:buFont typeface="Wingdings" panose="05000000000000000000" pitchFamily="2" charset="2"/>
              <a:buNone/>
              <a:defRPr/>
            </a:pPr>
            <a:endParaRPr lang="en-US" altLang="zh-CN" sz="2800" b="1" dirty="0"/>
          </a:p>
          <a:p>
            <a:pPr>
              <a:lnSpc>
                <a:spcPct val="110000"/>
              </a:lnSpc>
              <a:defRPr/>
            </a:pPr>
            <a:r>
              <a:rPr lang="zh-CN" altLang="en-US" sz="2800" b="1" dirty="0" smtClean="0">
                <a:latin typeface="+mn-ea"/>
                <a:ea typeface="+mn-ea"/>
              </a:rPr>
              <a:t>塑性指数</a:t>
            </a:r>
            <a:r>
              <a:rPr lang="zh-CN" altLang="en-US" sz="2800" b="1" dirty="0">
                <a:latin typeface="+mn-ea"/>
                <a:ea typeface="+mn-ea"/>
              </a:rPr>
              <a:t>愈大，土处于可塑状态的含水量范围也愈大，换句话说，塑性指数的大小与土中结合水的含量</a:t>
            </a:r>
            <a:r>
              <a:rPr lang="zh-CN" altLang="en-US" sz="2800" b="1" dirty="0" smtClean="0">
                <a:latin typeface="+mn-ea"/>
                <a:ea typeface="+mn-ea"/>
              </a:rPr>
              <a:t>有关；常</a:t>
            </a:r>
            <a:r>
              <a:rPr lang="zh-CN" altLang="en-US" sz="2800" b="1" dirty="0">
                <a:latin typeface="+mn-ea"/>
                <a:ea typeface="+mn-ea"/>
              </a:rPr>
              <a:t>作为细粒土工程分类的</a:t>
            </a:r>
            <a:r>
              <a:rPr lang="zh-CN" altLang="en-US" sz="2800" b="1" dirty="0" smtClean="0">
                <a:latin typeface="+mn-ea"/>
                <a:ea typeface="+mn-ea"/>
              </a:rPr>
              <a:t>依据。</a:t>
            </a:r>
            <a:endParaRPr lang="zh-CN" altLang="en-US" sz="2800" b="1" dirty="0">
              <a:latin typeface="+mn-ea"/>
              <a:ea typeface="+mn-ea"/>
            </a:endParaRPr>
          </a:p>
          <a:p>
            <a:pPr marL="0" indent="0" eaLnBrk="1" hangingPunct="1">
              <a:lnSpc>
                <a:spcPct val="110000"/>
              </a:lnSpc>
              <a:defRPr/>
            </a:pPr>
            <a:endParaRPr lang="zh-CN" altLang="en-US" sz="2800" b="1" dirty="0"/>
          </a:p>
        </p:txBody>
      </p:sp>
      <p:graphicFrame>
        <p:nvGraphicFramePr>
          <p:cNvPr id="7" name="Object 2"/>
          <p:cNvGraphicFramePr>
            <a:graphicFrameLocks noChangeAspect="1"/>
          </p:cNvGraphicFramePr>
          <p:nvPr/>
        </p:nvGraphicFramePr>
        <p:xfrm>
          <a:off x="2613165" y="3086616"/>
          <a:ext cx="2372575" cy="702424"/>
        </p:xfrm>
        <a:graphic>
          <a:graphicData uri="http://schemas.openxmlformats.org/presentationml/2006/ole">
            <mc:AlternateContent xmlns:mc="http://schemas.openxmlformats.org/markup-compatibility/2006">
              <mc:Choice xmlns:v="urn:schemas-microsoft-com:vml" Requires="v">
                <p:oleObj spid="_x0000_s40978" name="Equation" r:id="rId1" imgW="1066800" imgH="304800" progId="">
                  <p:embed/>
                </p:oleObj>
              </mc:Choice>
              <mc:Fallback>
                <p:oleObj name="Equation" r:id="rId1" imgW="1066800" imgH="304800" progId="">
                  <p:embed/>
                  <p:pic>
                    <p:nvPicPr>
                      <p:cNvPr id="0"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3165" y="3086616"/>
                        <a:ext cx="2372575" cy="702424"/>
                      </a:xfrm>
                      <a:prstGeom prst="rect">
                        <a:avLst/>
                      </a:prstGeom>
                      <a:solidFill>
                        <a:schemeClr val="tx2">
                          <a:lumMod val="40000"/>
                          <a:lumOff val="60000"/>
                        </a:schemeClr>
                      </a:solidFill>
                      <a:ln>
                        <a:noFill/>
                      </a:ln>
                    </p:spPr>
                  </p:pic>
                </p:oleObj>
              </mc:Fallback>
            </mc:AlternateContent>
          </a:graphicData>
        </a:graphic>
      </p:graphicFrame>
      <p:sp>
        <p:nvSpPr>
          <p:cNvPr id="8"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.3 </a:t>
            </a:r>
            <a:r>
              <a:rPr lang="zh-CN" altLang="en-US" sz="2600" b="1" dirty="0" smtClean="0">
                <a:solidFill>
                  <a:srgbClr val="FF3300"/>
                </a:solidFill>
                <a:cs typeface="Times New Roman" panose="02020603050405020304" pitchFamily="18" charset="0"/>
              </a:rPr>
              <a:t>黏性土</a:t>
            </a:r>
            <a:r>
              <a:rPr lang="zh-CN" altLang="en-US" sz="2600" b="1" dirty="0">
                <a:solidFill>
                  <a:srgbClr val="FF3300"/>
                </a:solidFill>
                <a:cs typeface="Times New Roman" panose="02020603050405020304" pitchFamily="18" charset="0"/>
              </a:rPr>
              <a:t>的</a:t>
            </a:r>
            <a:r>
              <a:rPr lang="zh-CN" altLang="en-US" sz="2600" b="1" dirty="0" smtClean="0">
                <a:solidFill>
                  <a:srgbClr val="FF3300"/>
                </a:solidFill>
                <a:cs typeface="Times New Roman" panose="02020603050405020304" pitchFamily="18" charset="0"/>
              </a:rPr>
              <a:t>物理特征</a:t>
            </a:r>
            <a:endParaRPr lang="zh-CN" altLang="en-US" sz="2600" b="1" dirty="0">
              <a:solidFill>
                <a:srgbClr val="FF330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To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46FDC9C2-9C1C-4FC5-AD30-17D1D46CAA2B}" type="slidenum">
              <a:rPr lang="zh-CN" altLang="en-US" sz="1200">
                <a:latin typeface="Garamond" panose="02020404030301010803" pitchFamily="18" charset="0"/>
              </a:rPr>
            </a:fld>
            <a:endParaRPr lang="en-US" altLang="zh-CN" sz="1200">
              <a:latin typeface="Garamond" panose="02020404030301010803" pitchFamily="18" charset="0"/>
            </a:endParaRPr>
          </a:p>
        </p:txBody>
      </p:sp>
      <p:sp>
        <p:nvSpPr>
          <p:cNvPr id="2" name="矩形 1"/>
          <p:cNvSpPr/>
          <p:nvPr/>
        </p:nvSpPr>
        <p:spPr>
          <a:xfrm>
            <a:off x="457200" y="620688"/>
            <a:ext cx="8219256" cy="5306068"/>
          </a:xfrm>
          <a:prstGeom prst="rect">
            <a:avLst/>
          </a:prstGeom>
        </p:spPr>
        <p:txBody>
          <a:bodyPr wrap="square">
            <a:spAutoFit/>
          </a:bodyPr>
          <a:lstStyle/>
          <a:p>
            <a:pPr algn="just" eaLnBrk="1" hangingPunct="1">
              <a:lnSpc>
                <a:spcPct val="110000"/>
              </a:lnSpc>
              <a:buFont typeface="Wingdings" panose="05000000000000000000" pitchFamily="2" charset="2"/>
              <a:buNone/>
              <a:defRPr/>
            </a:pPr>
            <a:r>
              <a:rPr lang="zh-CN" altLang="en-US" sz="2800" b="1" dirty="0" smtClean="0">
                <a:solidFill>
                  <a:srgbClr val="FF0000"/>
                </a:solidFill>
              </a:rPr>
              <a:t>2</a:t>
            </a:r>
            <a:r>
              <a:rPr lang="en-US" altLang="zh-CN" sz="2800" b="1" dirty="0" smtClean="0">
                <a:solidFill>
                  <a:srgbClr val="FF0000"/>
                </a:solidFill>
              </a:rPr>
              <a:t>. </a:t>
            </a:r>
            <a:r>
              <a:rPr lang="zh-CN" altLang="en-US" sz="2800" b="1" dirty="0" smtClean="0">
                <a:solidFill>
                  <a:srgbClr val="FF0000"/>
                </a:solidFill>
              </a:rPr>
              <a:t>液性指数</a:t>
            </a:r>
            <a:r>
              <a:rPr lang="zh-CN" altLang="en-US" sz="2800" b="1" i="1" dirty="0">
                <a:solidFill>
                  <a:srgbClr val="FF0000"/>
                </a:solidFill>
              </a:rPr>
              <a:t>I</a:t>
            </a:r>
            <a:r>
              <a:rPr lang="zh-CN" altLang="en-US" sz="2800" b="1" baseline="-30000" dirty="0">
                <a:solidFill>
                  <a:srgbClr val="FF0000"/>
                </a:solidFill>
              </a:rPr>
              <a:t>L</a:t>
            </a:r>
            <a:endParaRPr lang="zh-CN" altLang="en-US" sz="2800" dirty="0">
              <a:solidFill>
                <a:srgbClr val="FF0000"/>
              </a:solidFill>
            </a:endParaRPr>
          </a:p>
          <a:p>
            <a:pPr eaLnBrk="1" hangingPunct="1">
              <a:lnSpc>
                <a:spcPct val="110000"/>
              </a:lnSpc>
              <a:defRPr/>
            </a:pPr>
            <a:r>
              <a:rPr lang="zh-CN" altLang="en-US" sz="2800" b="1" dirty="0" smtClean="0"/>
              <a:t>定义：指黏性</a:t>
            </a:r>
            <a:r>
              <a:rPr lang="zh-CN" altLang="en-US" sz="2800" b="1" dirty="0"/>
              <a:t>土的天然含水量和塑限的差值与塑性指数之比，用符号</a:t>
            </a:r>
            <a:r>
              <a:rPr lang="zh-CN" altLang="en-US" sz="2800" b="1" i="1" dirty="0"/>
              <a:t>I</a:t>
            </a:r>
            <a:r>
              <a:rPr lang="zh-CN" altLang="en-US" sz="2800" b="1" baseline="-30000" dirty="0"/>
              <a:t>L</a:t>
            </a:r>
            <a:r>
              <a:rPr lang="zh-CN" altLang="en-US" sz="2800" b="1" dirty="0"/>
              <a:t>表示</a:t>
            </a:r>
            <a:endParaRPr lang="zh-CN" altLang="en-US" sz="2800" b="1" dirty="0"/>
          </a:p>
          <a:p>
            <a:pPr eaLnBrk="1" hangingPunct="1">
              <a:lnSpc>
                <a:spcPct val="110000"/>
              </a:lnSpc>
              <a:defRPr/>
            </a:pPr>
            <a:endParaRPr lang="zh-CN" altLang="en-US" sz="2800" b="1" dirty="0"/>
          </a:p>
          <a:p>
            <a:pPr eaLnBrk="1" hangingPunct="1">
              <a:lnSpc>
                <a:spcPct val="110000"/>
              </a:lnSpc>
              <a:defRPr/>
            </a:pPr>
            <a:endParaRPr lang="zh-CN" altLang="en-US" sz="2800" b="1" dirty="0"/>
          </a:p>
          <a:p>
            <a:pPr eaLnBrk="1" hangingPunct="1">
              <a:lnSpc>
                <a:spcPct val="110000"/>
              </a:lnSpc>
              <a:defRPr/>
            </a:pPr>
            <a:r>
              <a:rPr lang="zh-CN" altLang="en-US" sz="2800" b="1" dirty="0"/>
              <a:t> </a:t>
            </a:r>
            <a:r>
              <a:rPr lang="zh-CN" altLang="en-US" sz="2800" b="1" i="1" dirty="0"/>
              <a:t>I</a:t>
            </a:r>
            <a:r>
              <a:rPr lang="zh-CN" altLang="en-US" sz="2800" b="1" baseline="-30000" dirty="0"/>
              <a:t>L</a:t>
            </a:r>
            <a:r>
              <a:rPr lang="zh-CN" altLang="en-US" sz="2800" b="1" dirty="0"/>
              <a:t>值愈大，土质愈软；反之，土质愈硬。</a:t>
            </a:r>
            <a:endParaRPr lang="zh-CN" altLang="en-US" sz="2800" b="1" dirty="0"/>
          </a:p>
          <a:p>
            <a:pPr algn="ctr" eaLnBrk="1" hangingPunct="1">
              <a:lnSpc>
                <a:spcPct val="110000"/>
              </a:lnSpc>
              <a:buFont typeface="Wingdings" panose="05000000000000000000" pitchFamily="2" charset="2"/>
              <a:buNone/>
              <a:defRPr/>
            </a:pPr>
            <a:r>
              <a:rPr lang="zh-CN" altLang="en-US" sz="2800" b="1" dirty="0">
                <a:ea typeface="黑体" panose="02010609060101010101" pitchFamily="2" charset="-122"/>
              </a:rPr>
              <a:t>      </a:t>
            </a:r>
            <a:r>
              <a:rPr lang="zh-CN" altLang="en-US" sz="2000" b="1" dirty="0" smtClean="0">
                <a:ea typeface="+mn-ea"/>
                <a:cs typeface="Times New Roman" panose="02020603050405020304" pitchFamily="18" charset="0"/>
              </a:rPr>
              <a:t>黏性</a:t>
            </a:r>
            <a:r>
              <a:rPr lang="zh-CN" altLang="en-US" sz="2000" b="1" dirty="0">
                <a:ea typeface="+mn-ea"/>
                <a:cs typeface="Times New Roman" panose="02020603050405020304" pitchFamily="18" charset="0"/>
              </a:rPr>
              <a:t>土的状态（GB</a:t>
            </a:r>
            <a:r>
              <a:rPr lang="zh-CN" altLang="en-US" sz="2000" b="1" dirty="0" smtClean="0">
                <a:ea typeface="+mn-ea"/>
                <a:cs typeface="Times New Roman" panose="02020603050405020304" pitchFamily="18" charset="0"/>
              </a:rPr>
              <a:t>500</a:t>
            </a:r>
            <a:r>
              <a:rPr lang="en-US" altLang="zh-CN" sz="2000" b="1" dirty="0" smtClean="0">
                <a:ea typeface="+mn-ea"/>
                <a:cs typeface="Times New Roman" panose="02020603050405020304" pitchFamily="18" charset="0"/>
              </a:rPr>
              <a:t>21</a:t>
            </a:r>
            <a:r>
              <a:rPr lang="zh-CN" altLang="en-US" sz="2000" b="1" dirty="0" smtClean="0">
                <a:ea typeface="+mn-ea"/>
                <a:cs typeface="Times New Roman" panose="02020603050405020304" pitchFamily="18" charset="0"/>
              </a:rPr>
              <a:t>)</a:t>
            </a:r>
            <a:r>
              <a:rPr lang="zh-CN" altLang="en-US" sz="2000" dirty="0" smtClean="0">
                <a:ea typeface="+mn-ea"/>
                <a:cs typeface="Times New Roman" panose="02020603050405020304" pitchFamily="18" charset="0"/>
              </a:rPr>
              <a:t>  </a:t>
            </a:r>
            <a:endParaRPr lang="zh-CN" altLang="en-US" sz="2000" dirty="0">
              <a:ea typeface="+mn-ea"/>
              <a:cs typeface="Times New Roman" panose="02020603050405020304" pitchFamily="18" charset="0"/>
            </a:endParaRPr>
          </a:p>
          <a:p>
            <a:pPr eaLnBrk="1" hangingPunct="1">
              <a:lnSpc>
                <a:spcPct val="110000"/>
              </a:lnSpc>
              <a:buFont typeface="Wingdings" panose="05000000000000000000" pitchFamily="2" charset="2"/>
              <a:buNone/>
              <a:defRPr/>
            </a:pPr>
            <a:endParaRPr lang="zh-CN" altLang="en-US" sz="2800" dirty="0"/>
          </a:p>
          <a:p>
            <a:pPr eaLnBrk="1" hangingPunct="1">
              <a:lnSpc>
                <a:spcPct val="110000"/>
              </a:lnSpc>
              <a:buFont typeface="Wingdings" panose="05000000000000000000" pitchFamily="2" charset="2"/>
              <a:buNone/>
              <a:defRPr/>
            </a:pPr>
            <a:endParaRPr lang="zh-CN" altLang="en-US" sz="2800" dirty="0"/>
          </a:p>
          <a:p>
            <a:pPr eaLnBrk="1" hangingPunct="1">
              <a:lnSpc>
                <a:spcPct val="110000"/>
              </a:lnSpc>
              <a:buFont typeface="Wingdings" panose="05000000000000000000" pitchFamily="2" charset="2"/>
              <a:buNone/>
              <a:defRPr/>
            </a:pPr>
            <a:endParaRPr lang="en-US" altLang="zh-CN" sz="2800" b="1" dirty="0" smtClean="0">
              <a:solidFill>
                <a:srgbClr val="FF0000"/>
              </a:solidFill>
            </a:endParaRPr>
          </a:p>
          <a:p>
            <a:pPr eaLnBrk="1" hangingPunct="1">
              <a:lnSpc>
                <a:spcPct val="110000"/>
              </a:lnSpc>
              <a:buFont typeface="Wingdings" panose="05000000000000000000" pitchFamily="2" charset="2"/>
              <a:buNone/>
              <a:defRPr/>
            </a:pPr>
            <a:r>
              <a:rPr lang="zh-CN" altLang="en-US" sz="2800" b="1" dirty="0" smtClean="0">
                <a:solidFill>
                  <a:srgbClr val="FF0000"/>
                </a:solidFill>
              </a:rPr>
              <a:t>3</a:t>
            </a:r>
            <a:r>
              <a:rPr lang="en-US" altLang="zh-CN" sz="2800" b="1" dirty="0" smtClean="0">
                <a:solidFill>
                  <a:srgbClr val="FF0000"/>
                </a:solidFill>
              </a:rPr>
              <a:t>. </a:t>
            </a:r>
            <a:r>
              <a:rPr lang="zh-CN" altLang="en-US" sz="2800" b="1" dirty="0" smtClean="0">
                <a:solidFill>
                  <a:srgbClr val="FF0000"/>
                </a:solidFill>
              </a:rPr>
              <a:t>天然</a:t>
            </a:r>
            <a:r>
              <a:rPr lang="zh-CN" altLang="en-US" sz="2800" b="1" dirty="0">
                <a:solidFill>
                  <a:srgbClr val="FF0000"/>
                </a:solidFill>
              </a:rPr>
              <a:t>稠度</a:t>
            </a:r>
            <a:r>
              <a:rPr lang="zh-CN" altLang="en-US" sz="2800" b="1" dirty="0">
                <a:solidFill>
                  <a:srgbClr val="FF0000"/>
                </a:solidFill>
                <a:sym typeface="宋体" panose="02010600030101010101" pitchFamily="2" charset="-122"/>
              </a:rPr>
              <a:t>ω</a:t>
            </a:r>
            <a:r>
              <a:rPr lang="zh-CN" altLang="en-US" sz="2800" b="1" baseline="-25000" dirty="0">
                <a:solidFill>
                  <a:srgbClr val="FF0000"/>
                </a:solidFill>
                <a:sym typeface="宋体" panose="02010600030101010101" pitchFamily="2" charset="-122"/>
              </a:rPr>
              <a:t>c</a:t>
            </a:r>
            <a:endParaRPr lang="zh-CN" altLang="en-US" sz="2800" b="1" baseline="-25000" dirty="0">
              <a:solidFill>
                <a:srgbClr val="FF0000"/>
              </a:solidFill>
              <a:sym typeface="宋体" panose="02010600030101010101" pitchFamily="2" charset="-122"/>
            </a:endParaRPr>
          </a:p>
        </p:txBody>
      </p:sp>
      <p:graphicFrame>
        <p:nvGraphicFramePr>
          <p:cNvPr id="5" name="Object 2"/>
          <p:cNvGraphicFramePr>
            <a:graphicFrameLocks noChangeAspect="1"/>
          </p:cNvGraphicFramePr>
          <p:nvPr/>
        </p:nvGraphicFramePr>
        <p:xfrm>
          <a:off x="4788024" y="1700808"/>
          <a:ext cx="1944216" cy="1058027"/>
        </p:xfrm>
        <a:graphic>
          <a:graphicData uri="http://schemas.openxmlformats.org/presentationml/2006/ole">
            <mc:AlternateContent xmlns:mc="http://schemas.openxmlformats.org/markup-compatibility/2006">
              <mc:Choice xmlns:v="urn:schemas-microsoft-com:vml" Requires="v">
                <p:oleObj spid="_x0000_s42016" name="Equation" r:id="rId1" imgW="1143000" imgH="609600" progId="">
                  <p:embed/>
                </p:oleObj>
              </mc:Choice>
              <mc:Fallback>
                <p:oleObj name="Equation" r:id="rId1" imgW="1143000" imgH="609600" progId="">
                  <p:embed/>
                  <p:pic>
                    <p:nvPicPr>
                      <p:cNvPr id="0"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700808"/>
                        <a:ext cx="1944216" cy="1058027"/>
                      </a:xfrm>
                      <a:prstGeom prst="rect">
                        <a:avLst/>
                      </a:prstGeom>
                      <a:noFill/>
                      <a:ln>
                        <a:noFill/>
                      </a:ln>
                    </p:spPr>
                  </p:pic>
                </p:oleObj>
              </mc:Fallback>
            </mc:AlternateContent>
          </a:graphicData>
        </a:graphic>
      </p:graphicFrame>
      <p:graphicFrame>
        <p:nvGraphicFramePr>
          <p:cNvPr id="6" name="Group 4"/>
          <p:cNvGraphicFramePr>
            <a:graphicFrameLocks noGrp="1"/>
          </p:cNvGraphicFramePr>
          <p:nvPr/>
        </p:nvGraphicFramePr>
        <p:xfrm>
          <a:off x="947328" y="4005064"/>
          <a:ext cx="7239000" cy="1041400"/>
        </p:xfrm>
        <a:graphic>
          <a:graphicData uri="http://schemas.openxmlformats.org/drawingml/2006/table">
            <a:tbl>
              <a:tblPr/>
              <a:tblGrid>
                <a:gridCol w="1206500"/>
                <a:gridCol w="1003300"/>
                <a:gridCol w="1295400"/>
                <a:gridCol w="1447800"/>
                <a:gridCol w="1295400"/>
                <a:gridCol w="990600"/>
              </a:tblGrid>
              <a:tr h="520700">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zh-CN" altLang="en-US" sz="2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状  态 </a:t>
                      </a:r>
                      <a:endParaRPr kumimoji="0" lang="zh-CN" altLang="en-US" sz="2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zh-CN" altLang="en-US" sz="2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坚  硬 </a:t>
                      </a:r>
                      <a:endParaRPr kumimoji="0" lang="zh-CN" altLang="en-US" sz="2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zh-CN" altLang="en-US" sz="2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硬  塑 </a:t>
                      </a:r>
                      <a:endParaRPr kumimoji="0" lang="zh-CN" altLang="en-US" sz="2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zh-CN" altLang="en-US" sz="2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可  塑 </a:t>
                      </a:r>
                      <a:endParaRPr kumimoji="0" lang="zh-CN" altLang="en-US" sz="2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zh-CN" altLang="en-US" sz="2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软  塑 </a:t>
                      </a:r>
                      <a:endParaRPr kumimoji="0" lang="zh-CN" altLang="en-US" sz="2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zh-CN" altLang="en-US" sz="2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流  塑 </a:t>
                      </a:r>
                      <a:endParaRPr kumimoji="0" lang="zh-CN" altLang="en-US" sz="2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700">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zh-CN" altLang="en-US" sz="2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液性指数 </a:t>
                      </a:r>
                      <a:endParaRPr kumimoji="0" lang="zh-CN" altLang="en-US" sz="2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en-US" altLang="zh-CN" sz="1600" b="1" i="1"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I</a:t>
                      </a:r>
                      <a:r>
                        <a:rPr kumimoji="0" lang="en-US" altLang="zh-CN" sz="1600" b="1" i="0" u="none" strike="noStrike" cap="none" normalizeH="0" baseline="-30000" dirty="0" smtClean="0">
                          <a:ln>
                            <a:noFill/>
                          </a:ln>
                          <a:solidFill>
                            <a:schemeClr val="tx1"/>
                          </a:solidFill>
                          <a:effectLst/>
                          <a:latin typeface="Times New Roman" panose="02020603050405020304" pitchFamily="18" charset="0"/>
                          <a:ea typeface="宋体" panose="02010600030101010101" pitchFamily="2" charset="-122"/>
                        </a:rPr>
                        <a:t>L</a:t>
                      </a:r>
                      <a:r>
                        <a:rPr kumimoji="0" lang="en-US" altLang="zh-CN" sz="1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&lt;0 </a:t>
                      </a:r>
                      <a:endParaRPr kumimoji="0" lang="en-US" altLang="zh-CN" sz="1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en-US" altLang="zh-CN" sz="16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0&lt;</a:t>
                      </a:r>
                      <a:r>
                        <a:rPr kumimoji="0" lang="en-US" altLang="zh-CN" sz="1600" b="1" i="1"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I</a:t>
                      </a:r>
                      <a:r>
                        <a:rPr kumimoji="0" lang="en-US" altLang="zh-CN" sz="1600" b="1" i="0" u="none" strike="noStrike" cap="none" normalizeH="0" baseline="-30000" smtClean="0">
                          <a:ln>
                            <a:noFill/>
                          </a:ln>
                          <a:solidFill>
                            <a:schemeClr val="tx1"/>
                          </a:solidFill>
                          <a:effectLst/>
                          <a:latin typeface="Times New Roman" panose="02020603050405020304" pitchFamily="18" charset="0"/>
                          <a:ea typeface="宋体" panose="02010600030101010101" pitchFamily="2" charset="-122"/>
                        </a:rPr>
                        <a:t>L</a:t>
                      </a:r>
                      <a:r>
                        <a:rPr kumimoji="0" lang="en-US" altLang="zh-CN" sz="16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≤0.25 </a:t>
                      </a:r>
                      <a:endParaRPr kumimoji="0" lang="en-US" altLang="zh-CN" sz="16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en-US" altLang="zh-CN" sz="16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0.25&lt;</a:t>
                      </a:r>
                      <a:r>
                        <a:rPr kumimoji="0" lang="en-US" altLang="zh-CN" sz="1600" b="1" i="1"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I</a:t>
                      </a:r>
                      <a:r>
                        <a:rPr kumimoji="0" lang="en-US" altLang="zh-CN" sz="1600" b="1" i="0" u="none" strike="noStrike" cap="none" normalizeH="0" baseline="-30000" smtClean="0">
                          <a:ln>
                            <a:noFill/>
                          </a:ln>
                          <a:solidFill>
                            <a:schemeClr val="tx1"/>
                          </a:solidFill>
                          <a:effectLst/>
                          <a:latin typeface="Times New Roman" panose="02020603050405020304" pitchFamily="18" charset="0"/>
                          <a:ea typeface="宋体" panose="02010600030101010101" pitchFamily="2" charset="-122"/>
                        </a:rPr>
                        <a:t>L</a:t>
                      </a:r>
                      <a:r>
                        <a:rPr kumimoji="0" lang="en-US" altLang="zh-CN" sz="16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≤0.75 </a:t>
                      </a:r>
                      <a:endParaRPr kumimoji="0" lang="en-US" altLang="zh-CN" sz="16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en-US" altLang="zh-CN" sz="16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0.75&lt;</a:t>
                      </a:r>
                      <a:r>
                        <a:rPr kumimoji="0" lang="en-US" altLang="zh-CN" sz="1600" b="1" i="1"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I</a:t>
                      </a:r>
                      <a:r>
                        <a:rPr kumimoji="0" lang="en-US" altLang="zh-CN" sz="1600" b="1" i="0" u="none" strike="noStrike" cap="none" normalizeH="0" baseline="-30000" smtClean="0">
                          <a:ln>
                            <a:noFill/>
                          </a:ln>
                          <a:solidFill>
                            <a:schemeClr val="tx1"/>
                          </a:solidFill>
                          <a:effectLst/>
                          <a:latin typeface="Times New Roman" panose="02020603050405020304" pitchFamily="18" charset="0"/>
                          <a:ea typeface="宋体" panose="02010600030101010101" pitchFamily="2" charset="-122"/>
                        </a:rPr>
                        <a:t>L</a:t>
                      </a:r>
                      <a:r>
                        <a:rPr kumimoji="0" lang="en-US" altLang="zh-CN" sz="16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≤1.0 </a:t>
                      </a:r>
                      <a:endParaRPr kumimoji="0" lang="en-US" altLang="zh-CN" sz="16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en-US" altLang="zh-CN" sz="1600" b="1" i="1"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I</a:t>
                      </a:r>
                      <a:r>
                        <a:rPr kumimoji="0" lang="en-US" altLang="zh-CN" sz="1600" b="1" i="0" u="none" strike="noStrike" cap="none" normalizeH="0" baseline="-30000" dirty="0" smtClean="0">
                          <a:ln>
                            <a:noFill/>
                          </a:ln>
                          <a:solidFill>
                            <a:schemeClr val="tx1"/>
                          </a:solidFill>
                          <a:effectLst/>
                          <a:latin typeface="Times New Roman" panose="02020603050405020304" pitchFamily="18" charset="0"/>
                          <a:ea typeface="宋体" panose="02010600030101010101" pitchFamily="2" charset="-122"/>
                        </a:rPr>
                        <a:t>L</a:t>
                      </a:r>
                      <a:r>
                        <a:rPr kumimoji="0" lang="en-US" altLang="zh-CN" sz="1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&gt;1.0 </a:t>
                      </a:r>
                      <a:endParaRPr kumimoji="0" lang="en-US" altLang="zh-CN" sz="1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 name="Object 27"/>
          <p:cNvGraphicFramePr>
            <a:graphicFrameLocks noChangeAspect="1"/>
          </p:cNvGraphicFramePr>
          <p:nvPr/>
        </p:nvGraphicFramePr>
        <p:xfrm>
          <a:off x="3131840" y="5524501"/>
          <a:ext cx="2089150" cy="947737"/>
        </p:xfrm>
        <a:graphic>
          <a:graphicData uri="http://schemas.openxmlformats.org/presentationml/2006/ole">
            <mc:AlternateContent xmlns:mc="http://schemas.openxmlformats.org/markup-compatibility/2006">
              <mc:Choice xmlns:v="urn:schemas-microsoft-com:vml" Requires="v">
                <p:oleObj spid="_x0000_s42017" name="" r:id="rId3" imgW="788670" imgH="432435" progId="Equation.3">
                  <p:embed/>
                </p:oleObj>
              </mc:Choice>
              <mc:Fallback>
                <p:oleObj name="" r:id="rId3" imgW="788670" imgH="432435" progId="Equation.3">
                  <p:embed/>
                  <p:pic>
                    <p:nvPicPr>
                      <p:cNvPr id="0" name="Object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5524501"/>
                        <a:ext cx="2089150" cy="947737"/>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.3 </a:t>
            </a:r>
            <a:r>
              <a:rPr lang="zh-CN" altLang="en-US" sz="2600" b="1" dirty="0" smtClean="0">
                <a:solidFill>
                  <a:srgbClr val="FF3300"/>
                </a:solidFill>
                <a:cs typeface="Times New Roman" panose="02020603050405020304" pitchFamily="18" charset="0"/>
              </a:rPr>
              <a:t>黏性土</a:t>
            </a:r>
            <a:r>
              <a:rPr lang="zh-CN" altLang="en-US" sz="2600" b="1" dirty="0">
                <a:solidFill>
                  <a:srgbClr val="FF3300"/>
                </a:solidFill>
                <a:cs typeface="Times New Roman" panose="02020603050405020304" pitchFamily="18" charset="0"/>
              </a:rPr>
              <a:t>的</a:t>
            </a:r>
            <a:r>
              <a:rPr lang="zh-CN" altLang="en-US" sz="2600" b="1" dirty="0" smtClean="0">
                <a:solidFill>
                  <a:srgbClr val="FF3300"/>
                </a:solidFill>
                <a:cs typeface="Times New Roman" panose="02020603050405020304" pitchFamily="18" charset="0"/>
              </a:rPr>
              <a:t>物理特征</a:t>
            </a:r>
            <a:endParaRPr lang="zh-CN" altLang="en-US" sz="2600" b="1" dirty="0">
              <a:solidFill>
                <a:srgbClr val="FF330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46FDC9C2-9C1C-4FC5-AD30-17D1D46CAA2B}" type="slidenum">
              <a:rPr lang="zh-CN" altLang="en-US" sz="1200">
                <a:latin typeface="Garamond" panose="02020404030301010803" pitchFamily="18" charset="0"/>
              </a:rPr>
            </a:fld>
            <a:endParaRPr lang="en-US" altLang="zh-CN" sz="1200">
              <a:latin typeface="Garamond" panose="02020404030301010803" pitchFamily="18" charset="0"/>
            </a:endParaRPr>
          </a:p>
        </p:txBody>
      </p:sp>
      <p:sp>
        <p:nvSpPr>
          <p:cNvPr id="4" name="Text Box 15"/>
          <p:cNvSpPr txBox="1">
            <a:spLocks noChangeArrowheads="1"/>
          </p:cNvSpPr>
          <p:nvPr/>
        </p:nvSpPr>
        <p:spPr bwMode="auto">
          <a:xfrm>
            <a:off x="1259632" y="620688"/>
            <a:ext cx="5472608" cy="523220"/>
          </a:xfrm>
          <a:prstGeom prst="rect">
            <a:avLst/>
          </a:prstGeom>
          <a:gradFill rotWithShape="1">
            <a:gsLst>
              <a:gs pos="0">
                <a:srgbClr val="00FF00"/>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2800" dirty="0" smtClean="0"/>
              <a:t>黏性</a:t>
            </a:r>
            <a:r>
              <a:rPr lang="zh-CN" altLang="en-US" sz="2800" dirty="0"/>
              <a:t>土的活动度、灵敏度和触变性</a:t>
            </a:r>
            <a:endParaRPr lang="zh-CN" altLang="en-US" sz="2800" dirty="0">
              <a:latin typeface="宋体" panose="02010600030101010101" pitchFamily="2" charset="-122"/>
            </a:endParaRPr>
          </a:p>
        </p:txBody>
      </p:sp>
      <p:sp>
        <p:nvSpPr>
          <p:cNvPr id="5" name="AutoShape 8"/>
          <p:cNvSpPr>
            <a:spLocks noChangeArrowheads="1"/>
          </p:cNvSpPr>
          <p:nvPr/>
        </p:nvSpPr>
        <p:spPr bwMode="auto">
          <a:xfrm>
            <a:off x="457200" y="1844824"/>
            <a:ext cx="2674640" cy="476726"/>
          </a:xfrm>
          <a:prstGeom prst="roundRect">
            <a:avLst>
              <a:gd name="adj" fmla="val 16667"/>
            </a:avLst>
          </a:prstGeom>
          <a:solidFill>
            <a:srgbClr val="0000CC"/>
          </a:solidFill>
          <a:ln>
            <a:noFill/>
          </a:ln>
          <a:extLst>
            <a:ext uri="{91240B29-F687-4F45-9708-019B960494DF}">
              <a14:hiddenLine xmlns:a14="http://schemas.microsoft.com/office/drawing/2010/main" w="9525">
                <a:solidFill>
                  <a:srgbClr val="000000"/>
                </a:solidFill>
                <a:rou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800" dirty="0" smtClean="0">
                <a:solidFill>
                  <a:schemeClr val="accent1"/>
                </a:solidFill>
              </a:rPr>
              <a:t>黏性土的活动度</a:t>
            </a:r>
            <a:endParaRPr lang="zh-CN" altLang="en-US" sz="2800" dirty="0">
              <a:solidFill>
                <a:schemeClr val="accent1"/>
              </a:solidFill>
            </a:endParaRPr>
          </a:p>
        </p:txBody>
      </p:sp>
      <p:sp>
        <p:nvSpPr>
          <p:cNvPr id="7" name="Text Box 10"/>
          <p:cNvSpPr txBox="1">
            <a:spLocks noChangeArrowheads="1"/>
          </p:cNvSpPr>
          <p:nvPr/>
        </p:nvSpPr>
        <p:spPr bwMode="auto">
          <a:xfrm>
            <a:off x="970152" y="3910569"/>
            <a:ext cx="66357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800" dirty="0" smtClean="0">
                <a:solidFill>
                  <a:srgbClr val="0000CC"/>
                </a:solidFill>
              </a:rPr>
              <a:t>m: </a:t>
            </a:r>
            <a:r>
              <a:rPr lang="zh-CN" altLang="en-US" sz="2800" dirty="0">
                <a:solidFill>
                  <a:srgbClr val="0000CC"/>
                </a:solidFill>
              </a:rPr>
              <a:t>粒径小于</a:t>
            </a:r>
            <a:r>
              <a:rPr lang="en-US" altLang="zh-CN" sz="2800" dirty="0" smtClean="0">
                <a:solidFill>
                  <a:srgbClr val="0000CC"/>
                </a:solidFill>
              </a:rPr>
              <a:t>0.002mm</a:t>
            </a:r>
            <a:r>
              <a:rPr lang="zh-CN" altLang="en-US" sz="2800" dirty="0">
                <a:solidFill>
                  <a:srgbClr val="0000CC"/>
                </a:solidFill>
              </a:rPr>
              <a:t>的</a:t>
            </a:r>
            <a:r>
              <a:rPr lang="zh-CN" altLang="en-US" sz="2800" dirty="0" smtClean="0">
                <a:solidFill>
                  <a:srgbClr val="0000CC"/>
                </a:solidFill>
              </a:rPr>
              <a:t>颗粒含量百分数</a:t>
            </a:r>
            <a:endParaRPr lang="zh-CN" altLang="en-US" sz="2800" dirty="0">
              <a:solidFill>
                <a:srgbClr val="0000CC"/>
              </a:solidFill>
            </a:endParaRPr>
          </a:p>
        </p:txBody>
      </p:sp>
      <p:sp>
        <p:nvSpPr>
          <p:cNvPr id="8" name="Text Box 11"/>
          <p:cNvSpPr txBox="1">
            <a:spLocks noChangeArrowheads="1"/>
          </p:cNvSpPr>
          <p:nvPr/>
        </p:nvSpPr>
        <p:spPr bwMode="auto">
          <a:xfrm>
            <a:off x="4644008" y="4796912"/>
            <a:ext cx="208823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dirty="0">
                <a:solidFill>
                  <a:srgbClr val="0000CC"/>
                </a:solidFill>
              </a:rPr>
              <a:t>A &lt; 0.75</a:t>
            </a:r>
            <a:endParaRPr lang="en-US" altLang="zh-CN" dirty="0">
              <a:solidFill>
                <a:srgbClr val="0000CC"/>
              </a:solidFill>
            </a:endParaRPr>
          </a:p>
          <a:p>
            <a:pPr eaLnBrk="1" hangingPunct="1"/>
            <a:r>
              <a:rPr lang="en-US" altLang="zh-CN" dirty="0">
                <a:solidFill>
                  <a:srgbClr val="0000CC"/>
                </a:solidFill>
              </a:rPr>
              <a:t>A = 075 </a:t>
            </a:r>
            <a:r>
              <a:rPr lang="zh-CN" altLang="en-US" dirty="0">
                <a:solidFill>
                  <a:srgbClr val="0000CC"/>
                </a:solidFill>
              </a:rPr>
              <a:t>～ </a:t>
            </a:r>
            <a:r>
              <a:rPr lang="en-US" altLang="zh-CN" dirty="0">
                <a:solidFill>
                  <a:srgbClr val="0000CC"/>
                </a:solidFill>
              </a:rPr>
              <a:t>1.25</a:t>
            </a:r>
            <a:endParaRPr lang="en-US" altLang="zh-CN" dirty="0">
              <a:solidFill>
                <a:srgbClr val="0000CC"/>
              </a:solidFill>
            </a:endParaRPr>
          </a:p>
          <a:p>
            <a:pPr eaLnBrk="1" hangingPunct="1"/>
            <a:r>
              <a:rPr lang="en-US" altLang="zh-CN" dirty="0">
                <a:solidFill>
                  <a:srgbClr val="0000CC"/>
                </a:solidFill>
              </a:rPr>
              <a:t>A &gt; 1.25</a:t>
            </a:r>
            <a:endParaRPr lang="en-US" altLang="zh-CN" dirty="0">
              <a:solidFill>
                <a:srgbClr val="0000CC"/>
              </a:solidFill>
            </a:endParaRPr>
          </a:p>
        </p:txBody>
      </p:sp>
      <p:sp>
        <p:nvSpPr>
          <p:cNvPr id="9" name="Text Box 12"/>
          <p:cNvSpPr txBox="1">
            <a:spLocks noChangeArrowheads="1"/>
          </p:cNvSpPr>
          <p:nvPr/>
        </p:nvSpPr>
        <p:spPr bwMode="auto">
          <a:xfrm>
            <a:off x="1694987" y="4766272"/>
            <a:ext cx="209809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rgbClr val="007800"/>
                </a:solidFill>
              </a:rPr>
              <a:t>不</a:t>
            </a:r>
            <a:r>
              <a:rPr lang="zh-CN" altLang="en-US" dirty="0" smtClean="0">
                <a:solidFill>
                  <a:srgbClr val="007800"/>
                </a:solidFill>
              </a:rPr>
              <a:t>活动黏性土</a:t>
            </a:r>
            <a:endParaRPr lang="zh-CN" altLang="en-US" dirty="0">
              <a:solidFill>
                <a:srgbClr val="007800"/>
              </a:solidFill>
            </a:endParaRPr>
          </a:p>
          <a:p>
            <a:pPr eaLnBrk="1" hangingPunct="1"/>
            <a:r>
              <a:rPr lang="zh-CN" altLang="en-US" dirty="0" smtClean="0">
                <a:solidFill>
                  <a:srgbClr val="007800"/>
                </a:solidFill>
              </a:rPr>
              <a:t>正常黏性土</a:t>
            </a:r>
            <a:endParaRPr lang="zh-CN" altLang="en-US" dirty="0">
              <a:solidFill>
                <a:srgbClr val="007800"/>
              </a:solidFill>
            </a:endParaRPr>
          </a:p>
          <a:p>
            <a:pPr eaLnBrk="1" hangingPunct="1"/>
            <a:r>
              <a:rPr lang="zh-CN" altLang="en-US" dirty="0" smtClean="0">
                <a:solidFill>
                  <a:srgbClr val="007800"/>
                </a:solidFill>
              </a:rPr>
              <a:t>活动黏性土</a:t>
            </a:r>
            <a:endParaRPr lang="zh-CN" altLang="en-US" dirty="0">
              <a:solidFill>
                <a:srgbClr val="007800"/>
              </a:solidFill>
            </a:endParaRPr>
          </a:p>
        </p:txBody>
      </p:sp>
      <p:sp>
        <p:nvSpPr>
          <p:cNvPr id="10" name="Text Box 6"/>
          <p:cNvSpPr txBox="1">
            <a:spLocks noChangeArrowheads="1"/>
          </p:cNvSpPr>
          <p:nvPr/>
        </p:nvSpPr>
        <p:spPr bwMode="auto">
          <a:xfrm>
            <a:off x="3779838" y="1887219"/>
            <a:ext cx="4307541" cy="369332"/>
          </a:xfrm>
          <a:prstGeom prst="rect">
            <a:avLst/>
          </a:prstGeom>
          <a:noFill/>
          <a:ln w="9525" algn="ctr">
            <a:solidFill>
              <a:srgbClr val="6600FF"/>
            </a:solid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smtClean="0">
                <a:solidFill>
                  <a:srgbClr val="800000"/>
                </a:solidFill>
              </a:rPr>
              <a:t>反映黏性土中所含矿物的活动性</a:t>
            </a:r>
            <a:endParaRPr lang="zh-CN" altLang="en-US" dirty="0">
              <a:solidFill>
                <a:srgbClr val="0000CC"/>
              </a:solidFill>
            </a:endParaRPr>
          </a:p>
        </p:txBody>
      </p:sp>
      <p:graphicFrame>
        <p:nvGraphicFramePr>
          <p:cNvPr id="11" name="Object 3"/>
          <p:cNvGraphicFramePr>
            <a:graphicFrameLocks noChangeAspect="1"/>
          </p:cNvGraphicFramePr>
          <p:nvPr/>
        </p:nvGraphicFramePr>
        <p:xfrm>
          <a:off x="2964892" y="2691472"/>
          <a:ext cx="2370138" cy="661987"/>
        </p:xfrm>
        <a:graphic>
          <a:graphicData uri="http://schemas.openxmlformats.org/presentationml/2006/ole">
            <mc:AlternateContent xmlns:mc="http://schemas.openxmlformats.org/markup-compatibility/2006">
              <mc:Choice xmlns:v="urn:schemas-microsoft-com:vml" Requires="v">
                <p:oleObj spid="_x0000_s43025" name="" r:id="rId1" imgW="635000" imgH="177800" progId="Equation.3">
                  <p:embed/>
                </p:oleObj>
              </mc:Choice>
              <mc:Fallback>
                <p:oleObj name="" r:id="rId1" imgW="635000" imgH="177800" progId="Equation.3">
                  <p:embed/>
                  <p:pic>
                    <p:nvPicPr>
                      <p:cNvPr id="0" name="Object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4892" y="2691472"/>
                        <a:ext cx="2370138" cy="661987"/>
                      </a:xfrm>
                      <a:prstGeom prst="rect">
                        <a:avLst/>
                      </a:prstGeom>
                      <a:solidFill>
                        <a:schemeClr val="tx2">
                          <a:lumMod val="20000"/>
                          <a:lumOff val="80000"/>
                        </a:schemeClr>
                      </a:solidFill>
                      <a:ln>
                        <a:noFill/>
                      </a:ln>
                      <a:effectLst/>
                    </p:spPr>
                  </p:pic>
                </p:oleObj>
              </mc:Fallback>
            </mc:AlternateContent>
          </a:graphicData>
        </a:graphic>
      </p:graphicFrame>
      <p:sp>
        <p:nvSpPr>
          <p:cNvPr id="12"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.3 </a:t>
            </a:r>
            <a:r>
              <a:rPr lang="zh-CN" altLang="en-US" sz="2600" b="1" dirty="0" smtClean="0">
                <a:solidFill>
                  <a:srgbClr val="FF3300"/>
                </a:solidFill>
                <a:cs typeface="Times New Roman" panose="02020603050405020304" pitchFamily="18" charset="0"/>
              </a:rPr>
              <a:t>黏性土</a:t>
            </a:r>
            <a:r>
              <a:rPr lang="zh-CN" altLang="en-US" sz="2600" b="1" dirty="0">
                <a:solidFill>
                  <a:srgbClr val="FF3300"/>
                </a:solidFill>
                <a:cs typeface="Times New Roman" panose="02020603050405020304" pitchFamily="18" charset="0"/>
              </a:rPr>
              <a:t>的</a:t>
            </a:r>
            <a:r>
              <a:rPr lang="zh-CN" altLang="en-US" sz="2600" b="1" dirty="0" smtClean="0">
                <a:solidFill>
                  <a:srgbClr val="FF3300"/>
                </a:solidFill>
                <a:cs typeface="Times New Roman" panose="02020603050405020304" pitchFamily="18" charset="0"/>
              </a:rPr>
              <a:t>物理特征</a:t>
            </a:r>
            <a:endParaRPr lang="zh-CN" altLang="en-US" sz="2600" b="1" dirty="0">
              <a:solidFill>
                <a:srgbClr val="FF330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lide(fromLeft)">
                                      <p:cBhvr>
                                        <p:cTn id="20" dur="500"/>
                                        <p:tgtEl>
                                          <p:spTgt spid="8"/>
                                        </p:tgtEl>
                                      </p:cBhvr>
                                    </p:animEffect>
                                  </p:childTnLst>
                                </p:cTn>
                              </p:par>
                            </p:childTnLst>
                          </p:cTn>
                        </p:par>
                        <p:par>
                          <p:cTn id="21" fill="hold">
                            <p:stCondLst>
                              <p:cond delay="500"/>
                            </p:stCondLst>
                            <p:childTnLst>
                              <p:par>
                                <p:cTn id="22" presetID="1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slide(fromLeft)">
                                      <p:cBhvr>
                                        <p:cTn id="24" dur="500"/>
                                        <p:tgtEl>
                                          <p:spTgt spid="9"/>
                                        </p:tgtEl>
                                      </p:cBhvr>
                                    </p:animEffect>
                                  </p:childTnLst>
                                </p:cTn>
                              </p:par>
                            </p:childTnLst>
                          </p:cTn>
                        </p:par>
                        <p:par>
                          <p:cTn id="25" fill="hold">
                            <p:stCondLst>
                              <p:cond delay="1000"/>
                            </p:stCondLst>
                            <p:childTnLst>
                              <p:par>
                                <p:cTn id="26" presetID="47"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type="none" w="sm" len="med"/>
              </a14:hiddenLine>
            </a:ext>
          </a:extLst>
        </p:spPr>
        <p:txBody>
          <a:bodyPr wrap="none"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3795" name="Rectangle 3"/>
          <p:cNvSpPr>
            <a:spLocks noChangeArrowheads="1"/>
          </p:cNvSpPr>
          <p:nvPr/>
        </p:nvSpPr>
        <p:spPr bwMode="auto">
          <a:xfrm>
            <a:off x="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type="none" w="sm" len="med"/>
              </a14:hiddenLine>
            </a:ext>
          </a:extLst>
        </p:spPr>
        <p:txBody>
          <a:bodyPr wrap="none"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3796" name="Rectangle 4"/>
          <p:cNvSpPr>
            <a:spLocks noChangeArrowheads="1"/>
          </p:cNvSpPr>
          <p:nvPr/>
        </p:nvSpPr>
        <p:spPr bwMode="auto">
          <a:xfrm>
            <a:off x="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type="none" w="sm" len="med"/>
              </a14:hiddenLine>
            </a:ext>
          </a:extLst>
        </p:spPr>
        <p:txBody>
          <a:bodyPr wrap="none"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pic>
        <p:nvPicPr>
          <p:cNvPr id="1854479" name="Picture 1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52343" y="1030362"/>
            <a:ext cx="39751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type="none" w="sm" len="med"/>
              </a14:hiddenLine>
            </a:ext>
          </a:extLst>
        </p:spPr>
      </p:pic>
      <p:sp>
        <p:nvSpPr>
          <p:cNvPr id="2" name="矩形 1"/>
          <p:cNvSpPr/>
          <p:nvPr/>
        </p:nvSpPr>
        <p:spPr>
          <a:xfrm>
            <a:off x="467544" y="1052736"/>
            <a:ext cx="4320480" cy="3970318"/>
          </a:xfrm>
          <a:prstGeom prst="rect">
            <a:avLst/>
          </a:prstGeom>
        </p:spPr>
        <p:txBody>
          <a:bodyPr wrap="square">
            <a:spAutoFit/>
          </a:bodyPr>
          <a:lstStyle/>
          <a:p>
            <a:pPr marL="342900" indent="-342900">
              <a:lnSpc>
                <a:spcPct val="150000"/>
              </a:lnSpc>
              <a:buFont typeface="Wingdings" panose="05000000000000000000" pitchFamily="2" charset="2"/>
              <a:buChar char="u"/>
            </a:pPr>
            <a:r>
              <a:rPr lang="zh-CN" altLang="en-US" sz="2800" dirty="0"/>
              <a:t>天然状态下</a:t>
            </a:r>
            <a:r>
              <a:rPr lang="zh-CN" altLang="en-US" sz="2800" dirty="0" smtClean="0"/>
              <a:t>的黏性</a:t>
            </a:r>
            <a:r>
              <a:rPr lang="zh-CN" altLang="en-US" sz="2800" dirty="0"/>
              <a:t>土通常都具有一定的</a:t>
            </a:r>
            <a:r>
              <a:rPr lang="zh-CN" altLang="en-US" sz="2800" dirty="0">
                <a:solidFill>
                  <a:srgbClr val="FF0000"/>
                </a:solidFill>
              </a:rPr>
              <a:t>结构性</a:t>
            </a:r>
            <a:r>
              <a:rPr lang="zh-CN" altLang="en-US" sz="2800" dirty="0" smtClean="0"/>
              <a:t>，指</a:t>
            </a:r>
            <a:r>
              <a:rPr lang="zh-CN" altLang="en-US" sz="2800" dirty="0"/>
              <a:t>天然土的结构受到扰动影响而改变的特性。当受到外来因素的扰动时，土的强度降低。 </a:t>
            </a:r>
            <a:endParaRPr lang="zh-CN" altLang="en-US" sz="2800" dirty="0"/>
          </a:p>
        </p:txBody>
      </p:sp>
      <p:sp>
        <p:nvSpPr>
          <p:cNvPr id="7"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.3 </a:t>
            </a:r>
            <a:r>
              <a:rPr lang="zh-CN" altLang="en-US" sz="2600" b="1" dirty="0" smtClean="0">
                <a:solidFill>
                  <a:srgbClr val="FF3300"/>
                </a:solidFill>
                <a:cs typeface="Times New Roman" panose="02020603050405020304" pitchFamily="18" charset="0"/>
              </a:rPr>
              <a:t>黏性土</a:t>
            </a:r>
            <a:r>
              <a:rPr lang="zh-CN" altLang="en-US" sz="2600" b="1" dirty="0">
                <a:solidFill>
                  <a:srgbClr val="FF3300"/>
                </a:solidFill>
                <a:cs typeface="Times New Roman" panose="02020603050405020304" pitchFamily="18" charset="0"/>
              </a:rPr>
              <a:t>的</a:t>
            </a:r>
            <a:r>
              <a:rPr lang="zh-CN" altLang="en-US" sz="2600" b="1" dirty="0" smtClean="0">
                <a:solidFill>
                  <a:srgbClr val="FF3300"/>
                </a:solidFill>
                <a:cs typeface="Times New Roman" panose="02020603050405020304" pitchFamily="18" charset="0"/>
              </a:rPr>
              <a:t>物理特征</a:t>
            </a:r>
            <a:endParaRPr lang="zh-CN" altLang="en-US" sz="2600" b="1" dirty="0">
              <a:solidFill>
                <a:srgbClr val="FF3300"/>
              </a:solidFill>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54479"/>
                                        </p:tgtEl>
                                        <p:attrNameLst>
                                          <p:attrName>style.visibility</p:attrName>
                                        </p:attrNameLst>
                                      </p:cBhvr>
                                      <p:to>
                                        <p:strVal val="visible"/>
                                      </p:to>
                                    </p:set>
                                    <p:animEffect transition="in" filter="blinds(horizontal)">
                                      <p:cBhvr>
                                        <p:cTn id="7" dur="500"/>
                                        <p:tgtEl>
                                          <p:spTgt spid="1854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灯片编号占位符 1"/>
          <p:cNvSpPr>
            <a:spLocks noGrp="1" noChangeArrowheads="1"/>
          </p:cNvSpPr>
          <p:nvPr>
            <p:ph type="sldNum" sz="quarter" idx="12"/>
          </p:nvPr>
        </p:nvSpPr>
        <p:spPr>
          <a:xfrm>
            <a:off x="457200" y="6243638"/>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a:fld id="{ABCC43C2-73B5-4E06-BB2E-0EDC0F7645A6}" type="slidenum">
              <a:rPr lang="zh-CN" altLang="en-US" sz="1200">
                <a:latin typeface="Garamond" panose="02020404030301010803" pitchFamily="18" charset="0"/>
              </a:rPr>
            </a:fld>
            <a:endParaRPr lang="en-US" altLang="zh-CN" sz="1200">
              <a:latin typeface="Garamond" panose="02020404030301010803" pitchFamily="18" charset="0"/>
            </a:endParaRPr>
          </a:p>
        </p:txBody>
      </p:sp>
      <p:sp>
        <p:nvSpPr>
          <p:cNvPr id="643075" name="Text Box 3"/>
          <p:cNvSpPr txBox="1">
            <a:spLocks noChangeArrowheads="1"/>
          </p:cNvSpPr>
          <p:nvPr/>
        </p:nvSpPr>
        <p:spPr bwMode="auto">
          <a:xfrm>
            <a:off x="827584" y="805557"/>
            <a:ext cx="72659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buFont typeface="Wingdings" panose="05000000000000000000" pitchFamily="2" charset="2"/>
              <a:buNone/>
            </a:pPr>
            <a:r>
              <a:rPr lang="zh-CN" altLang="en-US" sz="2800" dirty="0">
                <a:solidFill>
                  <a:srgbClr val="201094"/>
                </a:solidFill>
                <a:ea typeface="幼圆" panose="02010509060101010101" pitchFamily="49" charset="-122"/>
              </a:rPr>
              <a:t>    </a:t>
            </a:r>
            <a:r>
              <a:rPr lang="zh-CN" altLang="en-US" sz="2800" dirty="0" smtClean="0">
                <a:solidFill>
                  <a:srgbClr val="0000FF"/>
                </a:solidFill>
                <a:ea typeface="幼圆" panose="02010509060101010101" pitchFamily="49" charset="-122"/>
              </a:rPr>
              <a:t>土的三</a:t>
            </a:r>
            <a:r>
              <a:rPr lang="zh-CN" altLang="en-US" sz="2800" dirty="0">
                <a:solidFill>
                  <a:srgbClr val="0000FF"/>
                </a:solidFill>
                <a:ea typeface="幼圆" panose="02010509060101010101" pitchFamily="49" charset="-122"/>
              </a:rPr>
              <a:t>个组成部分：固相、液相和气相</a:t>
            </a:r>
            <a:endParaRPr lang="zh-CN" altLang="en-US" sz="2800" dirty="0">
              <a:solidFill>
                <a:srgbClr val="0000FF"/>
              </a:solidFill>
              <a:ea typeface="幼圆" panose="02010509060101010101" pitchFamily="49" charset="-122"/>
            </a:endParaRPr>
          </a:p>
        </p:txBody>
      </p:sp>
      <p:sp>
        <p:nvSpPr>
          <p:cNvPr id="643077" name="AutoShape 5"/>
          <p:cNvSpPr>
            <a:spLocks noChangeArrowheads="1"/>
          </p:cNvSpPr>
          <p:nvPr/>
        </p:nvSpPr>
        <p:spPr bwMode="auto">
          <a:xfrm>
            <a:off x="323528" y="1832303"/>
            <a:ext cx="2819400" cy="2119312"/>
          </a:xfrm>
          <a:prstGeom prst="cloudCallout">
            <a:avLst>
              <a:gd name="adj1" fmla="val 90614"/>
              <a:gd name="adj2" fmla="val -73813"/>
            </a:avLst>
          </a:prstGeom>
          <a:gradFill rotWithShape="1">
            <a:gsLst>
              <a:gs pos="0">
                <a:srgbClr val="CCFF66"/>
              </a:gs>
              <a:gs pos="100000">
                <a:srgbClr val="FFFFFF"/>
              </a:gs>
            </a:gsLst>
            <a:path path="rect">
              <a:fillToRect r="100000" b="100000"/>
            </a:path>
          </a:gradFill>
          <a:ln w="9525">
            <a:solidFill>
              <a:srgbClr val="CCFF66"/>
            </a:solidFill>
            <a:round/>
          </a:ln>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spcBef>
                <a:spcPct val="50000"/>
              </a:spcBef>
              <a:buFont typeface="Wingdings" panose="05000000000000000000" pitchFamily="2" charset="2"/>
              <a:buChar char="§"/>
            </a:pPr>
            <a:r>
              <a:rPr lang="zh-CN" altLang="en-US" dirty="0">
                <a:ea typeface="幼圆" panose="02010509060101010101" pitchFamily="49" charset="-122"/>
              </a:rPr>
              <a:t> 粒径级配</a:t>
            </a:r>
            <a:endParaRPr lang="zh-CN" altLang="en-US" dirty="0">
              <a:ea typeface="幼圆" panose="02010509060101010101" pitchFamily="49" charset="-122"/>
            </a:endParaRPr>
          </a:p>
          <a:p>
            <a:pPr eaLnBrk="1" hangingPunct="1">
              <a:lnSpc>
                <a:spcPct val="120000"/>
              </a:lnSpc>
              <a:spcBef>
                <a:spcPct val="50000"/>
              </a:spcBef>
              <a:buFont typeface="Wingdings" panose="05000000000000000000" pitchFamily="2" charset="2"/>
              <a:buChar char="§"/>
            </a:pPr>
            <a:r>
              <a:rPr lang="zh-CN" altLang="en-US" dirty="0">
                <a:ea typeface="幼圆" panose="02010509060101010101" pitchFamily="49" charset="-122"/>
              </a:rPr>
              <a:t> 矿物成分</a:t>
            </a:r>
            <a:endParaRPr lang="zh-CN" altLang="en-US" dirty="0">
              <a:ea typeface="幼圆" panose="02010509060101010101" pitchFamily="49" charset="-122"/>
            </a:endParaRPr>
          </a:p>
          <a:p>
            <a:pPr eaLnBrk="1" hangingPunct="1">
              <a:lnSpc>
                <a:spcPct val="120000"/>
              </a:lnSpc>
              <a:spcBef>
                <a:spcPct val="50000"/>
              </a:spcBef>
              <a:buFont typeface="Wingdings" panose="05000000000000000000" pitchFamily="2" charset="2"/>
              <a:buChar char="§"/>
            </a:pPr>
            <a:r>
              <a:rPr lang="zh-CN" altLang="en-US" dirty="0">
                <a:ea typeface="幼圆" panose="02010509060101010101" pitchFamily="49" charset="-122"/>
              </a:rPr>
              <a:t> 颗粒形状 </a:t>
            </a:r>
            <a:endParaRPr lang="zh-CN" altLang="en-US" dirty="0">
              <a:ea typeface="幼圆" panose="02010509060101010101" pitchFamily="49" charset="-122"/>
            </a:endParaRPr>
          </a:p>
        </p:txBody>
      </p:sp>
      <p:sp>
        <p:nvSpPr>
          <p:cNvPr id="643087" name="AutoShape 15"/>
          <p:cNvSpPr>
            <a:spLocks noChangeArrowheads="1"/>
          </p:cNvSpPr>
          <p:nvPr/>
        </p:nvSpPr>
        <p:spPr bwMode="auto">
          <a:xfrm>
            <a:off x="3172640" y="1864327"/>
            <a:ext cx="3240359" cy="2466915"/>
          </a:xfrm>
          <a:prstGeom prst="wedgeEllipseCallout">
            <a:avLst>
              <a:gd name="adj1" fmla="val 31345"/>
              <a:gd name="adj2" fmla="val -70949"/>
            </a:avLst>
          </a:prstGeom>
          <a:gradFill rotWithShape="1">
            <a:gsLst>
              <a:gs pos="0">
                <a:srgbClr val="CCFFCC"/>
              </a:gs>
              <a:gs pos="100000">
                <a:srgbClr val="FFFF99"/>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buFont typeface="Wingdings" panose="05000000000000000000" pitchFamily="2" charset="2"/>
              <a:buNone/>
            </a:pPr>
            <a:r>
              <a:rPr lang="zh-CN" altLang="en-US" dirty="0">
                <a:solidFill>
                  <a:srgbClr val="800000"/>
                </a:solidFill>
                <a:ea typeface="幼圆" panose="02010509060101010101" pitchFamily="49" charset="-122"/>
              </a:rPr>
              <a:t>结合水  (强结合水、弱结合水)  </a:t>
            </a:r>
            <a:endParaRPr lang="zh-CN" altLang="en-US" sz="2000" dirty="0">
              <a:solidFill>
                <a:srgbClr val="800000"/>
              </a:solidFill>
              <a:ea typeface="幼圆" panose="02010509060101010101" pitchFamily="49" charset="-122"/>
            </a:endParaRPr>
          </a:p>
          <a:p>
            <a:pPr eaLnBrk="1" hangingPunct="1">
              <a:spcBef>
                <a:spcPct val="50000"/>
              </a:spcBef>
            </a:pPr>
            <a:r>
              <a:rPr lang="zh-CN" altLang="en-US" dirty="0">
                <a:solidFill>
                  <a:srgbClr val="800000"/>
                </a:solidFill>
                <a:ea typeface="幼圆" panose="02010509060101010101" pitchFamily="49" charset="-122"/>
              </a:rPr>
              <a:t>自由水  (重力水、毛细水) </a:t>
            </a:r>
            <a:endParaRPr lang="zh-CN" altLang="en-US" sz="2000" dirty="0">
              <a:solidFill>
                <a:srgbClr val="800000"/>
              </a:solidFill>
              <a:ea typeface="幼圆" panose="02010509060101010101" pitchFamily="49" charset="-122"/>
            </a:endParaRPr>
          </a:p>
        </p:txBody>
      </p:sp>
      <p:sp>
        <p:nvSpPr>
          <p:cNvPr id="643090" name="AutoShape 18"/>
          <p:cNvSpPr>
            <a:spLocks noChangeArrowheads="1"/>
          </p:cNvSpPr>
          <p:nvPr/>
        </p:nvSpPr>
        <p:spPr bwMode="auto">
          <a:xfrm>
            <a:off x="6660232" y="2512461"/>
            <a:ext cx="2219325" cy="1495425"/>
          </a:xfrm>
          <a:prstGeom prst="cloudCallout">
            <a:avLst>
              <a:gd name="adj1" fmla="val -18314"/>
              <a:gd name="adj2" fmla="val -118099"/>
            </a:avLst>
          </a:prstGeom>
          <a:gradFill rotWithShape="1">
            <a:gsLst>
              <a:gs pos="0">
                <a:srgbClr val="66FFFF"/>
              </a:gs>
              <a:gs pos="100000">
                <a:srgbClr val="CCFF66"/>
              </a:gs>
            </a:gsLst>
            <a:path path="rect">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buFont typeface="Wingdings" panose="05000000000000000000" pitchFamily="2" charset="2"/>
              <a:buNone/>
            </a:pPr>
            <a:r>
              <a:rPr lang="zh-CN" altLang="en-US" dirty="0">
                <a:solidFill>
                  <a:srgbClr val="800000"/>
                </a:solidFill>
                <a:ea typeface="幼圆" panose="02010509060101010101" pitchFamily="49" charset="-122"/>
              </a:rPr>
              <a:t>自由气体</a:t>
            </a:r>
            <a:endParaRPr lang="zh-CN" altLang="en-US" dirty="0">
              <a:solidFill>
                <a:srgbClr val="800000"/>
              </a:solidFill>
              <a:ea typeface="幼圆" panose="02010509060101010101" pitchFamily="49" charset="-122"/>
            </a:endParaRPr>
          </a:p>
          <a:p>
            <a:pPr algn="ctr" eaLnBrk="1" hangingPunct="1">
              <a:spcBef>
                <a:spcPct val="50000"/>
              </a:spcBef>
              <a:buFont typeface="Wingdings" panose="05000000000000000000" pitchFamily="2" charset="2"/>
              <a:buNone/>
            </a:pPr>
            <a:r>
              <a:rPr lang="zh-CN" altLang="en-US" dirty="0">
                <a:solidFill>
                  <a:srgbClr val="800000"/>
                </a:solidFill>
                <a:ea typeface="幼圆" panose="02010509060101010101" pitchFamily="49" charset="-122"/>
              </a:rPr>
              <a:t>封闭气体</a:t>
            </a:r>
            <a:endParaRPr lang="zh-CN" altLang="en-US" dirty="0">
              <a:solidFill>
                <a:srgbClr val="800000"/>
              </a:solidFill>
              <a:ea typeface="幼圆" panose="02010509060101010101" pitchFamily="49" charset="-122"/>
            </a:endParaRPr>
          </a:p>
        </p:txBody>
      </p:sp>
      <p:sp>
        <p:nvSpPr>
          <p:cNvPr id="11" name="Text Box 14"/>
          <p:cNvSpPr txBox="1">
            <a:spLocks noChangeArrowheads="1"/>
          </p:cNvSpPr>
          <p:nvPr/>
        </p:nvSpPr>
        <p:spPr bwMode="auto">
          <a:xfrm>
            <a:off x="1588" y="1588"/>
            <a:ext cx="1906116" cy="43053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en-US" altLang="zh-CN" sz="2800" dirty="0" smtClean="0">
                <a:solidFill>
                  <a:srgbClr val="FF3300"/>
                </a:solidFill>
                <a:ea typeface="+mj-ea"/>
                <a:cs typeface="Times New Roman" panose="02020603050405020304" pitchFamily="18" charset="0"/>
              </a:rPr>
              <a:t>§1.1 </a:t>
            </a:r>
            <a:r>
              <a:rPr lang="zh-CN" altLang="en-US" sz="2800" dirty="0" smtClean="0">
                <a:solidFill>
                  <a:srgbClr val="FF3300"/>
                </a:solidFill>
                <a:ea typeface="+mj-ea"/>
                <a:cs typeface="Times New Roman" panose="02020603050405020304" pitchFamily="18" charset="0"/>
              </a:rPr>
              <a:t>概述</a:t>
            </a:r>
            <a:endParaRPr lang="zh-CN" altLang="en-US" sz="2800" dirty="0">
              <a:solidFill>
                <a:srgbClr val="FF3300"/>
              </a:solidFill>
              <a:ea typeface="+mj-ea"/>
              <a:cs typeface="Times New Roman" panose="02020603050405020304" pitchFamily="18" charset="0"/>
            </a:endParaRPr>
          </a:p>
        </p:txBody>
      </p:sp>
      <p:sp>
        <p:nvSpPr>
          <p:cNvPr id="2" name="椭圆 1"/>
          <p:cNvSpPr/>
          <p:nvPr/>
        </p:nvSpPr>
        <p:spPr>
          <a:xfrm>
            <a:off x="954646" y="5157192"/>
            <a:ext cx="2537234"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smtClean="0"/>
              <a:t>定性</a:t>
            </a:r>
            <a:endParaRPr lang="zh-CN" altLang="en-US" sz="3600" b="1" dirty="0"/>
          </a:p>
        </p:txBody>
      </p:sp>
      <p:sp>
        <p:nvSpPr>
          <p:cNvPr id="13" name="椭圆 12"/>
          <p:cNvSpPr/>
          <p:nvPr/>
        </p:nvSpPr>
        <p:spPr>
          <a:xfrm>
            <a:off x="5391615" y="5122990"/>
            <a:ext cx="2537234"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t>定量</a:t>
            </a:r>
            <a:endParaRPr lang="zh-CN" altLang="en-US" sz="3200" b="1" dirty="0"/>
          </a:p>
        </p:txBody>
      </p:sp>
      <p:sp>
        <p:nvSpPr>
          <p:cNvPr id="3" name="右箭头 2"/>
          <p:cNvSpPr/>
          <p:nvPr/>
        </p:nvSpPr>
        <p:spPr>
          <a:xfrm>
            <a:off x="4136541" y="5229200"/>
            <a:ext cx="64807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3075"/>
                                        </p:tgtEl>
                                        <p:attrNameLst>
                                          <p:attrName>style.visibility</p:attrName>
                                        </p:attrNameLst>
                                      </p:cBhvr>
                                      <p:to>
                                        <p:strVal val="visible"/>
                                      </p:to>
                                    </p:set>
                                    <p:animEffect transition="in" filter="wipe(left)">
                                      <p:cBhvr>
                                        <p:cTn id="7" dur="500"/>
                                        <p:tgtEl>
                                          <p:spTgt spid="6430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3077"/>
                                        </p:tgtEl>
                                        <p:attrNameLst>
                                          <p:attrName>style.visibility</p:attrName>
                                        </p:attrNameLst>
                                      </p:cBhvr>
                                      <p:to>
                                        <p:strVal val="visible"/>
                                      </p:to>
                                    </p:set>
                                    <p:animEffect transition="in" filter="wipe(left)">
                                      <p:cBhvr>
                                        <p:cTn id="12" dur="500"/>
                                        <p:tgtEl>
                                          <p:spTgt spid="64307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3087"/>
                                        </p:tgtEl>
                                        <p:attrNameLst>
                                          <p:attrName>style.visibility</p:attrName>
                                        </p:attrNameLst>
                                      </p:cBhvr>
                                      <p:to>
                                        <p:strVal val="visible"/>
                                      </p:to>
                                    </p:set>
                                    <p:animEffect transition="in" filter="wipe(left)">
                                      <p:cBhvr>
                                        <p:cTn id="17" dur="500"/>
                                        <p:tgtEl>
                                          <p:spTgt spid="64308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43090"/>
                                        </p:tgtEl>
                                        <p:attrNameLst>
                                          <p:attrName>style.visibility</p:attrName>
                                        </p:attrNameLst>
                                      </p:cBhvr>
                                      <p:to>
                                        <p:strVal val="visible"/>
                                      </p:to>
                                    </p:set>
                                    <p:animEffect transition="in" filter="wipe(left)">
                                      <p:cBhvr>
                                        <p:cTn id="22" dur="500"/>
                                        <p:tgtEl>
                                          <p:spTgt spid="643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075" grpId="0" autoUpdateAnimBg="0"/>
      <p:bldP spid="643077" grpId="0" animBg="1"/>
      <p:bldP spid="643087" grpId="0" animBg="1"/>
      <p:bldP spid="64309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CC6ACE46-8D3B-431D-9BE7-90AE0754B9B6}" type="slidenum">
              <a:rPr lang="zh-CN" altLang="en-US" sz="1200">
                <a:latin typeface="Garamond" panose="02020404030301010803" pitchFamily="18" charset="0"/>
              </a:rPr>
            </a:fld>
            <a:endParaRPr lang="en-US" altLang="zh-CN" sz="1200">
              <a:latin typeface="Garamond" panose="02020404030301010803" pitchFamily="18" charset="0"/>
            </a:endParaRPr>
          </a:p>
        </p:txBody>
      </p:sp>
      <p:graphicFrame>
        <p:nvGraphicFramePr>
          <p:cNvPr id="825346" name="Object 2"/>
          <p:cNvGraphicFramePr>
            <a:graphicFrameLocks noChangeAspect="1"/>
          </p:cNvGraphicFramePr>
          <p:nvPr/>
        </p:nvGraphicFramePr>
        <p:xfrm>
          <a:off x="1098837" y="3235169"/>
          <a:ext cx="1242725" cy="990728"/>
        </p:xfrm>
        <a:graphic>
          <a:graphicData uri="http://schemas.openxmlformats.org/presentationml/2006/ole">
            <mc:AlternateContent xmlns:mc="http://schemas.openxmlformats.org/markup-compatibility/2006">
              <mc:Choice xmlns:v="urn:schemas-microsoft-com:vml" Requires="v">
                <p:oleObj spid="_x0000_s32039" name="公式" r:id="rId1" imgW="736600" imgH="584200" progId="Equation.3">
                  <p:embed/>
                </p:oleObj>
              </mc:Choice>
              <mc:Fallback>
                <p:oleObj name="公式" r:id="rId1" imgW="736600" imgH="584200" progId="Equation.3">
                  <p:embed/>
                  <p:pic>
                    <p:nvPicPr>
                      <p:cNvPr id="0"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837" y="3235169"/>
                        <a:ext cx="1242725" cy="990728"/>
                      </a:xfrm>
                      <a:prstGeom prst="rect">
                        <a:avLst/>
                      </a:prstGeom>
                      <a:noFill/>
                      <a:ln>
                        <a:noFill/>
                      </a:ln>
                      <a:effectLst/>
                    </p:spPr>
                  </p:pic>
                </p:oleObj>
              </mc:Fallback>
            </mc:AlternateContent>
          </a:graphicData>
        </a:graphic>
      </p:graphicFrame>
      <p:sp>
        <p:nvSpPr>
          <p:cNvPr id="825347" name="Rectangle 3"/>
          <p:cNvSpPr>
            <a:spLocks noChangeArrowheads="1"/>
          </p:cNvSpPr>
          <p:nvPr/>
        </p:nvSpPr>
        <p:spPr bwMode="auto">
          <a:xfrm>
            <a:off x="636588" y="652463"/>
            <a:ext cx="51609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buFont typeface="Wingdings" panose="05000000000000000000" pitchFamily="2" charset="2"/>
              <a:buNone/>
            </a:pPr>
            <a:r>
              <a:rPr lang="zh-CN" altLang="en-US" sz="2800" b="1" dirty="0" smtClean="0">
                <a:solidFill>
                  <a:srgbClr val="993300"/>
                </a:solidFill>
              </a:rPr>
              <a:t>黏性</a:t>
            </a:r>
            <a:r>
              <a:rPr lang="zh-CN" altLang="en-US" sz="2800" b="1" dirty="0">
                <a:solidFill>
                  <a:srgbClr val="993300"/>
                </a:solidFill>
              </a:rPr>
              <a:t>土结构性的</a:t>
            </a:r>
            <a:r>
              <a:rPr lang="zh-CN" altLang="en-US" sz="2800" b="1" dirty="0" smtClean="0">
                <a:solidFill>
                  <a:srgbClr val="993300"/>
                </a:solidFill>
              </a:rPr>
              <a:t>指标</a:t>
            </a:r>
            <a:r>
              <a:rPr lang="en-US" altLang="zh-CN" sz="2800" b="1" dirty="0" smtClean="0">
                <a:solidFill>
                  <a:srgbClr val="993300"/>
                </a:solidFill>
              </a:rPr>
              <a:t>——</a:t>
            </a:r>
            <a:r>
              <a:rPr lang="zh-CN" altLang="en-US" sz="2800" b="1" dirty="0" smtClean="0">
                <a:solidFill>
                  <a:srgbClr val="993300"/>
                </a:solidFill>
              </a:rPr>
              <a:t>灵敏度</a:t>
            </a:r>
            <a:endParaRPr lang="en-US" altLang="zh-CN" sz="2800" b="1" baseline="-25000" dirty="0">
              <a:solidFill>
                <a:srgbClr val="993300"/>
              </a:solidFill>
              <a:latin typeface="Arial Black" panose="020B0A04020102020204" pitchFamily="34" charset="0"/>
            </a:endParaRPr>
          </a:p>
        </p:txBody>
      </p:sp>
      <p:grpSp>
        <p:nvGrpSpPr>
          <p:cNvPr id="2" name="Group 4"/>
          <p:cNvGrpSpPr/>
          <p:nvPr/>
        </p:nvGrpSpPr>
        <p:grpSpPr bwMode="auto">
          <a:xfrm>
            <a:off x="488950" y="4648172"/>
            <a:ext cx="990600" cy="1295400"/>
            <a:chOff x="454" y="1008"/>
            <a:chExt cx="1322" cy="1612"/>
          </a:xfrm>
        </p:grpSpPr>
        <p:sp>
          <p:nvSpPr>
            <p:cNvPr id="31784" name="AutoShape 5"/>
            <p:cNvSpPr>
              <a:spLocks noChangeArrowheads="1"/>
            </p:cNvSpPr>
            <p:nvPr/>
          </p:nvSpPr>
          <p:spPr bwMode="auto">
            <a:xfrm>
              <a:off x="1200" y="1392"/>
              <a:ext cx="528" cy="816"/>
            </a:xfrm>
            <a:prstGeom prst="flowChartMagneticDisk">
              <a:avLst/>
            </a:prstGeom>
            <a:solidFill>
              <a:srgbClr val="CC9900"/>
            </a:solidFill>
            <a:ln w="22225">
              <a:solidFill>
                <a:srgbClr val="800000"/>
              </a:solidFill>
              <a:miter lim="800000"/>
            </a:ln>
          </p:spPr>
          <p:txBody>
            <a:bodyPr lIns="0" r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endParaRPr lang="zh-CN" altLang="en-US"/>
            </a:p>
          </p:txBody>
        </p:sp>
        <p:sp>
          <p:nvSpPr>
            <p:cNvPr id="31785" name="Line 6"/>
            <p:cNvSpPr>
              <a:spLocks noChangeShapeType="1"/>
            </p:cNvSpPr>
            <p:nvPr/>
          </p:nvSpPr>
          <p:spPr bwMode="auto">
            <a:xfrm flipV="1">
              <a:off x="912" y="1824"/>
              <a:ext cx="432" cy="288"/>
            </a:xfrm>
            <a:prstGeom prst="line">
              <a:avLst/>
            </a:prstGeom>
            <a:noFill/>
            <a:ln w="38100">
              <a:solidFill>
                <a:srgbClr val="99CC00"/>
              </a:solidFill>
              <a:miter lim="800000"/>
              <a:tailEnd type="triangle" w="med" len="med"/>
            </a:ln>
            <a:extLst>
              <a:ext uri="{909E8E84-426E-40DD-AFC4-6F175D3DCCD1}">
                <a14:hiddenFill xmlns:a14="http://schemas.microsoft.com/office/drawing/2010/main">
                  <a:noFill/>
                </a14:hiddenFill>
              </a:ext>
            </a:extLst>
          </p:spPr>
          <p:txBody>
            <a:bodyPr lIns="0" rIns="0">
              <a:spAutoFit/>
            </a:bodyPr>
            <a:lstStyle/>
            <a:p>
              <a:endParaRPr lang="zh-CN" altLang="en-US"/>
            </a:p>
          </p:txBody>
        </p:sp>
        <p:sp>
          <p:nvSpPr>
            <p:cNvPr id="31786" name="Line 7"/>
            <p:cNvSpPr>
              <a:spLocks noChangeShapeType="1"/>
            </p:cNvSpPr>
            <p:nvPr/>
          </p:nvSpPr>
          <p:spPr bwMode="auto">
            <a:xfrm>
              <a:off x="1488" y="1152"/>
              <a:ext cx="0" cy="384"/>
            </a:xfrm>
            <a:prstGeom prst="line">
              <a:avLst/>
            </a:prstGeom>
            <a:noFill/>
            <a:ln w="38100">
              <a:solidFill>
                <a:srgbClr val="99CC00"/>
              </a:solidFill>
              <a:miter lim="800000"/>
              <a:tailEnd type="triangle" w="med" len="med"/>
            </a:ln>
            <a:extLst>
              <a:ext uri="{909E8E84-426E-40DD-AFC4-6F175D3DCCD1}">
                <a14:hiddenFill xmlns:a14="http://schemas.microsoft.com/office/drawing/2010/main">
                  <a:noFill/>
                </a14:hiddenFill>
              </a:ext>
            </a:extLst>
          </p:spPr>
          <p:txBody>
            <a:bodyPr lIns="0" rIns="0">
              <a:spAutoFit/>
            </a:bodyPr>
            <a:lstStyle/>
            <a:p>
              <a:endParaRPr lang="zh-CN" altLang="en-US"/>
            </a:p>
          </p:txBody>
        </p:sp>
        <p:sp>
          <p:nvSpPr>
            <p:cNvPr id="31787" name="Line 8"/>
            <p:cNvSpPr>
              <a:spLocks noChangeShapeType="1"/>
            </p:cNvSpPr>
            <p:nvPr/>
          </p:nvSpPr>
          <p:spPr bwMode="auto">
            <a:xfrm flipV="1">
              <a:off x="1488" y="2208"/>
              <a:ext cx="0" cy="336"/>
            </a:xfrm>
            <a:prstGeom prst="line">
              <a:avLst/>
            </a:prstGeom>
            <a:noFill/>
            <a:ln w="38100">
              <a:solidFill>
                <a:srgbClr val="99CC00"/>
              </a:solidFill>
              <a:miter lim="800000"/>
              <a:tailEnd type="triangle" w="med" len="med"/>
            </a:ln>
            <a:extLst>
              <a:ext uri="{909E8E84-426E-40DD-AFC4-6F175D3DCCD1}">
                <a14:hiddenFill xmlns:a14="http://schemas.microsoft.com/office/drawing/2010/main">
                  <a:noFill/>
                </a14:hiddenFill>
              </a:ext>
            </a:extLst>
          </p:spPr>
          <p:txBody>
            <a:bodyPr lIns="0" rIns="0">
              <a:spAutoFit/>
            </a:bodyPr>
            <a:lstStyle/>
            <a:p>
              <a:endParaRPr lang="zh-CN" altLang="en-US"/>
            </a:p>
          </p:txBody>
        </p:sp>
        <p:graphicFrame>
          <p:nvGraphicFramePr>
            <p:cNvPr id="31788" name="Object 7"/>
            <p:cNvGraphicFramePr>
              <a:graphicFrameLocks noChangeAspect="1"/>
            </p:cNvGraphicFramePr>
            <p:nvPr/>
          </p:nvGraphicFramePr>
          <p:xfrm>
            <a:off x="1536" y="1008"/>
            <a:ext cx="240" cy="220"/>
          </p:xfrm>
          <a:graphic>
            <a:graphicData uri="http://schemas.openxmlformats.org/presentationml/2006/ole">
              <mc:AlternateContent xmlns:mc="http://schemas.openxmlformats.org/markup-compatibility/2006">
                <mc:Choice xmlns:v="urn:schemas-microsoft-com:vml" Requires="v">
                  <p:oleObj spid="_x0000_s32040" name="Equation" r:id="rId3" imgW="190500" imgH="177800" progId="Equation.3">
                    <p:embed/>
                  </p:oleObj>
                </mc:Choice>
                <mc:Fallback>
                  <p:oleObj name="Equation" r:id="rId3" imgW="190500" imgH="1778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 y="1008"/>
                          <a:ext cx="240"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89" name="Object 8"/>
            <p:cNvGraphicFramePr>
              <a:graphicFrameLocks noChangeAspect="1"/>
            </p:cNvGraphicFramePr>
            <p:nvPr/>
          </p:nvGraphicFramePr>
          <p:xfrm>
            <a:off x="1536" y="2400"/>
            <a:ext cx="240" cy="220"/>
          </p:xfrm>
          <a:graphic>
            <a:graphicData uri="http://schemas.openxmlformats.org/presentationml/2006/ole">
              <mc:AlternateContent xmlns:mc="http://schemas.openxmlformats.org/markup-compatibility/2006">
                <mc:Choice xmlns:v="urn:schemas-microsoft-com:vml" Requires="v">
                  <p:oleObj spid="_x0000_s32041" name="Equation" r:id="rId5" imgW="190500" imgH="177800" progId="Equation.3">
                    <p:embed/>
                  </p:oleObj>
                </mc:Choice>
                <mc:Fallback>
                  <p:oleObj name="Equation" r:id="rId5" imgW="190500" imgH="1778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6" y="2400"/>
                          <a:ext cx="240"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90" name="Object 9"/>
            <p:cNvGraphicFramePr>
              <a:graphicFrameLocks noChangeAspect="1"/>
            </p:cNvGraphicFramePr>
            <p:nvPr/>
          </p:nvGraphicFramePr>
          <p:xfrm>
            <a:off x="454" y="1736"/>
            <a:ext cx="700" cy="360"/>
          </p:xfrm>
          <a:graphic>
            <a:graphicData uri="http://schemas.openxmlformats.org/presentationml/2006/ole">
              <mc:AlternateContent xmlns:mc="http://schemas.openxmlformats.org/markup-compatibility/2006">
                <mc:Choice xmlns:v="urn:schemas-microsoft-com:vml" Requires="v">
                  <p:oleObj spid="_x0000_s32042" name="Equation" r:id="rId7" imgW="584200" imgH="292100" progId="Equation.3">
                    <p:embed/>
                  </p:oleObj>
                </mc:Choice>
                <mc:Fallback>
                  <p:oleObj name="Equation" r:id="rId7" imgW="584200" imgH="292100" progId="Equation.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 y="1736"/>
                          <a:ext cx="700" cy="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3" name="Group 12"/>
          <p:cNvGrpSpPr/>
          <p:nvPr/>
        </p:nvGrpSpPr>
        <p:grpSpPr bwMode="auto">
          <a:xfrm>
            <a:off x="2066779" y="4736568"/>
            <a:ext cx="2498725" cy="1295400"/>
            <a:chOff x="2582" y="3072"/>
            <a:chExt cx="1574" cy="816"/>
          </a:xfrm>
        </p:grpSpPr>
        <p:grpSp>
          <p:nvGrpSpPr>
            <p:cNvPr id="31772" name="Group 13"/>
            <p:cNvGrpSpPr/>
            <p:nvPr/>
          </p:nvGrpSpPr>
          <p:grpSpPr bwMode="auto">
            <a:xfrm>
              <a:off x="2582" y="3072"/>
              <a:ext cx="1354" cy="816"/>
              <a:chOff x="2582" y="3072"/>
              <a:chExt cx="1354" cy="816"/>
            </a:xfrm>
          </p:grpSpPr>
          <p:sp>
            <p:nvSpPr>
              <p:cNvPr id="31774" name="Line 14"/>
              <p:cNvSpPr>
                <a:spLocks noChangeShapeType="1"/>
              </p:cNvSpPr>
              <p:nvPr/>
            </p:nvSpPr>
            <p:spPr bwMode="auto">
              <a:xfrm>
                <a:off x="2771" y="3888"/>
                <a:ext cx="1070" cy="0"/>
              </a:xfrm>
              <a:prstGeom prst="line">
                <a:avLst/>
              </a:prstGeom>
              <a:noFill/>
              <a:ln w="50800">
                <a:solidFill>
                  <a:srgbClr val="3366FF"/>
                </a:solidFill>
                <a:miter lim="800000"/>
                <a:tailEnd type="stealth" w="med" len="lg"/>
              </a:ln>
              <a:extLst>
                <a:ext uri="{909E8E84-426E-40DD-AFC4-6F175D3DCCD1}">
                  <a14:hiddenFill xmlns:a14="http://schemas.microsoft.com/office/drawing/2010/main">
                    <a:noFill/>
                  </a14:hiddenFill>
                </a:ext>
              </a:extLst>
            </p:spPr>
            <p:txBody>
              <a:bodyPr lIns="0" rIns="0">
                <a:spAutoFit/>
              </a:bodyPr>
              <a:lstStyle/>
              <a:p>
                <a:endParaRPr lang="zh-CN" altLang="en-US"/>
              </a:p>
            </p:txBody>
          </p:sp>
          <p:sp>
            <p:nvSpPr>
              <p:cNvPr id="31775" name="Line 15"/>
              <p:cNvSpPr>
                <a:spLocks noChangeShapeType="1"/>
              </p:cNvSpPr>
              <p:nvPr/>
            </p:nvSpPr>
            <p:spPr bwMode="auto">
              <a:xfrm flipV="1">
                <a:off x="2778" y="3096"/>
                <a:ext cx="0" cy="792"/>
              </a:xfrm>
              <a:prstGeom prst="line">
                <a:avLst/>
              </a:prstGeom>
              <a:noFill/>
              <a:ln w="50800">
                <a:solidFill>
                  <a:srgbClr val="3366FF"/>
                </a:solidFill>
                <a:miter lim="800000"/>
                <a:tailEnd type="stealth" w="med" len="lg"/>
              </a:ln>
              <a:extLst>
                <a:ext uri="{909E8E84-426E-40DD-AFC4-6F175D3DCCD1}">
                  <a14:hiddenFill xmlns:a14="http://schemas.microsoft.com/office/drawing/2010/main">
                    <a:noFill/>
                  </a14:hiddenFill>
                </a:ext>
              </a:extLst>
            </p:spPr>
            <p:txBody>
              <a:bodyPr lIns="0" rIns="0">
                <a:spAutoFit/>
              </a:bodyPr>
              <a:lstStyle/>
              <a:p>
                <a:endParaRPr lang="zh-CN" altLang="en-US"/>
              </a:p>
            </p:txBody>
          </p:sp>
          <p:sp>
            <p:nvSpPr>
              <p:cNvPr id="31776" name="Freeform 16"/>
              <p:cNvSpPr/>
              <p:nvPr/>
            </p:nvSpPr>
            <p:spPr bwMode="auto">
              <a:xfrm>
                <a:off x="2778" y="3496"/>
                <a:ext cx="984" cy="392"/>
              </a:xfrm>
              <a:custGeom>
                <a:avLst/>
                <a:gdLst>
                  <a:gd name="T0" fmla="*/ 0 w 1776"/>
                  <a:gd name="T1" fmla="*/ 1 h 784"/>
                  <a:gd name="T2" fmla="*/ 1 w 1776"/>
                  <a:gd name="T3" fmla="*/ 1 h 784"/>
                  <a:gd name="T4" fmla="*/ 1 w 1776"/>
                  <a:gd name="T5" fmla="*/ 1 h 784"/>
                  <a:gd name="T6" fmla="*/ 1 w 1776"/>
                  <a:gd name="T7" fmla="*/ 1 h 784"/>
                  <a:gd name="T8" fmla="*/ 1 w 1776"/>
                  <a:gd name="T9" fmla="*/ 1 h 784"/>
                  <a:gd name="T10" fmla="*/ 0 60000 65536"/>
                  <a:gd name="T11" fmla="*/ 0 60000 65536"/>
                  <a:gd name="T12" fmla="*/ 0 60000 65536"/>
                  <a:gd name="T13" fmla="*/ 0 60000 65536"/>
                  <a:gd name="T14" fmla="*/ 0 60000 65536"/>
                  <a:gd name="T15" fmla="*/ 0 w 1776"/>
                  <a:gd name="T16" fmla="*/ 0 h 784"/>
                  <a:gd name="T17" fmla="*/ 1776 w 1776"/>
                  <a:gd name="T18" fmla="*/ 784 h 784"/>
                </a:gdLst>
                <a:ahLst/>
                <a:cxnLst>
                  <a:cxn ang="T10">
                    <a:pos x="T0" y="T1"/>
                  </a:cxn>
                  <a:cxn ang="T11">
                    <a:pos x="T2" y="T3"/>
                  </a:cxn>
                  <a:cxn ang="T12">
                    <a:pos x="T4" y="T5"/>
                  </a:cxn>
                  <a:cxn ang="T13">
                    <a:pos x="T6" y="T7"/>
                  </a:cxn>
                  <a:cxn ang="T14">
                    <a:pos x="T8" y="T9"/>
                  </a:cxn>
                </a:cxnLst>
                <a:rect l="T15" t="T16" r="T17" b="T18"/>
                <a:pathLst>
                  <a:path w="1776" h="784">
                    <a:moveTo>
                      <a:pt x="0" y="784"/>
                    </a:moveTo>
                    <a:cubicBezTo>
                      <a:pt x="52" y="672"/>
                      <a:pt x="104" y="560"/>
                      <a:pt x="192" y="448"/>
                    </a:cubicBezTo>
                    <a:cubicBezTo>
                      <a:pt x="280" y="336"/>
                      <a:pt x="368" y="184"/>
                      <a:pt x="528" y="112"/>
                    </a:cubicBezTo>
                    <a:cubicBezTo>
                      <a:pt x="688" y="40"/>
                      <a:pt x="944" y="32"/>
                      <a:pt x="1152" y="16"/>
                    </a:cubicBezTo>
                    <a:cubicBezTo>
                      <a:pt x="1360" y="0"/>
                      <a:pt x="1672" y="16"/>
                      <a:pt x="1776" y="16"/>
                    </a:cubicBezTo>
                  </a:path>
                </a:pathLst>
              </a:custGeom>
              <a:noFill/>
              <a:ln w="53975">
                <a:solidFill>
                  <a:srgbClr val="99CC00"/>
                </a:solidFill>
                <a:miter lim="800000"/>
              </a:ln>
              <a:extLst>
                <a:ext uri="{909E8E84-426E-40DD-AFC4-6F175D3DCCD1}">
                  <a14:hiddenFill xmlns:a14="http://schemas.microsoft.com/office/drawing/2010/main">
                    <a:solidFill>
                      <a:srgbClr val="FFFFFF"/>
                    </a:solidFill>
                  </a14:hiddenFill>
                </a:ext>
              </a:extLst>
            </p:spPr>
            <p:txBody>
              <a:bodyPr lIns="0" rIns="0">
                <a:spAutoFit/>
              </a:bodyPr>
              <a:lstStyle/>
              <a:p>
                <a:endParaRPr lang="zh-CN" altLang="en-US"/>
              </a:p>
            </p:txBody>
          </p:sp>
          <p:sp>
            <p:nvSpPr>
              <p:cNvPr id="31777" name="Freeform 17"/>
              <p:cNvSpPr/>
              <p:nvPr/>
            </p:nvSpPr>
            <p:spPr bwMode="auto">
              <a:xfrm>
                <a:off x="2778" y="3264"/>
                <a:ext cx="984" cy="624"/>
              </a:xfrm>
              <a:custGeom>
                <a:avLst/>
                <a:gdLst>
                  <a:gd name="T0" fmla="*/ 0 w 1776"/>
                  <a:gd name="T1" fmla="*/ 33 h 784"/>
                  <a:gd name="T2" fmla="*/ 1 w 1776"/>
                  <a:gd name="T3" fmla="*/ 18 h 784"/>
                  <a:gd name="T4" fmla="*/ 1 w 1776"/>
                  <a:gd name="T5" fmla="*/ 5 h 784"/>
                  <a:gd name="T6" fmla="*/ 1 w 1776"/>
                  <a:gd name="T7" fmla="*/ 2 h 784"/>
                  <a:gd name="T8" fmla="*/ 1 w 1776"/>
                  <a:gd name="T9" fmla="*/ 2 h 784"/>
                  <a:gd name="T10" fmla="*/ 0 60000 65536"/>
                  <a:gd name="T11" fmla="*/ 0 60000 65536"/>
                  <a:gd name="T12" fmla="*/ 0 60000 65536"/>
                  <a:gd name="T13" fmla="*/ 0 60000 65536"/>
                  <a:gd name="T14" fmla="*/ 0 60000 65536"/>
                  <a:gd name="T15" fmla="*/ 0 w 1776"/>
                  <a:gd name="T16" fmla="*/ 0 h 784"/>
                  <a:gd name="T17" fmla="*/ 1776 w 1776"/>
                  <a:gd name="T18" fmla="*/ 784 h 784"/>
                </a:gdLst>
                <a:ahLst/>
                <a:cxnLst>
                  <a:cxn ang="T10">
                    <a:pos x="T0" y="T1"/>
                  </a:cxn>
                  <a:cxn ang="T11">
                    <a:pos x="T2" y="T3"/>
                  </a:cxn>
                  <a:cxn ang="T12">
                    <a:pos x="T4" y="T5"/>
                  </a:cxn>
                  <a:cxn ang="T13">
                    <a:pos x="T6" y="T7"/>
                  </a:cxn>
                  <a:cxn ang="T14">
                    <a:pos x="T8" y="T9"/>
                  </a:cxn>
                </a:cxnLst>
                <a:rect l="T15" t="T16" r="T17" b="T18"/>
                <a:pathLst>
                  <a:path w="1776" h="784">
                    <a:moveTo>
                      <a:pt x="0" y="784"/>
                    </a:moveTo>
                    <a:cubicBezTo>
                      <a:pt x="52" y="672"/>
                      <a:pt x="104" y="560"/>
                      <a:pt x="192" y="448"/>
                    </a:cubicBezTo>
                    <a:cubicBezTo>
                      <a:pt x="280" y="336"/>
                      <a:pt x="368" y="184"/>
                      <a:pt x="528" y="112"/>
                    </a:cubicBezTo>
                    <a:cubicBezTo>
                      <a:pt x="688" y="40"/>
                      <a:pt x="944" y="32"/>
                      <a:pt x="1152" y="16"/>
                    </a:cubicBezTo>
                    <a:cubicBezTo>
                      <a:pt x="1360" y="0"/>
                      <a:pt x="1672" y="16"/>
                      <a:pt x="1776" y="16"/>
                    </a:cubicBezTo>
                  </a:path>
                </a:pathLst>
              </a:custGeom>
              <a:noFill/>
              <a:ln w="53975">
                <a:solidFill>
                  <a:srgbClr val="FFCC00"/>
                </a:solidFill>
                <a:miter lim="800000"/>
              </a:ln>
              <a:extLst>
                <a:ext uri="{909E8E84-426E-40DD-AFC4-6F175D3DCCD1}">
                  <a14:hiddenFill xmlns:a14="http://schemas.microsoft.com/office/drawing/2010/main">
                    <a:solidFill>
                      <a:srgbClr val="FFFFFF"/>
                    </a:solidFill>
                  </a14:hiddenFill>
                </a:ext>
              </a:extLst>
            </p:spPr>
            <p:txBody>
              <a:bodyPr lIns="0" rIns="0">
                <a:spAutoFit/>
              </a:bodyPr>
              <a:lstStyle/>
              <a:p>
                <a:endParaRPr lang="zh-CN" altLang="en-US"/>
              </a:p>
            </p:txBody>
          </p:sp>
          <p:graphicFrame>
            <p:nvGraphicFramePr>
              <p:cNvPr id="31778" name="Object 3"/>
              <p:cNvGraphicFramePr>
                <a:graphicFrameLocks noChangeAspect="1"/>
              </p:cNvGraphicFramePr>
              <p:nvPr/>
            </p:nvGraphicFramePr>
            <p:xfrm>
              <a:off x="2602" y="3408"/>
              <a:ext cx="169" cy="173"/>
            </p:xfrm>
            <a:graphic>
              <a:graphicData uri="http://schemas.openxmlformats.org/presentationml/2006/ole">
                <mc:AlternateContent xmlns:mc="http://schemas.openxmlformats.org/markup-compatibility/2006">
                  <mc:Choice xmlns:v="urn:schemas-microsoft-com:vml" Requires="v">
                    <p:oleObj spid="_x0000_s32043" name="公式" r:id="rId9" imgW="254000" imgH="292100" progId="Equation.3">
                      <p:embed/>
                    </p:oleObj>
                  </mc:Choice>
                  <mc:Fallback>
                    <p:oleObj name="公式" r:id="rId9" imgW="254000" imgH="292100" progId="Equation.3">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2" y="3408"/>
                            <a:ext cx="1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79" name="Line 19"/>
              <p:cNvSpPr>
                <a:spLocks noChangeShapeType="1"/>
              </p:cNvSpPr>
              <p:nvPr/>
            </p:nvSpPr>
            <p:spPr bwMode="auto">
              <a:xfrm>
                <a:off x="2778" y="3504"/>
                <a:ext cx="984" cy="0"/>
              </a:xfrm>
              <a:prstGeom prst="line">
                <a:avLst/>
              </a:prstGeom>
              <a:noFill/>
              <a:ln w="31750">
                <a:solidFill>
                  <a:srgbClr val="FF0000"/>
                </a:solidFill>
                <a:prstDash val="sysDot"/>
                <a:miter lim="800000"/>
              </a:ln>
              <a:extLst>
                <a:ext uri="{909E8E84-426E-40DD-AFC4-6F175D3DCCD1}">
                  <a14:hiddenFill xmlns:a14="http://schemas.microsoft.com/office/drawing/2010/main">
                    <a:noFill/>
                  </a14:hiddenFill>
                </a:ext>
              </a:extLst>
            </p:spPr>
            <p:txBody>
              <a:bodyPr lIns="0" rIns="0">
                <a:spAutoFit/>
              </a:bodyPr>
              <a:lstStyle/>
              <a:p>
                <a:endParaRPr lang="zh-CN" altLang="en-US"/>
              </a:p>
            </p:txBody>
          </p:sp>
          <p:sp>
            <p:nvSpPr>
              <p:cNvPr id="31780" name="Line 20"/>
              <p:cNvSpPr>
                <a:spLocks noChangeShapeType="1"/>
              </p:cNvSpPr>
              <p:nvPr/>
            </p:nvSpPr>
            <p:spPr bwMode="auto">
              <a:xfrm>
                <a:off x="2778" y="3264"/>
                <a:ext cx="984" cy="0"/>
              </a:xfrm>
              <a:prstGeom prst="line">
                <a:avLst/>
              </a:prstGeom>
              <a:noFill/>
              <a:ln w="31750">
                <a:solidFill>
                  <a:srgbClr val="FF0000"/>
                </a:solidFill>
                <a:prstDash val="sysDot"/>
                <a:miter lim="800000"/>
              </a:ln>
              <a:extLst>
                <a:ext uri="{909E8E84-426E-40DD-AFC4-6F175D3DCCD1}">
                  <a14:hiddenFill xmlns:a14="http://schemas.microsoft.com/office/drawing/2010/main">
                    <a:noFill/>
                  </a14:hiddenFill>
                </a:ext>
              </a:extLst>
            </p:spPr>
            <p:txBody>
              <a:bodyPr lIns="0" rIns="0">
                <a:spAutoFit/>
              </a:bodyPr>
              <a:lstStyle/>
              <a:p>
                <a:endParaRPr lang="zh-CN" altLang="en-US"/>
              </a:p>
            </p:txBody>
          </p:sp>
          <p:graphicFrame>
            <p:nvGraphicFramePr>
              <p:cNvPr id="31781" name="Object 4"/>
              <p:cNvGraphicFramePr>
                <a:graphicFrameLocks noChangeAspect="1"/>
              </p:cNvGraphicFramePr>
              <p:nvPr/>
            </p:nvGraphicFramePr>
            <p:xfrm>
              <a:off x="2582" y="3192"/>
              <a:ext cx="169" cy="173"/>
            </p:xfrm>
            <a:graphic>
              <a:graphicData uri="http://schemas.openxmlformats.org/presentationml/2006/ole">
                <mc:AlternateContent xmlns:mc="http://schemas.openxmlformats.org/markup-compatibility/2006">
                  <mc:Choice xmlns:v="urn:schemas-microsoft-com:vml" Requires="v">
                    <p:oleObj spid="_x0000_s32044" name="公式" r:id="rId11" imgW="254000" imgH="292100" progId="Equation.3">
                      <p:embed/>
                    </p:oleObj>
                  </mc:Choice>
                  <mc:Fallback>
                    <p:oleObj name="公式" r:id="rId11" imgW="254000" imgH="292100" progId="Equation.3">
                      <p:embed/>
                      <p:pic>
                        <p:nvPicPr>
                          <p:cNvPr id="0" name="Object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82" y="3192"/>
                            <a:ext cx="1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82" name="Object 5"/>
              <p:cNvGraphicFramePr>
                <a:graphicFrameLocks noChangeAspect="1"/>
              </p:cNvGraphicFramePr>
              <p:nvPr/>
            </p:nvGraphicFramePr>
            <p:xfrm>
              <a:off x="2805" y="3072"/>
              <a:ext cx="133" cy="110"/>
            </p:xfrm>
            <a:graphic>
              <a:graphicData uri="http://schemas.openxmlformats.org/presentationml/2006/ole">
                <mc:AlternateContent xmlns:mc="http://schemas.openxmlformats.org/markup-compatibility/2006">
                  <mc:Choice xmlns:v="urn:schemas-microsoft-com:vml" Requires="v">
                    <p:oleObj spid="_x0000_s32045" name="Equation" r:id="rId13" imgW="190500" imgH="177800" progId="Equation.3">
                      <p:embed/>
                    </p:oleObj>
                  </mc:Choice>
                  <mc:Fallback>
                    <p:oleObj name="Equation" r:id="rId13" imgW="190500" imgH="177800" progId="Equation.3">
                      <p:embed/>
                      <p:pic>
                        <p:nvPicPr>
                          <p:cNvPr id="0"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05" y="3072"/>
                            <a:ext cx="133" cy="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83" name="Object 6"/>
              <p:cNvGraphicFramePr>
                <a:graphicFrameLocks noChangeAspect="1"/>
              </p:cNvGraphicFramePr>
              <p:nvPr/>
            </p:nvGraphicFramePr>
            <p:xfrm>
              <a:off x="3815" y="3768"/>
              <a:ext cx="121" cy="120"/>
            </p:xfrm>
            <a:graphic>
              <a:graphicData uri="http://schemas.openxmlformats.org/presentationml/2006/ole">
                <mc:AlternateContent xmlns:mc="http://schemas.openxmlformats.org/markup-compatibility/2006">
                  <mc:Choice xmlns:v="urn:schemas-microsoft-com:vml" Requires="v">
                    <p:oleObj spid="_x0000_s32046" name="Equation" r:id="rId15" imgW="152400" imgH="177800" progId="Equation.3">
                      <p:embed/>
                    </p:oleObj>
                  </mc:Choice>
                  <mc:Fallback>
                    <p:oleObj name="Equation" r:id="rId15" imgW="152400" imgH="177800" progId="Equation.3">
                      <p:embed/>
                      <p:pic>
                        <p:nvPicPr>
                          <p:cNvPr id="0" name="Object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15" y="3768"/>
                            <a:ext cx="121"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1773" name="Text Box 24"/>
            <p:cNvSpPr txBox="1">
              <a:spLocks noChangeArrowheads="1"/>
            </p:cNvSpPr>
            <p:nvPr/>
          </p:nvSpPr>
          <p:spPr bwMode="auto">
            <a:xfrm>
              <a:off x="3016" y="3566"/>
              <a:ext cx="11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1600">
                  <a:solidFill>
                    <a:srgbClr val="007800"/>
                  </a:solidFill>
                </a:rPr>
                <a:t>相同含水量、密度</a:t>
              </a:r>
              <a:endParaRPr lang="en-US" altLang="zh-CN" sz="1600">
                <a:solidFill>
                  <a:srgbClr val="007800"/>
                </a:solidFill>
              </a:endParaRPr>
            </a:p>
          </p:txBody>
        </p:sp>
      </p:grpSp>
      <p:sp>
        <p:nvSpPr>
          <p:cNvPr id="825372" name="AutoShape 28"/>
          <p:cNvSpPr>
            <a:spLocks noChangeArrowheads="1"/>
          </p:cNvSpPr>
          <p:nvPr/>
        </p:nvSpPr>
        <p:spPr bwMode="auto">
          <a:xfrm>
            <a:off x="5421313" y="1466850"/>
            <a:ext cx="811212" cy="349250"/>
          </a:xfrm>
          <a:prstGeom prst="roundRect">
            <a:avLst>
              <a:gd name="adj" fmla="val 16667"/>
            </a:avLst>
          </a:prstGeom>
          <a:solidFill>
            <a:srgbClr val="007800"/>
          </a:solidFill>
          <a:ln w="9525" algn="ctr">
            <a:solidFill>
              <a:srgbClr val="009600"/>
            </a:solidFill>
            <a:round/>
          </a:ln>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2000">
                <a:solidFill>
                  <a:srgbClr val="FFFFFF"/>
                </a:solidFill>
              </a:rPr>
              <a:t>原状土</a:t>
            </a:r>
            <a:endParaRPr lang="zh-CN" altLang="en-US" sz="2000">
              <a:solidFill>
                <a:srgbClr val="FFFFFF"/>
              </a:solidFill>
            </a:endParaRPr>
          </a:p>
        </p:txBody>
      </p:sp>
      <p:sp>
        <p:nvSpPr>
          <p:cNvPr id="825373" name="Text Box 29"/>
          <p:cNvSpPr txBox="1">
            <a:spLocks noChangeArrowheads="1"/>
          </p:cNvSpPr>
          <p:nvPr/>
        </p:nvSpPr>
        <p:spPr bwMode="auto">
          <a:xfrm>
            <a:off x="6805613" y="1484313"/>
            <a:ext cx="7667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2000">
                <a:solidFill>
                  <a:srgbClr val="0000CC"/>
                </a:solidFill>
              </a:rPr>
              <a:t>结构性</a:t>
            </a:r>
            <a:endParaRPr lang="zh-CN" altLang="en-US" sz="2000">
              <a:solidFill>
                <a:srgbClr val="0000CC"/>
              </a:solidFill>
            </a:endParaRPr>
          </a:p>
        </p:txBody>
      </p:sp>
      <p:sp>
        <p:nvSpPr>
          <p:cNvPr id="825374" name="AutoShape 30"/>
          <p:cNvSpPr>
            <a:spLocks noChangeArrowheads="1"/>
          </p:cNvSpPr>
          <p:nvPr/>
        </p:nvSpPr>
        <p:spPr bwMode="auto">
          <a:xfrm>
            <a:off x="5989638" y="2019300"/>
            <a:ext cx="2154237" cy="862013"/>
          </a:xfrm>
          <a:prstGeom prst="leftArrowCallout">
            <a:avLst>
              <a:gd name="adj1" fmla="val 25000"/>
              <a:gd name="adj2" fmla="val 25000"/>
              <a:gd name="adj3" fmla="val 49461"/>
              <a:gd name="adj4" fmla="val 66667"/>
            </a:avLst>
          </a:prstGeom>
          <a:noFill/>
          <a:ln w="9525">
            <a:solidFill>
              <a:srgbClr val="FF0066"/>
            </a:solidFill>
            <a:miter lim="800000"/>
          </a:ln>
          <a:extLst>
            <a:ext uri="{909E8E84-426E-40DD-AFC4-6F175D3DCCD1}">
              <a14:hiddenFill xmlns:a14="http://schemas.microsoft.com/office/drawing/2010/main">
                <a:solidFill>
                  <a:srgbClr val="FFFFFF"/>
                </a:solidFill>
              </a14:hiddenFill>
            </a:ext>
          </a:extLst>
        </p:spPr>
        <p:txBody>
          <a:bodyPr lIns="0" r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2000">
                <a:solidFill>
                  <a:srgbClr val="007800"/>
                </a:solidFill>
              </a:rPr>
              <a:t>相同含水量</a:t>
            </a:r>
            <a:endParaRPr lang="zh-CN" altLang="en-US" sz="2000">
              <a:solidFill>
                <a:srgbClr val="007800"/>
              </a:solidFill>
            </a:endParaRPr>
          </a:p>
          <a:p>
            <a:pPr eaLnBrk="1" hangingPunct="1">
              <a:spcBef>
                <a:spcPct val="50000"/>
              </a:spcBef>
            </a:pPr>
            <a:r>
              <a:rPr lang="zh-CN" altLang="en-US" sz="2000">
                <a:solidFill>
                  <a:srgbClr val="007800"/>
                </a:solidFill>
              </a:rPr>
              <a:t>密度、组成</a:t>
            </a:r>
            <a:endParaRPr lang="en-US" altLang="zh-CN" sz="2000">
              <a:solidFill>
                <a:srgbClr val="007800"/>
              </a:solidFill>
            </a:endParaRPr>
          </a:p>
        </p:txBody>
      </p:sp>
      <p:sp>
        <p:nvSpPr>
          <p:cNvPr id="825375" name="AutoShape 31"/>
          <p:cNvSpPr>
            <a:spLocks noChangeArrowheads="1"/>
          </p:cNvSpPr>
          <p:nvPr/>
        </p:nvSpPr>
        <p:spPr bwMode="auto">
          <a:xfrm>
            <a:off x="4643438" y="2076450"/>
            <a:ext cx="922337" cy="781050"/>
          </a:xfrm>
          <a:prstGeom prst="rightArrowCallout">
            <a:avLst>
              <a:gd name="adj1" fmla="val 25000"/>
              <a:gd name="adj2" fmla="val 25000"/>
              <a:gd name="adj3" fmla="val 20895"/>
              <a:gd name="adj4" fmla="val 66667"/>
            </a:avLst>
          </a:prstGeom>
          <a:noFill/>
          <a:ln w="9525" algn="ctr">
            <a:solidFill>
              <a:srgbClr val="FF0066"/>
            </a:solid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2000">
                <a:solidFill>
                  <a:srgbClr val="007800"/>
                </a:solidFill>
              </a:rPr>
              <a:t>粉碎</a:t>
            </a:r>
            <a:endParaRPr lang="zh-CN" altLang="en-US" sz="2000">
              <a:solidFill>
                <a:srgbClr val="007800"/>
              </a:solidFill>
            </a:endParaRPr>
          </a:p>
          <a:p>
            <a:pPr eaLnBrk="1" hangingPunct="1">
              <a:spcBef>
                <a:spcPct val="50000"/>
              </a:spcBef>
            </a:pPr>
            <a:r>
              <a:rPr lang="zh-CN" altLang="en-US" sz="2000">
                <a:solidFill>
                  <a:srgbClr val="007800"/>
                </a:solidFill>
              </a:rPr>
              <a:t>重塑</a:t>
            </a:r>
            <a:endParaRPr lang="zh-CN" altLang="en-US" sz="2000">
              <a:solidFill>
                <a:srgbClr val="007800"/>
              </a:solidFill>
            </a:endParaRPr>
          </a:p>
        </p:txBody>
      </p:sp>
      <p:sp>
        <p:nvSpPr>
          <p:cNvPr id="825376" name="AutoShape 32"/>
          <p:cNvSpPr>
            <a:spLocks noChangeArrowheads="1"/>
          </p:cNvSpPr>
          <p:nvPr/>
        </p:nvSpPr>
        <p:spPr bwMode="auto">
          <a:xfrm>
            <a:off x="5492750" y="2906713"/>
            <a:ext cx="811213" cy="349250"/>
          </a:xfrm>
          <a:prstGeom prst="roundRect">
            <a:avLst>
              <a:gd name="adj" fmla="val 16667"/>
            </a:avLst>
          </a:prstGeom>
          <a:solidFill>
            <a:srgbClr val="FFFFFF"/>
          </a:solidFill>
          <a:ln w="9525" algn="ctr">
            <a:solidFill>
              <a:srgbClr val="009600"/>
            </a:solidFill>
            <a:round/>
          </a:ln>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2000">
                <a:solidFill>
                  <a:srgbClr val="009600"/>
                </a:solidFill>
              </a:rPr>
              <a:t>重塑土</a:t>
            </a:r>
            <a:endParaRPr lang="zh-CN" altLang="en-US" sz="2000">
              <a:solidFill>
                <a:srgbClr val="009600"/>
              </a:solidFill>
            </a:endParaRPr>
          </a:p>
        </p:txBody>
      </p:sp>
      <p:sp>
        <p:nvSpPr>
          <p:cNvPr id="825377" name="Line 33"/>
          <p:cNvSpPr>
            <a:spLocks noChangeShapeType="1"/>
          </p:cNvSpPr>
          <p:nvPr/>
        </p:nvSpPr>
        <p:spPr bwMode="auto">
          <a:xfrm>
            <a:off x="5797550" y="2033588"/>
            <a:ext cx="0" cy="792162"/>
          </a:xfrm>
          <a:prstGeom prst="line">
            <a:avLst/>
          </a:prstGeom>
          <a:noFill/>
          <a:ln w="76200">
            <a:solidFill>
              <a:srgbClr val="800000"/>
            </a:solidFill>
            <a:rou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zh-CN" altLang="en-US"/>
          </a:p>
        </p:txBody>
      </p:sp>
      <p:sp>
        <p:nvSpPr>
          <p:cNvPr id="825378" name="Line 34"/>
          <p:cNvSpPr>
            <a:spLocks noChangeShapeType="1"/>
          </p:cNvSpPr>
          <p:nvPr/>
        </p:nvSpPr>
        <p:spPr bwMode="auto">
          <a:xfrm>
            <a:off x="6372225" y="1673225"/>
            <a:ext cx="433388" cy="0"/>
          </a:xfrm>
          <a:prstGeom prst="line">
            <a:avLst/>
          </a:prstGeom>
          <a:noFill/>
          <a:ln w="76200">
            <a:solidFill>
              <a:srgbClr val="800000"/>
            </a:solidFill>
            <a:rou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zh-CN" altLang="en-US"/>
          </a:p>
        </p:txBody>
      </p:sp>
      <p:sp>
        <p:nvSpPr>
          <p:cNvPr id="825379" name="Line 35"/>
          <p:cNvSpPr>
            <a:spLocks noChangeShapeType="1"/>
          </p:cNvSpPr>
          <p:nvPr/>
        </p:nvSpPr>
        <p:spPr bwMode="auto">
          <a:xfrm>
            <a:off x="6372225" y="3113088"/>
            <a:ext cx="576263" cy="0"/>
          </a:xfrm>
          <a:prstGeom prst="line">
            <a:avLst/>
          </a:prstGeom>
          <a:noFill/>
          <a:ln w="76200">
            <a:solidFill>
              <a:srgbClr val="800000"/>
            </a:solidFill>
            <a:rou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zh-CN" altLang="en-US"/>
          </a:p>
        </p:txBody>
      </p:sp>
      <p:sp>
        <p:nvSpPr>
          <p:cNvPr id="825380" name="Text Box 36"/>
          <p:cNvSpPr txBox="1">
            <a:spLocks noChangeArrowheads="1"/>
          </p:cNvSpPr>
          <p:nvPr/>
        </p:nvSpPr>
        <p:spPr bwMode="auto">
          <a:xfrm>
            <a:off x="7164388" y="2952750"/>
            <a:ext cx="115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2000">
                <a:solidFill>
                  <a:srgbClr val="0000CC"/>
                </a:solidFill>
              </a:rPr>
              <a:t>强度降低</a:t>
            </a:r>
            <a:endParaRPr lang="zh-CN" altLang="en-US" sz="2000">
              <a:solidFill>
                <a:srgbClr val="0000CC"/>
              </a:solidFill>
            </a:endParaRPr>
          </a:p>
        </p:txBody>
      </p:sp>
      <p:grpSp>
        <p:nvGrpSpPr>
          <p:cNvPr id="31763" name="组合 45"/>
          <p:cNvGrpSpPr/>
          <p:nvPr/>
        </p:nvGrpSpPr>
        <p:grpSpPr bwMode="auto">
          <a:xfrm>
            <a:off x="5400515" y="3616326"/>
            <a:ext cx="2154237" cy="2622452"/>
            <a:chOff x="6084888" y="3892550"/>
            <a:chExt cx="2154237" cy="2622114"/>
          </a:xfrm>
        </p:grpSpPr>
        <p:sp>
          <p:nvSpPr>
            <p:cNvPr id="31770" name="Text Box 37"/>
            <p:cNvSpPr txBox="1">
              <a:spLocks noChangeArrowheads="1"/>
            </p:cNvSpPr>
            <p:nvPr/>
          </p:nvSpPr>
          <p:spPr bwMode="auto">
            <a:xfrm>
              <a:off x="6084888" y="3892550"/>
              <a:ext cx="827087" cy="2615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en-US" altLang="zh-CN" sz="2000" dirty="0">
                  <a:solidFill>
                    <a:srgbClr val="993300"/>
                  </a:solidFill>
                </a:rPr>
                <a:t>S</a:t>
              </a:r>
              <a:r>
                <a:rPr lang="en-US" altLang="zh-CN" sz="2000" baseline="-25000" dirty="0">
                  <a:solidFill>
                    <a:srgbClr val="993300"/>
                  </a:solidFill>
                </a:rPr>
                <a:t>t</a:t>
              </a:r>
              <a:endParaRPr lang="en-US" altLang="zh-CN" sz="2000" baseline="-25000" dirty="0">
                <a:solidFill>
                  <a:srgbClr val="993300"/>
                </a:solidFill>
              </a:endParaRPr>
            </a:p>
            <a:p>
              <a:pPr eaLnBrk="1" hangingPunct="1">
                <a:spcBef>
                  <a:spcPct val="50000"/>
                </a:spcBef>
              </a:pPr>
              <a:r>
                <a:rPr lang="en-US" altLang="zh-CN" sz="2000" dirty="0" smtClean="0">
                  <a:solidFill>
                    <a:srgbClr val="009900"/>
                  </a:solidFill>
                </a:rPr>
                <a:t>1</a:t>
              </a:r>
              <a:r>
                <a:rPr lang="zh-CN" altLang="en-US" sz="2000" dirty="0">
                  <a:solidFill>
                    <a:srgbClr val="009900"/>
                  </a:solidFill>
                </a:rPr>
                <a:t>～</a:t>
              </a:r>
              <a:r>
                <a:rPr lang="en-US" altLang="zh-CN" sz="2000" dirty="0">
                  <a:solidFill>
                    <a:srgbClr val="009900"/>
                  </a:solidFill>
                </a:rPr>
                <a:t>2</a:t>
              </a:r>
              <a:endParaRPr lang="en-US" altLang="zh-CN" sz="2000" dirty="0">
                <a:solidFill>
                  <a:srgbClr val="009900"/>
                </a:solidFill>
              </a:endParaRPr>
            </a:p>
            <a:p>
              <a:pPr eaLnBrk="1" hangingPunct="1">
                <a:spcBef>
                  <a:spcPct val="50000"/>
                </a:spcBef>
              </a:pPr>
              <a:r>
                <a:rPr lang="en-US" altLang="zh-CN" sz="2000" dirty="0">
                  <a:solidFill>
                    <a:srgbClr val="009900"/>
                  </a:solidFill>
                </a:rPr>
                <a:t>2</a:t>
              </a:r>
              <a:r>
                <a:rPr lang="zh-CN" altLang="en-US" sz="2000" dirty="0">
                  <a:solidFill>
                    <a:srgbClr val="009900"/>
                  </a:solidFill>
                </a:rPr>
                <a:t>～</a:t>
              </a:r>
              <a:r>
                <a:rPr lang="en-US" altLang="zh-CN" sz="2000" dirty="0">
                  <a:solidFill>
                    <a:srgbClr val="009900"/>
                  </a:solidFill>
                </a:rPr>
                <a:t>4</a:t>
              </a:r>
              <a:endParaRPr lang="en-US" altLang="zh-CN" sz="2000" dirty="0">
                <a:solidFill>
                  <a:srgbClr val="009900"/>
                </a:solidFill>
              </a:endParaRPr>
            </a:p>
            <a:p>
              <a:pPr eaLnBrk="1" hangingPunct="1">
                <a:spcBef>
                  <a:spcPct val="50000"/>
                </a:spcBef>
              </a:pPr>
              <a:r>
                <a:rPr lang="en-US" altLang="zh-CN" sz="2000" dirty="0">
                  <a:solidFill>
                    <a:srgbClr val="009900"/>
                  </a:solidFill>
                </a:rPr>
                <a:t>4</a:t>
              </a:r>
              <a:r>
                <a:rPr lang="zh-CN" altLang="en-US" sz="2000" dirty="0">
                  <a:solidFill>
                    <a:srgbClr val="009900"/>
                  </a:solidFill>
                </a:rPr>
                <a:t>～</a:t>
              </a:r>
              <a:r>
                <a:rPr lang="en-US" altLang="zh-CN" sz="2000" dirty="0">
                  <a:solidFill>
                    <a:srgbClr val="009900"/>
                  </a:solidFill>
                </a:rPr>
                <a:t>8</a:t>
              </a:r>
              <a:endParaRPr lang="en-US" altLang="zh-CN" sz="2000" dirty="0">
                <a:solidFill>
                  <a:srgbClr val="009900"/>
                </a:solidFill>
              </a:endParaRPr>
            </a:p>
            <a:p>
              <a:pPr eaLnBrk="1" hangingPunct="1">
                <a:spcBef>
                  <a:spcPct val="50000"/>
                </a:spcBef>
              </a:pPr>
              <a:r>
                <a:rPr lang="en-US" altLang="zh-CN" sz="2000" dirty="0">
                  <a:solidFill>
                    <a:srgbClr val="009900"/>
                  </a:solidFill>
                </a:rPr>
                <a:t>8</a:t>
              </a:r>
              <a:r>
                <a:rPr lang="zh-CN" altLang="en-US" sz="2000" dirty="0">
                  <a:solidFill>
                    <a:srgbClr val="009900"/>
                  </a:solidFill>
                </a:rPr>
                <a:t>～</a:t>
              </a:r>
              <a:r>
                <a:rPr lang="en-US" altLang="zh-CN" sz="2000" dirty="0">
                  <a:solidFill>
                    <a:srgbClr val="009900"/>
                  </a:solidFill>
                </a:rPr>
                <a:t>16</a:t>
              </a:r>
              <a:endParaRPr lang="en-US" altLang="zh-CN" sz="2000" dirty="0">
                <a:solidFill>
                  <a:srgbClr val="009900"/>
                </a:solidFill>
              </a:endParaRPr>
            </a:p>
            <a:p>
              <a:pPr eaLnBrk="1" hangingPunct="1">
                <a:spcBef>
                  <a:spcPct val="50000"/>
                </a:spcBef>
              </a:pPr>
              <a:r>
                <a:rPr lang="en-US" altLang="zh-CN" sz="2000" dirty="0">
                  <a:solidFill>
                    <a:srgbClr val="009900"/>
                  </a:solidFill>
                </a:rPr>
                <a:t>&gt;16</a:t>
              </a:r>
              <a:endParaRPr lang="en-US" altLang="zh-CN" sz="2000" dirty="0">
                <a:solidFill>
                  <a:srgbClr val="009900"/>
                </a:solidFill>
              </a:endParaRPr>
            </a:p>
          </p:txBody>
        </p:sp>
        <p:sp>
          <p:nvSpPr>
            <p:cNvPr id="31771" name="Text Box 38"/>
            <p:cNvSpPr txBox="1">
              <a:spLocks noChangeArrowheads="1"/>
            </p:cNvSpPr>
            <p:nvPr/>
          </p:nvSpPr>
          <p:spPr bwMode="auto">
            <a:xfrm>
              <a:off x="7019925" y="3898900"/>
              <a:ext cx="1219200" cy="2615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2000" dirty="0" smtClean="0">
                  <a:solidFill>
                    <a:srgbClr val="993300"/>
                  </a:solidFill>
                </a:rPr>
                <a:t>黏性</a:t>
              </a:r>
              <a:r>
                <a:rPr lang="zh-CN" altLang="en-US" sz="2000" dirty="0">
                  <a:solidFill>
                    <a:srgbClr val="993300"/>
                  </a:solidFill>
                </a:rPr>
                <a:t>土</a:t>
              </a:r>
              <a:endParaRPr lang="zh-CN" altLang="en-US" sz="2000" dirty="0">
                <a:solidFill>
                  <a:srgbClr val="993300"/>
                </a:solidFill>
              </a:endParaRPr>
            </a:p>
            <a:p>
              <a:pPr eaLnBrk="1" hangingPunct="1">
                <a:spcBef>
                  <a:spcPct val="50000"/>
                </a:spcBef>
              </a:pPr>
              <a:r>
                <a:rPr lang="zh-CN" altLang="en-US" sz="2000" dirty="0" smtClean="0">
                  <a:solidFill>
                    <a:srgbClr val="0000FF"/>
                  </a:solidFill>
                </a:rPr>
                <a:t>低</a:t>
              </a:r>
              <a:r>
                <a:rPr lang="zh-CN" altLang="en-US" sz="2000" dirty="0">
                  <a:solidFill>
                    <a:srgbClr val="0000FF"/>
                  </a:solidFill>
                </a:rPr>
                <a:t>灵敏</a:t>
              </a:r>
              <a:endParaRPr lang="zh-CN" altLang="en-US" sz="2000" dirty="0">
                <a:solidFill>
                  <a:srgbClr val="0000FF"/>
                </a:solidFill>
              </a:endParaRPr>
            </a:p>
            <a:p>
              <a:pPr eaLnBrk="1" hangingPunct="1">
                <a:spcBef>
                  <a:spcPct val="50000"/>
                </a:spcBef>
              </a:pPr>
              <a:r>
                <a:rPr lang="zh-CN" altLang="en-US" sz="2000" dirty="0" smtClean="0">
                  <a:solidFill>
                    <a:srgbClr val="0000FF"/>
                  </a:solidFill>
                </a:rPr>
                <a:t>中灵敏</a:t>
              </a:r>
              <a:endParaRPr lang="zh-CN" altLang="en-US" sz="2000" dirty="0">
                <a:solidFill>
                  <a:srgbClr val="0000FF"/>
                </a:solidFill>
              </a:endParaRPr>
            </a:p>
            <a:p>
              <a:pPr eaLnBrk="1" hangingPunct="1">
                <a:spcBef>
                  <a:spcPct val="50000"/>
                </a:spcBef>
              </a:pPr>
              <a:r>
                <a:rPr lang="zh-CN" altLang="en-US" sz="2000" dirty="0" smtClean="0">
                  <a:solidFill>
                    <a:srgbClr val="0000FF"/>
                  </a:solidFill>
                </a:rPr>
                <a:t>高灵敏</a:t>
              </a:r>
              <a:endParaRPr lang="zh-CN" altLang="en-US" sz="2000" dirty="0">
                <a:solidFill>
                  <a:srgbClr val="0000FF"/>
                </a:solidFill>
              </a:endParaRPr>
            </a:p>
            <a:p>
              <a:pPr eaLnBrk="1" hangingPunct="1">
                <a:spcBef>
                  <a:spcPct val="50000"/>
                </a:spcBef>
              </a:pPr>
              <a:r>
                <a:rPr lang="zh-CN" altLang="en-US" sz="2000" dirty="0" smtClean="0">
                  <a:solidFill>
                    <a:srgbClr val="0000FF"/>
                  </a:solidFill>
                </a:rPr>
                <a:t>极高灵敏</a:t>
              </a:r>
              <a:endParaRPr lang="zh-CN" altLang="en-US" sz="2000" dirty="0">
                <a:solidFill>
                  <a:srgbClr val="0000FF"/>
                </a:solidFill>
              </a:endParaRPr>
            </a:p>
            <a:p>
              <a:pPr eaLnBrk="1" hangingPunct="1">
                <a:spcBef>
                  <a:spcPct val="50000"/>
                </a:spcBef>
              </a:pPr>
              <a:r>
                <a:rPr lang="zh-CN" altLang="en-US" sz="2000" dirty="0" smtClean="0">
                  <a:solidFill>
                    <a:srgbClr val="0000FF"/>
                  </a:solidFill>
                </a:rPr>
                <a:t>流态</a:t>
              </a:r>
              <a:endParaRPr lang="zh-CN" altLang="en-US" sz="2000" dirty="0">
                <a:solidFill>
                  <a:srgbClr val="0000FF"/>
                </a:solidFill>
              </a:endParaRPr>
            </a:p>
          </p:txBody>
        </p:sp>
      </p:grpSp>
      <p:sp>
        <p:nvSpPr>
          <p:cNvPr id="4" name="矩形 3"/>
          <p:cNvSpPr/>
          <p:nvPr/>
        </p:nvSpPr>
        <p:spPr>
          <a:xfrm>
            <a:off x="457200" y="1419135"/>
            <a:ext cx="3942664" cy="1684244"/>
          </a:xfrm>
          <a:prstGeom prst="rect">
            <a:avLst/>
          </a:prstGeom>
        </p:spPr>
        <p:txBody>
          <a:bodyPr wrap="square">
            <a:spAutoFit/>
          </a:bodyPr>
          <a:lstStyle/>
          <a:p>
            <a:pPr>
              <a:lnSpc>
                <a:spcPct val="150000"/>
              </a:lnSpc>
            </a:pPr>
            <a:r>
              <a:rPr lang="zh-CN" altLang="en-US" b="1" dirty="0" smtClean="0">
                <a:solidFill>
                  <a:srgbClr val="0070C0"/>
                </a:solidFill>
              </a:rPr>
              <a:t>定义：</a:t>
            </a:r>
            <a:r>
              <a:rPr lang="zh-CN" altLang="en-US" b="1" dirty="0" smtClean="0"/>
              <a:t>原状土</a:t>
            </a:r>
            <a:r>
              <a:rPr lang="zh-CN" altLang="en-US" b="1" dirty="0"/>
              <a:t>的强度与该土经重塑（土的结构性彻底破坏）后的强度之</a:t>
            </a:r>
            <a:r>
              <a:rPr lang="zh-CN" altLang="en-US" b="1" dirty="0" smtClean="0"/>
              <a:t>比。</a:t>
            </a:r>
            <a:endParaRPr lang="zh-CN" altLang="en-US" dirty="0"/>
          </a:p>
        </p:txBody>
      </p:sp>
      <p:sp>
        <p:nvSpPr>
          <p:cNvPr id="48"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.3 </a:t>
            </a:r>
            <a:r>
              <a:rPr lang="zh-CN" altLang="en-US" sz="2600" b="1" dirty="0" smtClean="0">
                <a:solidFill>
                  <a:srgbClr val="FF3300"/>
                </a:solidFill>
                <a:cs typeface="Times New Roman" panose="02020603050405020304" pitchFamily="18" charset="0"/>
              </a:rPr>
              <a:t>黏性土</a:t>
            </a:r>
            <a:r>
              <a:rPr lang="zh-CN" altLang="en-US" sz="2600" b="1" dirty="0">
                <a:solidFill>
                  <a:srgbClr val="FF3300"/>
                </a:solidFill>
                <a:cs typeface="Times New Roman" panose="02020603050405020304" pitchFamily="18" charset="0"/>
              </a:rPr>
              <a:t>的</a:t>
            </a:r>
            <a:r>
              <a:rPr lang="zh-CN" altLang="en-US" sz="2600" b="1" dirty="0" smtClean="0">
                <a:solidFill>
                  <a:srgbClr val="FF3300"/>
                </a:solidFill>
                <a:cs typeface="Times New Roman" panose="02020603050405020304" pitchFamily="18" charset="0"/>
              </a:rPr>
              <a:t>物理特征</a:t>
            </a:r>
            <a:endParaRPr lang="zh-CN" altLang="en-US" sz="2600" b="1" dirty="0">
              <a:solidFill>
                <a:srgbClr val="FF330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25347"/>
                                        </p:tgtEl>
                                        <p:attrNameLst>
                                          <p:attrName>style.visibility</p:attrName>
                                        </p:attrNameLst>
                                      </p:cBhvr>
                                      <p:to>
                                        <p:strVal val="visible"/>
                                      </p:to>
                                    </p:set>
                                    <p:anim calcmode="lin" valueType="num">
                                      <p:cBhvr additive="base">
                                        <p:cTn id="7" dur="500" fill="hold"/>
                                        <p:tgtEl>
                                          <p:spTgt spid="825347"/>
                                        </p:tgtEl>
                                        <p:attrNameLst>
                                          <p:attrName>ppt_x</p:attrName>
                                        </p:attrNameLst>
                                      </p:cBhvr>
                                      <p:tavLst>
                                        <p:tav tm="0">
                                          <p:val>
                                            <p:strVal val="0-#ppt_w/2"/>
                                          </p:val>
                                        </p:tav>
                                        <p:tav tm="100000">
                                          <p:val>
                                            <p:strVal val="#ppt_x"/>
                                          </p:val>
                                        </p:tav>
                                      </p:tavLst>
                                    </p:anim>
                                    <p:anim calcmode="lin" valueType="num">
                                      <p:cBhvr additive="base">
                                        <p:cTn id="8" dur="500" fill="hold"/>
                                        <p:tgtEl>
                                          <p:spTgt spid="82534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825372"/>
                                        </p:tgtEl>
                                        <p:attrNameLst>
                                          <p:attrName>style.visibility</p:attrName>
                                        </p:attrNameLst>
                                      </p:cBhvr>
                                      <p:to>
                                        <p:strVal val="visible"/>
                                      </p:to>
                                    </p:set>
                                    <p:animEffect transition="in" filter="fade">
                                      <p:cBhvr>
                                        <p:cTn id="13" dur="1000"/>
                                        <p:tgtEl>
                                          <p:spTgt spid="825372"/>
                                        </p:tgtEl>
                                      </p:cBhvr>
                                    </p:animEffect>
                                    <p:anim calcmode="lin" valueType="num">
                                      <p:cBhvr>
                                        <p:cTn id="14" dur="1000" fill="hold"/>
                                        <p:tgtEl>
                                          <p:spTgt spid="825372"/>
                                        </p:tgtEl>
                                        <p:attrNameLst>
                                          <p:attrName>ppt_x</p:attrName>
                                        </p:attrNameLst>
                                      </p:cBhvr>
                                      <p:tavLst>
                                        <p:tav tm="0">
                                          <p:val>
                                            <p:strVal val="#ppt_x"/>
                                          </p:val>
                                        </p:tav>
                                        <p:tav tm="100000">
                                          <p:val>
                                            <p:strVal val="#ppt_x"/>
                                          </p:val>
                                        </p:tav>
                                      </p:tavLst>
                                    </p:anim>
                                    <p:anim calcmode="lin" valueType="num">
                                      <p:cBhvr>
                                        <p:cTn id="15" dur="1000" fill="hold"/>
                                        <p:tgtEl>
                                          <p:spTgt spid="82537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2" presetClass="entr" presetSubtype="8" fill="hold" nodeType="afterEffect">
                                  <p:stCondLst>
                                    <p:cond delay="0"/>
                                  </p:stCondLst>
                                  <p:childTnLst>
                                    <p:set>
                                      <p:cBhvr>
                                        <p:cTn id="18" dur="1" fill="hold">
                                          <p:stCondLst>
                                            <p:cond delay="0"/>
                                          </p:stCondLst>
                                        </p:cTn>
                                        <p:tgtEl>
                                          <p:spTgt spid="825378"/>
                                        </p:tgtEl>
                                        <p:attrNameLst>
                                          <p:attrName>style.visibility</p:attrName>
                                        </p:attrNameLst>
                                      </p:cBhvr>
                                      <p:to>
                                        <p:strVal val="visible"/>
                                      </p:to>
                                    </p:set>
                                    <p:animEffect transition="in" filter="slide(fromLeft)">
                                      <p:cBhvr>
                                        <p:cTn id="19" dur="500"/>
                                        <p:tgtEl>
                                          <p:spTgt spid="825378"/>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825373"/>
                                        </p:tgtEl>
                                        <p:attrNameLst>
                                          <p:attrName>style.visibility</p:attrName>
                                        </p:attrNameLst>
                                      </p:cBhvr>
                                      <p:to>
                                        <p:strVal val="visible"/>
                                      </p:to>
                                    </p:set>
                                    <p:animEffect transition="in" filter="slide(fromLeft)">
                                      <p:cBhvr>
                                        <p:cTn id="23" dur="500"/>
                                        <p:tgtEl>
                                          <p:spTgt spid="825373"/>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825375"/>
                                        </p:tgtEl>
                                        <p:attrNameLst>
                                          <p:attrName>style.visibility</p:attrName>
                                        </p:attrNameLst>
                                      </p:cBhvr>
                                      <p:to>
                                        <p:strVal val="visible"/>
                                      </p:to>
                                    </p:set>
                                    <p:animEffect transition="in" filter="slide(fromLeft)">
                                      <p:cBhvr>
                                        <p:cTn id="28" dur="500"/>
                                        <p:tgtEl>
                                          <p:spTgt spid="825375"/>
                                        </p:tgtEl>
                                      </p:cBhvr>
                                    </p:animEffect>
                                  </p:childTnLst>
                                </p:cTn>
                              </p:par>
                            </p:childTnLst>
                          </p:cTn>
                        </p:par>
                        <p:par>
                          <p:cTn id="29" fill="hold">
                            <p:stCondLst>
                              <p:cond delay="500"/>
                            </p:stCondLst>
                            <p:childTnLst>
                              <p:par>
                                <p:cTn id="30" presetID="12" presetClass="entr" presetSubtype="2" fill="hold" grpId="0" nodeType="afterEffect">
                                  <p:stCondLst>
                                    <p:cond delay="0"/>
                                  </p:stCondLst>
                                  <p:childTnLst>
                                    <p:set>
                                      <p:cBhvr>
                                        <p:cTn id="31" dur="1" fill="hold">
                                          <p:stCondLst>
                                            <p:cond delay="0"/>
                                          </p:stCondLst>
                                        </p:cTn>
                                        <p:tgtEl>
                                          <p:spTgt spid="825374"/>
                                        </p:tgtEl>
                                        <p:attrNameLst>
                                          <p:attrName>style.visibility</p:attrName>
                                        </p:attrNameLst>
                                      </p:cBhvr>
                                      <p:to>
                                        <p:strVal val="visible"/>
                                      </p:to>
                                    </p:set>
                                    <p:animEffect transition="in" filter="slide(fromRight)">
                                      <p:cBhvr>
                                        <p:cTn id="32" dur="500"/>
                                        <p:tgtEl>
                                          <p:spTgt spid="825374"/>
                                        </p:tgtEl>
                                      </p:cBhvr>
                                    </p:animEffect>
                                  </p:childTnLst>
                                </p:cTn>
                              </p:par>
                            </p:childTnLst>
                          </p:cTn>
                        </p:par>
                        <p:par>
                          <p:cTn id="33" fill="hold">
                            <p:stCondLst>
                              <p:cond delay="1000"/>
                            </p:stCondLst>
                            <p:childTnLst>
                              <p:par>
                                <p:cTn id="34" presetID="47" presetClass="entr" presetSubtype="0" fill="hold" nodeType="afterEffect">
                                  <p:stCondLst>
                                    <p:cond delay="0"/>
                                  </p:stCondLst>
                                  <p:childTnLst>
                                    <p:set>
                                      <p:cBhvr>
                                        <p:cTn id="35" dur="1" fill="hold">
                                          <p:stCondLst>
                                            <p:cond delay="0"/>
                                          </p:stCondLst>
                                        </p:cTn>
                                        <p:tgtEl>
                                          <p:spTgt spid="825377"/>
                                        </p:tgtEl>
                                        <p:attrNameLst>
                                          <p:attrName>style.visibility</p:attrName>
                                        </p:attrNameLst>
                                      </p:cBhvr>
                                      <p:to>
                                        <p:strVal val="visible"/>
                                      </p:to>
                                    </p:set>
                                    <p:animEffect transition="in" filter="fade">
                                      <p:cBhvr>
                                        <p:cTn id="36" dur="1000"/>
                                        <p:tgtEl>
                                          <p:spTgt spid="825377"/>
                                        </p:tgtEl>
                                      </p:cBhvr>
                                    </p:animEffect>
                                    <p:anim calcmode="lin" valueType="num">
                                      <p:cBhvr>
                                        <p:cTn id="37" dur="1000" fill="hold"/>
                                        <p:tgtEl>
                                          <p:spTgt spid="825377"/>
                                        </p:tgtEl>
                                        <p:attrNameLst>
                                          <p:attrName>ppt_x</p:attrName>
                                        </p:attrNameLst>
                                      </p:cBhvr>
                                      <p:tavLst>
                                        <p:tav tm="0">
                                          <p:val>
                                            <p:strVal val="#ppt_x"/>
                                          </p:val>
                                        </p:tav>
                                        <p:tav tm="100000">
                                          <p:val>
                                            <p:strVal val="#ppt_x"/>
                                          </p:val>
                                        </p:tav>
                                      </p:tavLst>
                                    </p:anim>
                                    <p:anim calcmode="lin" valueType="num">
                                      <p:cBhvr>
                                        <p:cTn id="38" dur="1000" fill="hold"/>
                                        <p:tgtEl>
                                          <p:spTgt spid="825377"/>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47" presetClass="entr" presetSubtype="0" fill="hold" grpId="0" nodeType="afterEffect">
                                  <p:stCondLst>
                                    <p:cond delay="0"/>
                                  </p:stCondLst>
                                  <p:childTnLst>
                                    <p:set>
                                      <p:cBhvr>
                                        <p:cTn id="41" dur="1" fill="hold">
                                          <p:stCondLst>
                                            <p:cond delay="0"/>
                                          </p:stCondLst>
                                        </p:cTn>
                                        <p:tgtEl>
                                          <p:spTgt spid="825376"/>
                                        </p:tgtEl>
                                        <p:attrNameLst>
                                          <p:attrName>style.visibility</p:attrName>
                                        </p:attrNameLst>
                                      </p:cBhvr>
                                      <p:to>
                                        <p:strVal val="visible"/>
                                      </p:to>
                                    </p:set>
                                    <p:animEffect transition="in" filter="fade">
                                      <p:cBhvr>
                                        <p:cTn id="42" dur="1000"/>
                                        <p:tgtEl>
                                          <p:spTgt spid="825376"/>
                                        </p:tgtEl>
                                      </p:cBhvr>
                                    </p:animEffect>
                                    <p:anim calcmode="lin" valueType="num">
                                      <p:cBhvr>
                                        <p:cTn id="43" dur="1000" fill="hold"/>
                                        <p:tgtEl>
                                          <p:spTgt spid="825376"/>
                                        </p:tgtEl>
                                        <p:attrNameLst>
                                          <p:attrName>ppt_x</p:attrName>
                                        </p:attrNameLst>
                                      </p:cBhvr>
                                      <p:tavLst>
                                        <p:tav tm="0">
                                          <p:val>
                                            <p:strVal val="#ppt_x"/>
                                          </p:val>
                                        </p:tav>
                                        <p:tav tm="100000">
                                          <p:val>
                                            <p:strVal val="#ppt_x"/>
                                          </p:val>
                                        </p:tav>
                                      </p:tavLst>
                                    </p:anim>
                                    <p:anim calcmode="lin" valueType="num">
                                      <p:cBhvr>
                                        <p:cTn id="44" dur="1000" fill="hold"/>
                                        <p:tgtEl>
                                          <p:spTgt spid="82537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25379"/>
                                        </p:tgtEl>
                                        <p:attrNameLst>
                                          <p:attrName>style.visibility</p:attrName>
                                        </p:attrNameLst>
                                      </p:cBhvr>
                                      <p:to>
                                        <p:strVal val="visible"/>
                                      </p:to>
                                    </p:set>
                                  </p:childTnLst>
                                </p:cTn>
                              </p:par>
                            </p:childTnLst>
                          </p:cTn>
                        </p:par>
                        <p:par>
                          <p:cTn id="49" fill="hold">
                            <p:stCondLst>
                              <p:cond delay="0"/>
                            </p:stCondLst>
                            <p:childTnLst>
                              <p:par>
                                <p:cTn id="50" presetID="15" presetClass="entr" presetSubtype="0" fill="hold" grpId="0" nodeType="afterEffect">
                                  <p:stCondLst>
                                    <p:cond delay="0"/>
                                  </p:stCondLst>
                                  <p:childTnLst>
                                    <p:set>
                                      <p:cBhvr>
                                        <p:cTn id="51" dur="1" fill="hold">
                                          <p:stCondLst>
                                            <p:cond delay="0"/>
                                          </p:stCondLst>
                                        </p:cTn>
                                        <p:tgtEl>
                                          <p:spTgt spid="825380"/>
                                        </p:tgtEl>
                                        <p:attrNameLst>
                                          <p:attrName>style.visibility</p:attrName>
                                        </p:attrNameLst>
                                      </p:cBhvr>
                                      <p:to>
                                        <p:strVal val="visible"/>
                                      </p:to>
                                    </p:set>
                                    <p:anim calcmode="lin" valueType="num">
                                      <p:cBhvr>
                                        <p:cTn id="52" dur="1000" fill="hold"/>
                                        <p:tgtEl>
                                          <p:spTgt spid="825380"/>
                                        </p:tgtEl>
                                        <p:attrNameLst>
                                          <p:attrName>ppt_w</p:attrName>
                                        </p:attrNameLst>
                                      </p:cBhvr>
                                      <p:tavLst>
                                        <p:tav tm="0">
                                          <p:val>
                                            <p:fltVal val="0"/>
                                          </p:val>
                                        </p:tav>
                                        <p:tav tm="100000">
                                          <p:val>
                                            <p:strVal val="#ppt_w"/>
                                          </p:val>
                                        </p:tav>
                                      </p:tavLst>
                                    </p:anim>
                                    <p:anim calcmode="lin" valueType="num">
                                      <p:cBhvr>
                                        <p:cTn id="53" dur="1000" fill="hold"/>
                                        <p:tgtEl>
                                          <p:spTgt spid="825380"/>
                                        </p:tgtEl>
                                        <p:attrNameLst>
                                          <p:attrName>ppt_h</p:attrName>
                                        </p:attrNameLst>
                                      </p:cBhvr>
                                      <p:tavLst>
                                        <p:tav tm="0">
                                          <p:val>
                                            <p:fltVal val="0"/>
                                          </p:val>
                                        </p:tav>
                                        <p:tav tm="100000">
                                          <p:val>
                                            <p:strVal val="#ppt_h"/>
                                          </p:val>
                                        </p:tav>
                                      </p:tavLst>
                                    </p:anim>
                                    <p:anim calcmode="lin" valueType="num">
                                      <p:cBhvr>
                                        <p:cTn id="54" dur="1000" fill="hold"/>
                                        <p:tgtEl>
                                          <p:spTgt spid="825380"/>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8253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dissolve">
                                      <p:cBhvr>
                                        <p:cTn id="60" dur="500"/>
                                        <p:tgtEl>
                                          <p:spTgt spid="2"/>
                                        </p:tgtEl>
                                      </p:cBhvr>
                                    </p:animEffect>
                                  </p:childTnLst>
                                </p:cTn>
                              </p:par>
                            </p:childTnLst>
                          </p:cTn>
                        </p:par>
                        <p:par>
                          <p:cTn id="61" fill="hold">
                            <p:stCondLst>
                              <p:cond delay="500"/>
                            </p:stCondLst>
                            <p:childTnLst>
                              <p:par>
                                <p:cTn id="62" presetID="47" presetClass="entr" presetSubtype="0" fill="hold" nodeType="after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1000"/>
                                        <p:tgtEl>
                                          <p:spTgt spid="3"/>
                                        </p:tgtEl>
                                      </p:cBhvr>
                                    </p:animEffect>
                                    <p:anim calcmode="lin" valueType="num">
                                      <p:cBhvr>
                                        <p:cTn id="65" dur="1000" fill="hold"/>
                                        <p:tgtEl>
                                          <p:spTgt spid="3"/>
                                        </p:tgtEl>
                                        <p:attrNameLst>
                                          <p:attrName>ppt_x</p:attrName>
                                        </p:attrNameLst>
                                      </p:cBhvr>
                                      <p:tavLst>
                                        <p:tav tm="0">
                                          <p:val>
                                            <p:strVal val="#ppt_x"/>
                                          </p:val>
                                        </p:tav>
                                        <p:tav tm="100000">
                                          <p:val>
                                            <p:strVal val="#ppt_x"/>
                                          </p:val>
                                        </p:tav>
                                      </p:tavLst>
                                    </p:anim>
                                    <p:anim calcmode="lin" valueType="num">
                                      <p:cBhvr>
                                        <p:cTn id="66" dur="1000" fill="hold"/>
                                        <p:tgtEl>
                                          <p:spTgt spid="3"/>
                                        </p:tgtEl>
                                        <p:attrNameLst>
                                          <p:attrName>ppt_y</p:attrName>
                                        </p:attrNameLst>
                                      </p:cBhvr>
                                      <p:tavLst>
                                        <p:tav tm="0">
                                          <p:val>
                                            <p:strVal val="#ppt_y-.1"/>
                                          </p:val>
                                        </p:tav>
                                        <p:tav tm="100000">
                                          <p:val>
                                            <p:strVal val="#ppt_y"/>
                                          </p:val>
                                        </p:tav>
                                      </p:tavLst>
                                    </p:anim>
                                  </p:childTnLst>
                                </p:cTn>
                              </p:par>
                            </p:childTnLst>
                          </p:cTn>
                        </p:par>
                        <p:par>
                          <p:cTn id="67" fill="hold">
                            <p:stCondLst>
                              <p:cond delay="1500"/>
                            </p:stCondLst>
                            <p:childTnLst>
                              <p:par>
                                <p:cTn id="68" presetID="2" presetClass="entr" presetSubtype="8" fill="hold" nodeType="afterEffect">
                                  <p:stCondLst>
                                    <p:cond delay="0"/>
                                  </p:stCondLst>
                                  <p:childTnLst>
                                    <p:set>
                                      <p:cBhvr>
                                        <p:cTn id="69" dur="1" fill="hold">
                                          <p:stCondLst>
                                            <p:cond delay="0"/>
                                          </p:stCondLst>
                                        </p:cTn>
                                        <p:tgtEl>
                                          <p:spTgt spid="825346"/>
                                        </p:tgtEl>
                                        <p:attrNameLst>
                                          <p:attrName>style.visibility</p:attrName>
                                        </p:attrNameLst>
                                      </p:cBhvr>
                                      <p:to>
                                        <p:strVal val="visible"/>
                                      </p:to>
                                    </p:set>
                                    <p:anim calcmode="lin" valueType="num">
                                      <p:cBhvr additive="base">
                                        <p:cTn id="70" dur="500" fill="hold"/>
                                        <p:tgtEl>
                                          <p:spTgt spid="825346"/>
                                        </p:tgtEl>
                                        <p:attrNameLst>
                                          <p:attrName>ppt_x</p:attrName>
                                        </p:attrNameLst>
                                      </p:cBhvr>
                                      <p:tavLst>
                                        <p:tav tm="0">
                                          <p:val>
                                            <p:strVal val="0-#ppt_w/2"/>
                                          </p:val>
                                        </p:tav>
                                        <p:tav tm="100000">
                                          <p:val>
                                            <p:strVal val="#ppt_x"/>
                                          </p:val>
                                        </p:tav>
                                      </p:tavLst>
                                    </p:anim>
                                    <p:anim calcmode="lin" valueType="num">
                                      <p:cBhvr additive="base">
                                        <p:cTn id="71" dur="500" fill="hold"/>
                                        <p:tgtEl>
                                          <p:spTgt spid="8253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347" grpId="0" autoUpdateAnimBg="0"/>
      <p:bldP spid="825372" grpId="0" animBg="1"/>
      <p:bldP spid="825373" grpId="0"/>
      <p:bldP spid="825374" grpId="0" animBg="1"/>
      <p:bldP spid="825375" grpId="0" animBg="1"/>
      <p:bldP spid="825376" grpId="0" animBg="1"/>
      <p:bldP spid="82538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04071B0C-58B9-4281-BAA2-A417D78F9FD0}" type="slidenum">
              <a:rPr lang="zh-CN" altLang="en-US" sz="1200">
                <a:latin typeface="Garamond" panose="02020404030301010803" pitchFamily="18" charset="0"/>
              </a:rPr>
            </a:fld>
            <a:endParaRPr lang="en-US" altLang="zh-CN" sz="1200">
              <a:latin typeface="Garamond" panose="02020404030301010803" pitchFamily="18" charset="0"/>
            </a:endParaRPr>
          </a:p>
        </p:txBody>
      </p:sp>
      <p:sp>
        <p:nvSpPr>
          <p:cNvPr id="826370" name="Rectangle 2"/>
          <p:cNvSpPr>
            <a:spLocks noChangeArrowheads="1"/>
          </p:cNvSpPr>
          <p:nvPr/>
        </p:nvSpPr>
        <p:spPr bwMode="auto">
          <a:xfrm>
            <a:off x="899592" y="2132856"/>
            <a:ext cx="7704856" cy="401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lnSpc>
                <a:spcPct val="150000"/>
              </a:lnSpc>
              <a:spcBef>
                <a:spcPct val="50000"/>
              </a:spcBef>
              <a:buClr>
                <a:srgbClr val="800000"/>
              </a:buClr>
              <a:buFont typeface="Wingdings" panose="05000000000000000000" pitchFamily="2" charset="2"/>
              <a:buChar char="Ø"/>
            </a:pPr>
            <a:r>
              <a:rPr lang="zh-CN" altLang="en-US" sz="2600" dirty="0">
                <a:ea typeface="幼圆" panose="02010509060101010101" pitchFamily="49" charset="-122"/>
              </a:rPr>
              <a:t>含水量不变，密度不变，因重塑而强度降低，又因静置而逐渐强化，强度逐渐恢复的现象，称为</a:t>
            </a:r>
            <a:r>
              <a:rPr lang="zh-CN" altLang="en-US" sz="2600" b="1" dirty="0">
                <a:solidFill>
                  <a:srgbClr val="C00000"/>
                </a:solidFill>
                <a:ea typeface="幼圆" panose="02010509060101010101" pitchFamily="49" charset="-122"/>
              </a:rPr>
              <a:t>触变性</a:t>
            </a:r>
            <a:r>
              <a:rPr lang="zh-CN" altLang="en-US" sz="2600" dirty="0">
                <a:ea typeface="幼圆" panose="02010509060101010101" pitchFamily="49" charset="-122"/>
              </a:rPr>
              <a:t>。</a:t>
            </a:r>
            <a:endParaRPr lang="zh-CN" altLang="en-US" sz="2600" dirty="0">
              <a:ea typeface="幼圆" panose="02010509060101010101" pitchFamily="49" charset="-122"/>
            </a:endParaRPr>
          </a:p>
          <a:p>
            <a:pPr eaLnBrk="1" hangingPunct="1">
              <a:lnSpc>
                <a:spcPct val="150000"/>
              </a:lnSpc>
              <a:spcBef>
                <a:spcPct val="50000"/>
              </a:spcBef>
              <a:buClr>
                <a:srgbClr val="800000"/>
              </a:buClr>
              <a:buFont typeface="Wingdings" panose="05000000000000000000" pitchFamily="2" charset="2"/>
              <a:buChar char="Ø"/>
            </a:pPr>
            <a:r>
              <a:rPr lang="zh-CN" altLang="en-US" sz="2600" dirty="0">
                <a:ea typeface="幼圆" panose="02010509060101010101" pitchFamily="49" charset="-122"/>
              </a:rPr>
              <a:t>土的触变性是土结构中联结形态发生变化引起的，是土结构随时间变化的宏观表现。</a:t>
            </a:r>
            <a:endParaRPr lang="zh-CN" altLang="en-US" sz="2600" dirty="0">
              <a:ea typeface="幼圆" panose="02010509060101010101" pitchFamily="49" charset="-122"/>
            </a:endParaRPr>
          </a:p>
          <a:p>
            <a:pPr eaLnBrk="1" hangingPunct="1">
              <a:lnSpc>
                <a:spcPct val="150000"/>
              </a:lnSpc>
              <a:spcBef>
                <a:spcPct val="50000"/>
              </a:spcBef>
              <a:buClr>
                <a:srgbClr val="800000"/>
              </a:buClr>
              <a:buFont typeface="Wingdings" panose="05000000000000000000" pitchFamily="2" charset="2"/>
              <a:buChar char="Ø"/>
            </a:pPr>
            <a:r>
              <a:rPr lang="zh-CN" altLang="en-US" sz="2600" dirty="0">
                <a:ea typeface="幼圆" panose="02010509060101010101" pitchFamily="49" charset="-122"/>
              </a:rPr>
              <a:t>目前尚没有合理的描述土触变性的方法和指标。</a:t>
            </a:r>
            <a:endParaRPr lang="zh-CN" altLang="en-US" sz="2600" dirty="0">
              <a:ea typeface="幼圆" panose="02010509060101010101" pitchFamily="49" charset="-122"/>
            </a:endParaRPr>
          </a:p>
        </p:txBody>
      </p:sp>
      <p:sp>
        <p:nvSpPr>
          <p:cNvPr id="826371" name="Rectangle 3"/>
          <p:cNvSpPr>
            <a:spLocks noChangeArrowheads="1"/>
          </p:cNvSpPr>
          <p:nvPr/>
        </p:nvSpPr>
        <p:spPr bwMode="auto">
          <a:xfrm>
            <a:off x="1691680" y="1052736"/>
            <a:ext cx="2877711" cy="523220"/>
          </a:xfrm>
          <a:prstGeom prst="rect">
            <a:avLst/>
          </a:prstGeom>
          <a:solidFill>
            <a:schemeClr val="tx2">
              <a:lumMod val="40000"/>
              <a:lumOff val="60000"/>
            </a:schemeClr>
          </a:solidFill>
          <a:ln>
            <a:noFill/>
          </a:ln>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2800" dirty="0">
                <a:solidFill>
                  <a:srgbClr val="800000"/>
                </a:solidFill>
                <a:latin typeface="幼圆" panose="02010509060101010101" pitchFamily="49" charset="-122"/>
                <a:ea typeface="幼圆" panose="02010509060101010101" pitchFamily="49" charset="-122"/>
              </a:rPr>
              <a:t>黏</a:t>
            </a:r>
            <a:r>
              <a:rPr lang="zh-CN" altLang="en-US" sz="2800" dirty="0" smtClean="0">
                <a:solidFill>
                  <a:srgbClr val="800000"/>
                </a:solidFill>
                <a:latin typeface="幼圆" panose="02010509060101010101" pitchFamily="49" charset="-122"/>
                <a:ea typeface="幼圆" panose="02010509060101010101" pitchFamily="49" charset="-122"/>
              </a:rPr>
              <a:t>性</a:t>
            </a:r>
            <a:r>
              <a:rPr lang="zh-CN" altLang="en-US" sz="2800" dirty="0">
                <a:solidFill>
                  <a:srgbClr val="800000"/>
                </a:solidFill>
                <a:latin typeface="幼圆" panose="02010509060101010101" pitchFamily="49" charset="-122"/>
                <a:ea typeface="幼圆" panose="02010509060101010101" pitchFamily="49" charset="-122"/>
              </a:rPr>
              <a:t>土的触变性 </a:t>
            </a:r>
            <a:endParaRPr lang="zh-CN" altLang="en-US" sz="2800" dirty="0">
              <a:solidFill>
                <a:srgbClr val="800000"/>
              </a:solidFill>
              <a:latin typeface="幼圆" panose="02010509060101010101" pitchFamily="49" charset="-122"/>
              <a:ea typeface="幼圆" panose="02010509060101010101" pitchFamily="49" charset="-122"/>
            </a:endParaRPr>
          </a:p>
        </p:txBody>
      </p:sp>
      <p:sp>
        <p:nvSpPr>
          <p:cNvPr id="7"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.3 </a:t>
            </a:r>
            <a:r>
              <a:rPr lang="zh-CN" altLang="en-US" sz="2600" b="1" dirty="0" smtClean="0">
                <a:solidFill>
                  <a:srgbClr val="FF3300"/>
                </a:solidFill>
                <a:cs typeface="Times New Roman" panose="02020603050405020304" pitchFamily="18" charset="0"/>
              </a:rPr>
              <a:t>黏性土</a:t>
            </a:r>
            <a:r>
              <a:rPr lang="zh-CN" altLang="en-US" sz="2600" b="1" dirty="0">
                <a:solidFill>
                  <a:srgbClr val="FF3300"/>
                </a:solidFill>
                <a:cs typeface="Times New Roman" panose="02020603050405020304" pitchFamily="18" charset="0"/>
              </a:rPr>
              <a:t>的</a:t>
            </a:r>
            <a:r>
              <a:rPr lang="zh-CN" altLang="en-US" sz="2600" b="1" dirty="0" smtClean="0">
                <a:solidFill>
                  <a:srgbClr val="FF3300"/>
                </a:solidFill>
                <a:cs typeface="Times New Roman" panose="02020603050405020304" pitchFamily="18" charset="0"/>
              </a:rPr>
              <a:t>物理特征</a:t>
            </a:r>
            <a:endParaRPr lang="zh-CN" altLang="en-US" sz="2600" b="1" dirty="0">
              <a:solidFill>
                <a:srgbClr val="FF330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26371"/>
                                        </p:tgtEl>
                                        <p:attrNameLst>
                                          <p:attrName>style.visibility</p:attrName>
                                        </p:attrNameLst>
                                      </p:cBhvr>
                                      <p:to>
                                        <p:strVal val="visible"/>
                                      </p:to>
                                    </p:set>
                                    <p:anim calcmode="lin" valueType="num">
                                      <p:cBhvr additive="base">
                                        <p:cTn id="7" dur="500" fill="hold"/>
                                        <p:tgtEl>
                                          <p:spTgt spid="826371"/>
                                        </p:tgtEl>
                                        <p:attrNameLst>
                                          <p:attrName>ppt_x</p:attrName>
                                        </p:attrNameLst>
                                      </p:cBhvr>
                                      <p:tavLst>
                                        <p:tav tm="0">
                                          <p:val>
                                            <p:strVal val="0-#ppt_w/2"/>
                                          </p:val>
                                        </p:tav>
                                        <p:tav tm="100000">
                                          <p:val>
                                            <p:strVal val="#ppt_x"/>
                                          </p:val>
                                        </p:tav>
                                      </p:tavLst>
                                    </p:anim>
                                    <p:anim calcmode="lin" valueType="num">
                                      <p:cBhvr additive="base">
                                        <p:cTn id="8" dur="500" fill="hold"/>
                                        <p:tgtEl>
                                          <p:spTgt spid="82637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826370">
                                            <p:txEl>
                                              <p:pRg st="0" end="0"/>
                                            </p:txEl>
                                          </p:spTgt>
                                        </p:tgtEl>
                                        <p:attrNameLst>
                                          <p:attrName>style.visibility</p:attrName>
                                        </p:attrNameLst>
                                      </p:cBhvr>
                                      <p:to>
                                        <p:strVal val="visible"/>
                                      </p:to>
                                    </p:set>
                                    <p:animEffect transition="in" filter="fade">
                                      <p:cBhvr>
                                        <p:cTn id="13" dur="1000"/>
                                        <p:tgtEl>
                                          <p:spTgt spid="826370">
                                            <p:txEl>
                                              <p:pRg st="0" end="0"/>
                                            </p:txEl>
                                          </p:spTgt>
                                        </p:tgtEl>
                                      </p:cBhvr>
                                    </p:animEffect>
                                    <p:anim calcmode="lin" valueType="num">
                                      <p:cBhvr>
                                        <p:cTn id="14" dur="1000" fill="hold"/>
                                        <p:tgtEl>
                                          <p:spTgt spid="826370">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82637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826370">
                                            <p:txEl>
                                              <p:pRg st="1" end="1"/>
                                            </p:txEl>
                                          </p:spTgt>
                                        </p:tgtEl>
                                        <p:attrNameLst>
                                          <p:attrName>style.visibility</p:attrName>
                                        </p:attrNameLst>
                                      </p:cBhvr>
                                      <p:to>
                                        <p:strVal val="visible"/>
                                      </p:to>
                                    </p:set>
                                    <p:animEffect transition="in" filter="fade">
                                      <p:cBhvr>
                                        <p:cTn id="20" dur="1000"/>
                                        <p:tgtEl>
                                          <p:spTgt spid="826370">
                                            <p:txEl>
                                              <p:pRg st="1" end="1"/>
                                            </p:txEl>
                                          </p:spTgt>
                                        </p:tgtEl>
                                      </p:cBhvr>
                                    </p:animEffect>
                                    <p:anim calcmode="lin" valueType="num">
                                      <p:cBhvr>
                                        <p:cTn id="21" dur="1000" fill="hold"/>
                                        <p:tgtEl>
                                          <p:spTgt spid="826370">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82637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826370">
                                            <p:txEl>
                                              <p:pRg st="2" end="2"/>
                                            </p:txEl>
                                          </p:spTgt>
                                        </p:tgtEl>
                                        <p:attrNameLst>
                                          <p:attrName>style.visibility</p:attrName>
                                        </p:attrNameLst>
                                      </p:cBhvr>
                                      <p:to>
                                        <p:strVal val="visible"/>
                                      </p:to>
                                    </p:set>
                                    <p:animEffect transition="in" filter="fade">
                                      <p:cBhvr>
                                        <p:cTn id="27" dur="1000"/>
                                        <p:tgtEl>
                                          <p:spTgt spid="826370">
                                            <p:txEl>
                                              <p:pRg st="2" end="2"/>
                                            </p:txEl>
                                          </p:spTgt>
                                        </p:tgtEl>
                                      </p:cBhvr>
                                    </p:animEffect>
                                    <p:anim calcmode="lin" valueType="num">
                                      <p:cBhvr>
                                        <p:cTn id="28" dur="1000" fill="hold"/>
                                        <p:tgtEl>
                                          <p:spTgt spid="826370">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82637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370" grpId="0" autoUpdateAnimBg="0" build="p"/>
      <p:bldP spid="826371"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3" name="Text Box 45"/>
          <p:cNvSpPr txBox="1">
            <a:spLocks noChangeArrowheads="1"/>
          </p:cNvSpPr>
          <p:nvPr/>
        </p:nvSpPr>
        <p:spPr bwMode="auto">
          <a:xfrm>
            <a:off x="642938" y="571500"/>
            <a:ext cx="8032750" cy="768350"/>
          </a:xfrm>
          <a:prstGeom prst="rect">
            <a:avLst/>
          </a:prstGeom>
          <a:noFill/>
          <a:ln w="9525">
            <a:noFill/>
            <a:miter lim="800000"/>
          </a:ln>
          <a:effectLst/>
        </p:spPr>
        <p:txBody>
          <a:bodyPr>
            <a:spAutoFit/>
          </a:bodyPr>
          <a:lstStyle/>
          <a:p>
            <a:pPr algn="ctr">
              <a:spcBef>
                <a:spcPct val="50000"/>
              </a:spcBef>
              <a:defRPr/>
            </a:pPr>
            <a:r>
              <a:rPr lang="zh-CN" altLang="en-US" sz="4400" b="1" dirty="0">
                <a:solidFill>
                  <a:srgbClr val="FF0000"/>
                </a:solidFill>
                <a:effectLst>
                  <a:outerShdw blurRad="38100" dist="38100" dir="2700000" algn="tl">
                    <a:srgbClr val="C0C0C0"/>
                  </a:outerShdw>
                </a:effectLst>
                <a:ea typeface="黑体" panose="02010609060101010101" pitchFamily="2" charset="-122"/>
                <a:cs typeface="Times New Roman" panose="02020603050405020304" pitchFamily="18" charset="0"/>
              </a:rPr>
              <a:t>第</a:t>
            </a:r>
            <a:r>
              <a:rPr lang="zh-CN" altLang="en-US" sz="4400" b="1" dirty="0">
                <a:solidFill>
                  <a:srgbClr val="FF0000"/>
                </a:solidFill>
                <a:effectLst>
                  <a:outerShdw blurRad="38100" dist="38100" dir="2700000" algn="tl">
                    <a:srgbClr val="C0C0C0"/>
                  </a:outerShdw>
                </a:effectLst>
                <a:ea typeface="黑体" panose="02010609060101010101" pitchFamily="2" charset="-122"/>
                <a:cs typeface="Times New Roman" panose="02020603050405020304" pitchFamily="18" charset="0"/>
              </a:rPr>
              <a:t>一章</a:t>
            </a:r>
            <a:r>
              <a:rPr lang="en-US" altLang="zh-CN" sz="4400" b="1" dirty="0">
                <a:solidFill>
                  <a:srgbClr val="FF0000"/>
                </a:solidFill>
                <a:effectLst>
                  <a:outerShdw blurRad="38100" dist="38100" dir="2700000" algn="tl">
                    <a:srgbClr val="C0C0C0"/>
                  </a:outerShdw>
                </a:effectLst>
                <a:ea typeface="黑体" panose="02010609060101010101" pitchFamily="2" charset="-122"/>
                <a:cs typeface="Times New Roman" panose="02020603050405020304" pitchFamily="18" charset="0"/>
              </a:rPr>
              <a:t>  </a:t>
            </a:r>
            <a:r>
              <a:rPr lang="zh-CN" altLang="en-US" sz="4400" b="1" dirty="0">
                <a:solidFill>
                  <a:srgbClr val="FF0000"/>
                </a:solidFill>
                <a:effectLst>
                  <a:outerShdw blurRad="38100" dist="38100" dir="2700000" algn="tl">
                    <a:srgbClr val="C0C0C0"/>
                  </a:outerShdw>
                </a:effectLst>
                <a:ea typeface="黑体" panose="02010609060101010101" pitchFamily="2" charset="-122"/>
                <a:cs typeface="Times New Roman" panose="02020603050405020304" pitchFamily="18" charset="0"/>
              </a:rPr>
              <a:t>土的物理性质及分类</a:t>
            </a:r>
            <a:endParaRPr lang="en-US" altLang="zh-CN" sz="4400" b="1" dirty="0">
              <a:solidFill>
                <a:srgbClr val="FF0000"/>
              </a:solidFill>
              <a:effectLst>
                <a:outerShdw blurRad="38100" dist="38100" dir="2700000" algn="tl">
                  <a:srgbClr val="C0C0C0"/>
                </a:outerShdw>
              </a:effectLst>
              <a:ea typeface="黑体" panose="02010609060101010101" pitchFamily="2" charset="-122"/>
              <a:cs typeface="Times New Roman" panose="02020603050405020304" pitchFamily="18" charset="0"/>
            </a:endParaRPr>
          </a:p>
        </p:txBody>
      </p:sp>
      <p:sp>
        <p:nvSpPr>
          <p:cNvPr id="3075" name="Text Box 9"/>
          <p:cNvSpPr txBox="1">
            <a:spLocks noChangeArrowheads="1"/>
          </p:cNvSpPr>
          <p:nvPr/>
        </p:nvSpPr>
        <p:spPr bwMode="auto">
          <a:xfrm>
            <a:off x="1000125" y="1663700"/>
            <a:ext cx="7239000" cy="439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defRPr/>
            </a:pPr>
            <a:r>
              <a:rPr lang="en-US" altLang="zh-CN" sz="2800" b="1" dirty="0">
                <a:solidFill>
                  <a:schemeClr val="bg2">
                    <a:lumMod val="40000"/>
                    <a:lumOff val="60000"/>
                  </a:schemeClr>
                </a:solidFill>
                <a:latin typeface="华文新魏" panose="02010800040101010101" pitchFamily="2" charset="-122"/>
                <a:ea typeface="宋体" panose="02010600030101010101" pitchFamily="2" charset="-122"/>
              </a:rPr>
              <a:t>§ 1.1 </a:t>
            </a:r>
            <a:r>
              <a:rPr lang="zh-CN" altLang="en-US" sz="2800" b="1" dirty="0">
                <a:solidFill>
                  <a:schemeClr val="bg2">
                    <a:lumMod val="40000"/>
                    <a:lumOff val="60000"/>
                  </a:schemeClr>
                </a:solidFill>
                <a:latin typeface="华文新魏" panose="02010800040101010101" pitchFamily="2" charset="-122"/>
                <a:ea typeface="宋体" panose="02010600030101010101" pitchFamily="2" charset="-122"/>
              </a:rPr>
              <a:t>概述</a:t>
            </a:r>
            <a:endParaRPr lang="en-US" altLang="zh-CN" sz="2800" b="1" dirty="0">
              <a:solidFill>
                <a:schemeClr val="bg2">
                  <a:lumMod val="40000"/>
                  <a:lumOff val="60000"/>
                </a:schemeClr>
              </a:solidFill>
              <a:latin typeface="华文新魏" panose="02010800040101010101" pitchFamily="2" charset="-122"/>
              <a:ea typeface="宋体" panose="02010600030101010101" pitchFamily="2" charset="-122"/>
            </a:endParaRPr>
          </a:p>
          <a:p>
            <a:pPr eaLnBrk="1" hangingPunct="1">
              <a:spcBef>
                <a:spcPct val="50000"/>
              </a:spcBef>
              <a:defRPr/>
            </a:pPr>
            <a:r>
              <a:rPr lang="en-US" altLang="zh-CN" sz="2800" b="1" dirty="0">
                <a:solidFill>
                  <a:schemeClr val="bg2">
                    <a:lumMod val="40000"/>
                    <a:lumOff val="60000"/>
                  </a:schemeClr>
                </a:solidFill>
                <a:latin typeface="华文新魏" panose="02010800040101010101" pitchFamily="2" charset="-122"/>
                <a:ea typeface="宋体" panose="02010600030101010101" pitchFamily="2" charset="-122"/>
              </a:rPr>
              <a:t>§ 1.2 </a:t>
            </a:r>
            <a:r>
              <a:rPr lang="zh-CN" altLang="en-US" sz="2800" b="1" dirty="0">
                <a:solidFill>
                  <a:schemeClr val="bg2">
                    <a:lumMod val="40000"/>
                    <a:lumOff val="60000"/>
                  </a:schemeClr>
                </a:solidFill>
                <a:latin typeface="华文新魏" panose="02010800040101010101" pitchFamily="2" charset="-122"/>
                <a:ea typeface="宋体" panose="02010600030101010101" pitchFamily="2" charset="-122"/>
              </a:rPr>
              <a:t>土的三相比例指标</a:t>
            </a:r>
            <a:endParaRPr lang="en-US" altLang="zh-CN" sz="2800" b="1" dirty="0">
              <a:solidFill>
                <a:schemeClr val="bg2">
                  <a:lumMod val="40000"/>
                  <a:lumOff val="60000"/>
                </a:schemeClr>
              </a:solidFill>
              <a:latin typeface="华文新魏" panose="02010800040101010101" pitchFamily="2" charset="-122"/>
              <a:ea typeface="宋体" panose="02010600030101010101" pitchFamily="2" charset="-122"/>
            </a:endParaRPr>
          </a:p>
          <a:p>
            <a:pPr eaLnBrk="1" hangingPunct="1">
              <a:spcBef>
                <a:spcPct val="50000"/>
              </a:spcBef>
              <a:defRPr/>
            </a:pPr>
            <a:r>
              <a:rPr lang="en-US" altLang="zh-CN" sz="2800" b="1" dirty="0">
                <a:solidFill>
                  <a:schemeClr val="bg2">
                    <a:lumMod val="40000"/>
                    <a:lumOff val="60000"/>
                  </a:schemeClr>
                </a:solidFill>
                <a:latin typeface="华文新魏" panose="02010800040101010101" pitchFamily="2" charset="-122"/>
                <a:ea typeface="宋体" panose="02010600030101010101" pitchFamily="2" charset="-122"/>
              </a:rPr>
              <a:t>§ 1.3 </a:t>
            </a:r>
            <a:r>
              <a:rPr lang="zh-CN" altLang="en-US" sz="2800" b="1" dirty="0">
                <a:solidFill>
                  <a:schemeClr val="bg2">
                    <a:lumMod val="40000"/>
                    <a:lumOff val="60000"/>
                  </a:schemeClr>
                </a:solidFill>
                <a:latin typeface="华文新魏" panose="02010800040101010101" pitchFamily="2" charset="-122"/>
                <a:ea typeface="宋体" panose="02010600030101010101" pitchFamily="2" charset="-122"/>
              </a:rPr>
              <a:t>黏性土的物理特征</a:t>
            </a:r>
            <a:endParaRPr lang="en-US" altLang="zh-CN" sz="2800" b="1" dirty="0">
              <a:solidFill>
                <a:schemeClr val="bg2">
                  <a:lumMod val="40000"/>
                  <a:lumOff val="60000"/>
                </a:schemeClr>
              </a:solidFill>
              <a:latin typeface="华文新魏" panose="02010800040101010101" pitchFamily="2" charset="-122"/>
              <a:ea typeface="宋体" panose="02010600030101010101" pitchFamily="2" charset="-122"/>
            </a:endParaRPr>
          </a:p>
          <a:p>
            <a:pPr eaLnBrk="1" hangingPunct="1">
              <a:spcBef>
                <a:spcPct val="50000"/>
              </a:spcBef>
            </a:pPr>
            <a:r>
              <a:rPr lang="en-US" altLang="zh-CN" sz="2800" b="1" dirty="0">
                <a:ea typeface="黑体" panose="02010609060101010101" pitchFamily="2" charset="-122"/>
              </a:rPr>
              <a:t>§</a:t>
            </a:r>
            <a:r>
              <a:rPr lang="en-US" altLang="zh-CN" sz="2800" dirty="0">
                <a:solidFill>
                  <a:srgbClr val="FF3300"/>
                </a:solidFill>
                <a:ea typeface="黑体" panose="02010609060101010101" pitchFamily="2" charset="-122"/>
              </a:rPr>
              <a:t> </a:t>
            </a:r>
            <a:r>
              <a:rPr lang="en-US" altLang="zh-CN" sz="2800" b="1" dirty="0" smtClean="0">
                <a:ea typeface="黑体" panose="02010609060101010101" pitchFamily="2" charset="-122"/>
              </a:rPr>
              <a:t>1</a:t>
            </a:r>
            <a:r>
              <a:rPr lang="en-US" altLang="zh-CN" sz="2800" b="1" dirty="0" smtClean="0">
                <a:ea typeface="黑体" panose="02010609060101010101" pitchFamily="2" charset="-122"/>
              </a:rPr>
              <a:t>.4 </a:t>
            </a:r>
            <a:r>
              <a:rPr lang="zh-CN" altLang="en-US" sz="2800" b="1" dirty="0" smtClean="0">
                <a:ea typeface="黑体" panose="02010609060101010101" pitchFamily="2" charset="-122"/>
              </a:rPr>
              <a:t>无</a:t>
            </a:r>
            <a:r>
              <a:rPr lang="zh-CN" altLang="en-US" sz="2800" b="1" dirty="0">
                <a:ea typeface="黑体" panose="02010609060101010101" pitchFamily="2" charset="-122"/>
              </a:rPr>
              <a:t>黏性土的密实度</a:t>
            </a:r>
            <a:endParaRPr lang="en-US" altLang="zh-CN" sz="2800" b="1" dirty="0" smtClean="0">
              <a:ea typeface="黑体" panose="02010609060101010101" pitchFamily="2" charset="-122"/>
            </a:endParaRPr>
          </a:p>
          <a:p>
            <a:pPr eaLnBrk="1" hangingPunct="1">
              <a:spcBef>
                <a:spcPct val="50000"/>
              </a:spcBef>
              <a:defRPr/>
            </a:pPr>
            <a:r>
              <a:rPr lang="en-US" altLang="zh-CN" sz="2800" b="1" dirty="0">
                <a:solidFill>
                  <a:schemeClr val="bg2">
                    <a:lumMod val="40000"/>
                    <a:lumOff val="60000"/>
                  </a:schemeClr>
                </a:solidFill>
                <a:latin typeface="华文新魏" panose="02010800040101010101" pitchFamily="2" charset="-122"/>
                <a:ea typeface="宋体" panose="02010600030101010101" pitchFamily="2" charset="-122"/>
              </a:rPr>
              <a:t>§ 1.5 </a:t>
            </a:r>
            <a:r>
              <a:rPr lang="zh-CN" altLang="en-US" sz="2800" b="1" dirty="0">
                <a:solidFill>
                  <a:schemeClr val="bg2">
                    <a:lumMod val="40000"/>
                    <a:lumOff val="60000"/>
                  </a:schemeClr>
                </a:solidFill>
                <a:latin typeface="华文新魏" panose="02010800040101010101" pitchFamily="2" charset="-122"/>
                <a:ea typeface="宋体" panose="02010600030101010101" pitchFamily="2" charset="-122"/>
              </a:rPr>
              <a:t>粉土的密实度和湿度</a:t>
            </a:r>
            <a:endParaRPr lang="en-US" altLang="zh-CN" sz="2800" b="1" dirty="0">
              <a:solidFill>
                <a:schemeClr val="bg2">
                  <a:lumMod val="40000"/>
                  <a:lumOff val="60000"/>
                </a:schemeClr>
              </a:solidFill>
              <a:latin typeface="华文新魏" panose="02010800040101010101" pitchFamily="2" charset="-122"/>
              <a:ea typeface="宋体" panose="02010600030101010101" pitchFamily="2" charset="-122"/>
            </a:endParaRPr>
          </a:p>
          <a:p>
            <a:pPr eaLnBrk="1" hangingPunct="1">
              <a:spcBef>
                <a:spcPct val="50000"/>
              </a:spcBef>
              <a:defRPr/>
            </a:pPr>
            <a:r>
              <a:rPr lang="en-US" altLang="zh-CN" sz="2800" b="1" dirty="0">
                <a:solidFill>
                  <a:schemeClr val="bg2">
                    <a:lumMod val="40000"/>
                    <a:lumOff val="60000"/>
                  </a:schemeClr>
                </a:solidFill>
                <a:latin typeface="华文新魏" panose="02010800040101010101" pitchFamily="2" charset="-122"/>
                <a:ea typeface="宋体" panose="02010600030101010101" pitchFamily="2" charset="-122"/>
              </a:rPr>
              <a:t>§ 1.6 </a:t>
            </a:r>
            <a:r>
              <a:rPr lang="zh-CN" altLang="en-US" sz="2800" b="1" dirty="0">
                <a:solidFill>
                  <a:schemeClr val="bg2">
                    <a:lumMod val="40000"/>
                    <a:lumOff val="60000"/>
                  </a:schemeClr>
                </a:solidFill>
                <a:latin typeface="华文新魏" panose="02010800040101010101" pitchFamily="2" charset="-122"/>
                <a:ea typeface="宋体" panose="02010600030101010101" pitchFamily="2" charset="-122"/>
              </a:rPr>
              <a:t>土的胀缩性、湿陷性和冻胀性</a:t>
            </a:r>
            <a:endParaRPr lang="en-US" altLang="zh-CN" sz="2800" b="1" dirty="0">
              <a:solidFill>
                <a:schemeClr val="bg2">
                  <a:lumMod val="40000"/>
                  <a:lumOff val="60000"/>
                </a:schemeClr>
              </a:solidFill>
              <a:latin typeface="华文新魏" panose="02010800040101010101" pitchFamily="2" charset="-122"/>
              <a:ea typeface="宋体" panose="02010600030101010101" pitchFamily="2" charset="-122"/>
            </a:endParaRPr>
          </a:p>
          <a:p>
            <a:pPr eaLnBrk="1" hangingPunct="1">
              <a:spcBef>
                <a:spcPct val="50000"/>
              </a:spcBef>
              <a:defRPr/>
            </a:pPr>
            <a:r>
              <a:rPr lang="en-US" altLang="zh-CN" sz="2800" b="1" dirty="0">
                <a:solidFill>
                  <a:schemeClr val="bg2">
                    <a:lumMod val="40000"/>
                    <a:lumOff val="60000"/>
                  </a:schemeClr>
                </a:solidFill>
                <a:latin typeface="华文新魏" panose="02010800040101010101" pitchFamily="2" charset="-122"/>
                <a:ea typeface="宋体" panose="02010600030101010101" pitchFamily="2" charset="-122"/>
              </a:rPr>
              <a:t>§ 1.7 </a:t>
            </a:r>
            <a:r>
              <a:rPr lang="zh-CN" altLang="en-US" sz="2800" b="1" dirty="0">
                <a:solidFill>
                  <a:schemeClr val="bg2">
                    <a:lumMod val="40000"/>
                    <a:lumOff val="60000"/>
                  </a:schemeClr>
                </a:solidFill>
                <a:latin typeface="华文新魏" panose="02010800040101010101" pitchFamily="2" charset="-122"/>
                <a:ea typeface="宋体" panose="02010600030101010101" pitchFamily="2" charset="-122"/>
              </a:rPr>
              <a:t>土的分类</a:t>
            </a:r>
            <a:endParaRPr lang="en-US" altLang="zh-CN" sz="2800" b="1" dirty="0">
              <a:solidFill>
                <a:schemeClr val="bg2">
                  <a:lumMod val="40000"/>
                  <a:lumOff val="60000"/>
                </a:schemeClr>
              </a:solidFill>
              <a:latin typeface="华文新魏" panose="02010800040101010101" pitchFamily="2" charset="-122"/>
              <a:ea typeface="宋体" panose="02010600030101010101" pitchFamily="2"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a:xfrm>
            <a:off x="433512" y="535546"/>
            <a:ext cx="8229600" cy="1440160"/>
          </a:xfrm>
        </p:spPr>
        <p:txBody>
          <a:bodyPr/>
          <a:lstStyle/>
          <a:p>
            <a:pPr algn="just" eaLnBrk="1" hangingPunct="1">
              <a:lnSpc>
                <a:spcPct val="150000"/>
              </a:lnSpc>
              <a:defRPr/>
            </a:pPr>
            <a:r>
              <a:rPr lang="zh-CN" altLang="en-US" sz="2800" b="1" dirty="0" smtClean="0">
                <a:latin typeface="Times New Roman" panose="02020603050405020304" pitchFamily="18" charset="0"/>
                <a:cs typeface="Times New Roman" panose="02020603050405020304" pitchFamily="18" charset="0"/>
              </a:rPr>
              <a:t>无黏性</a:t>
            </a:r>
            <a:r>
              <a:rPr lang="zh-CN" altLang="en-US" sz="2800" b="1" dirty="0">
                <a:latin typeface="Times New Roman" panose="02020603050405020304" pitchFamily="18" charset="0"/>
                <a:cs typeface="Times New Roman" panose="02020603050405020304" pitchFamily="18" charset="0"/>
              </a:rPr>
              <a:t>土是指砂土和碎石土。这两大类土中</a:t>
            </a:r>
            <a:r>
              <a:rPr lang="zh-CN" altLang="en-US" sz="2800" b="1" dirty="0" smtClean="0">
                <a:latin typeface="Times New Roman" panose="02020603050405020304" pitchFamily="18" charset="0"/>
                <a:cs typeface="Times New Roman" panose="02020603050405020304" pitchFamily="18" charset="0"/>
              </a:rPr>
              <a:t>缺乏黏土矿物</a:t>
            </a:r>
            <a:r>
              <a:rPr lang="zh-CN" altLang="en-US" sz="2800" b="1" dirty="0">
                <a:latin typeface="Times New Roman" panose="02020603050405020304" pitchFamily="18" charset="0"/>
                <a:cs typeface="Times New Roman" panose="02020603050405020304" pitchFamily="18" charset="0"/>
              </a:rPr>
              <a:t>，不具有可塑性，呈单粒结构</a:t>
            </a:r>
            <a:r>
              <a:rPr lang="zh-CN" altLang="en-US" sz="2800" b="1" dirty="0" smtClean="0">
                <a:latin typeface="Times New Roman" panose="02020603050405020304" pitchFamily="18" charset="0"/>
                <a:cs typeface="Times New Roman" panose="02020603050405020304" pitchFamily="18" charset="0"/>
              </a:rPr>
              <a:t>。</a:t>
            </a:r>
            <a:endParaRPr lang="zh-CN" altLang="en-US" sz="2800" b="1" dirty="0">
              <a:latin typeface="Times New Roman" panose="02020603050405020304" pitchFamily="18" charset="0"/>
              <a:cs typeface="Times New Roman" panose="02020603050405020304" pitchFamily="18" charset="0"/>
            </a:endParaRPr>
          </a:p>
        </p:txBody>
      </p:sp>
      <p:sp>
        <p:nvSpPr>
          <p:cNvPr id="4" name="Text Box 39"/>
          <p:cNvSpPr txBox="1">
            <a:spLocks noChangeArrowheads="1"/>
          </p:cNvSpPr>
          <p:nvPr/>
        </p:nvSpPr>
        <p:spPr bwMode="auto">
          <a:xfrm>
            <a:off x="1588" y="1588"/>
            <a:ext cx="3778250" cy="40011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latin typeface="华文新魏" panose="02010800040101010101" pitchFamily="2" charset="-122"/>
              </a:rPr>
              <a:t>§</a:t>
            </a:r>
            <a:r>
              <a:rPr lang="en-US" altLang="zh-CN" sz="2600" b="1" dirty="0" smtClean="0">
                <a:solidFill>
                  <a:srgbClr val="FF3300"/>
                </a:solidFill>
                <a:latin typeface="华文新魏" panose="02010800040101010101" pitchFamily="2" charset="-122"/>
              </a:rPr>
              <a:t>2.4 </a:t>
            </a:r>
            <a:r>
              <a:rPr lang="zh-CN" altLang="en-US" sz="2600" b="1" dirty="0" smtClean="0">
                <a:solidFill>
                  <a:srgbClr val="FF3300"/>
                </a:solidFill>
                <a:latin typeface="华文新魏" panose="02010800040101010101" pitchFamily="2" charset="-122"/>
              </a:rPr>
              <a:t>无黏性土的密实度</a:t>
            </a:r>
            <a:endParaRPr lang="zh-CN" altLang="en-US" sz="2600" b="1" dirty="0">
              <a:solidFill>
                <a:srgbClr val="FF3300"/>
              </a:solidFill>
              <a:latin typeface="华文新魏" panose="02010800040101010101" pitchFamily="2" charset="-122"/>
            </a:endParaRPr>
          </a:p>
        </p:txBody>
      </p:sp>
      <p:grpSp>
        <p:nvGrpSpPr>
          <p:cNvPr id="6" name="Group 43"/>
          <p:cNvGrpSpPr/>
          <p:nvPr/>
        </p:nvGrpSpPr>
        <p:grpSpPr bwMode="auto">
          <a:xfrm>
            <a:off x="899592" y="2348880"/>
            <a:ext cx="3240360" cy="1812547"/>
            <a:chOff x="3061" y="709"/>
            <a:chExt cx="2092" cy="1128"/>
          </a:xfrm>
        </p:grpSpPr>
        <p:sp>
          <p:nvSpPr>
            <p:cNvPr id="7" name="Oval 44"/>
            <p:cNvSpPr>
              <a:spLocks noChangeAspect="1" noChangeArrowheads="1"/>
            </p:cNvSpPr>
            <p:nvPr/>
          </p:nvSpPr>
          <p:spPr bwMode="auto">
            <a:xfrm>
              <a:off x="3061" y="1075"/>
              <a:ext cx="400" cy="401"/>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8" name="Oval 45"/>
            <p:cNvSpPr>
              <a:spLocks noChangeAspect="1" noChangeArrowheads="1"/>
            </p:cNvSpPr>
            <p:nvPr/>
          </p:nvSpPr>
          <p:spPr bwMode="auto">
            <a:xfrm>
              <a:off x="3484" y="1073"/>
              <a:ext cx="401" cy="401"/>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9" name="Oval 46"/>
            <p:cNvSpPr>
              <a:spLocks noChangeAspect="1" noChangeArrowheads="1"/>
            </p:cNvSpPr>
            <p:nvPr/>
          </p:nvSpPr>
          <p:spPr bwMode="auto">
            <a:xfrm>
              <a:off x="3907" y="1075"/>
              <a:ext cx="401" cy="401"/>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0" name="Oval 47"/>
            <p:cNvSpPr>
              <a:spLocks noChangeAspect="1" noChangeArrowheads="1"/>
            </p:cNvSpPr>
            <p:nvPr/>
          </p:nvSpPr>
          <p:spPr bwMode="auto">
            <a:xfrm>
              <a:off x="4330" y="1075"/>
              <a:ext cx="400" cy="401"/>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1" name="Oval 48"/>
            <p:cNvSpPr>
              <a:spLocks noChangeAspect="1" noChangeArrowheads="1"/>
            </p:cNvSpPr>
            <p:nvPr/>
          </p:nvSpPr>
          <p:spPr bwMode="auto">
            <a:xfrm>
              <a:off x="4753" y="1075"/>
              <a:ext cx="400" cy="401"/>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2" name="Oval 49"/>
            <p:cNvSpPr>
              <a:spLocks noChangeAspect="1" noChangeArrowheads="1"/>
            </p:cNvSpPr>
            <p:nvPr/>
          </p:nvSpPr>
          <p:spPr bwMode="auto">
            <a:xfrm>
              <a:off x="3268" y="1437"/>
              <a:ext cx="400" cy="400"/>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3" name="Oval 50"/>
            <p:cNvSpPr>
              <a:spLocks noChangeAspect="1" noChangeArrowheads="1"/>
            </p:cNvSpPr>
            <p:nvPr/>
          </p:nvSpPr>
          <p:spPr bwMode="auto">
            <a:xfrm>
              <a:off x="3689" y="1437"/>
              <a:ext cx="400" cy="400"/>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4" name="Oval 51"/>
            <p:cNvSpPr>
              <a:spLocks noChangeAspect="1" noChangeArrowheads="1"/>
            </p:cNvSpPr>
            <p:nvPr/>
          </p:nvSpPr>
          <p:spPr bwMode="auto">
            <a:xfrm>
              <a:off x="4114" y="1437"/>
              <a:ext cx="401" cy="400"/>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5" name="Oval 52"/>
            <p:cNvSpPr>
              <a:spLocks noChangeAspect="1" noChangeArrowheads="1"/>
            </p:cNvSpPr>
            <p:nvPr/>
          </p:nvSpPr>
          <p:spPr bwMode="auto">
            <a:xfrm>
              <a:off x="4537" y="1437"/>
              <a:ext cx="400" cy="400"/>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6" name="Oval 53"/>
            <p:cNvSpPr>
              <a:spLocks noChangeAspect="1" noChangeArrowheads="1"/>
            </p:cNvSpPr>
            <p:nvPr/>
          </p:nvSpPr>
          <p:spPr bwMode="auto">
            <a:xfrm>
              <a:off x="3272" y="709"/>
              <a:ext cx="400" cy="400"/>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7" name="Oval 54"/>
            <p:cNvSpPr>
              <a:spLocks noChangeAspect="1" noChangeArrowheads="1"/>
            </p:cNvSpPr>
            <p:nvPr/>
          </p:nvSpPr>
          <p:spPr bwMode="auto">
            <a:xfrm>
              <a:off x="3695" y="709"/>
              <a:ext cx="400" cy="400"/>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8" name="Oval 55"/>
            <p:cNvSpPr>
              <a:spLocks noChangeAspect="1" noChangeArrowheads="1"/>
            </p:cNvSpPr>
            <p:nvPr/>
          </p:nvSpPr>
          <p:spPr bwMode="auto">
            <a:xfrm>
              <a:off x="4118" y="709"/>
              <a:ext cx="401" cy="400"/>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9" name="Oval 56"/>
            <p:cNvSpPr>
              <a:spLocks noChangeAspect="1" noChangeArrowheads="1"/>
            </p:cNvSpPr>
            <p:nvPr/>
          </p:nvSpPr>
          <p:spPr bwMode="auto">
            <a:xfrm>
              <a:off x="4541" y="709"/>
              <a:ext cx="400" cy="400"/>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grpSp>
      <p:grpSp>
        <p:nvGrpSpPr>
          <p:cNvPr id="20" name="Group 14"/>
          <p:cNvGrpSpPr/>
          <p:nvPr/>
        </p:nvGrpSpPr>
        <p:grpSpPr bwMode="auto">
          <a:xfrm>
            <a:off x="5229226" y="2391409"/>
            <a:ext cx="3321050" cy="1790700"/>
            <a:chOff x="3061" y="709"/>
            <a:chExt cx="2092" cy="1128"/>
          </a:xfrm>
        </p:grpSpPr>
        <p:sp>
          <p:nvSpPr>
            <p:cNvPr id="21" name="Oval 15"/>
            <p:cNvSpPr>
              <a:spLocks noChangeAspect="1" noChangeArrowheads="1"/>
            </p:cNvSpPr>
            <p:nvPr/>
          </p:nvSpPr>
          <p:spPr bwMode="auto">
            <a:xfrm>
              <a:off x="3061" y="1075"/>
              <a:ext cx="400" cy="401"/>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2" name="Oval 16"/>
            <p:cNvSpPr>
              <a:spLocks noChangeAspect="1" noChangeArrowheads="1"/>
            </p:cNvSpPr>
            <p:nvPr/>
          </p:nvSpPr>
          <p:spPr bwMode="auto">
            <a:xfrm>
              <a:off x="3484" y="1073"/>
              <a:ext cx="401" cy="401"/>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3" name="Oval 17"/>
            <p:cNvSpPr>
              <a:spLocks noChangeAspect="1" noChangeArrowheads="1"/>
            </p:cNvSpPr>
            <p:nvPr/>
          </p:nvSpPr>
          <p:spPr bwMode="auto">
            <a:xfrm>
              <a:off x="3907" y="1075"/>
              <a:ext cx="401" cy="401"/>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4" name="Oval 18"/>
            <p:cNvSpPr>
              <a:spLocks noChangeAspect="1" noChangeArrowheads="1"/>
            </p:cNvSpPr>
            <p:nvPr/>
          </p:nvSpPr>
          <p:spPr bwMode="auto">
            <a:xfrm>
              <a:off x="4330" y="1075"/>
              <a:ext cx="400" cy="401"/>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5" name="Oval 19"/>
            <p:cNvSpPr>
              <a:spLocks noChangeAspect="1" noChangeArrowheads="1"/>
            </p:cNvSpPr>
            <p:nvPr/>
          </p:nvSpPr>
          <p:spPr bwMode="auto">
            <a:xfrm>
              <a:off x="4753" y="1075"/>
              <a:ext cx="400" cy="401"/>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6" name="Oval 20"/>
            <p:cNvSpPr>
              <a:spLocks noChangeAspect="1" noChangeArrowheads="1"/>
            </p:cNvSpPr>
            <p:nvPr/>
          </p:nvSpPr>
          <p:spPr bwMode="auto">
            <a:xfrm>
              <a:off x="3268" y="1437"/>
              <a:ext cx="400" cy="400"/>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7" name="Oval 21"/>
            <p:cNvSpPr>
              <a:spLocks noChangeAspect="1" noChangeArrowheads="1"/>
            </p:cNvSpPr>
            <p:nvPr/>
          </p:nvSpPr>
          <p:spPr bwMode="auto">
            <a:xfrm>
              <a:off x="3689" y="1437"/>
              <a:ext cx="400" cy="400"/>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8" name="Oval 22"/>
            <p:cNvSpPr>
              <a:spLocks noChangeAspect="1" noChangeArrowheads="1"/>
            </p:cNvSpPr>
            <p:nvPr/>
          </p:nvSpPr>
          <p:spPr bwMode="auto">
            <a:xfrm>
              <a:off x="4114" y="1437"/>
              <a:ext cx="401" cy="400"/>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9" name="Oval 23"/>
            <p:cNvSpPr>
              <a:spLocks noChangeAspect="1" noChangeArrowheads="1"/>
            </p:cNvSpPr>
            <p:nvPr/>
          </p:nvSpPr>
          <p:spPr bwMode="auto">
            <a:xfrm>
              <a:off x="4537" y="1437"/>
              <a:ext cx="400" cy="400"/>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0" name="Oval 24"/>
            <p:cNvSpPr>
              <a:spLocks noChangeAspect="1" noChangeArrowheads="1"/>
            </p:cNvSpPr>
            <p:nvPr/>
          </p:nvSpPr>
          <p:spPr bwMode="auto">
            <a:xfrm>
              <a:off x="3272" y="709"/>
              <a:ext cx="400" cy="400"/>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1" name="Oval 25"/>
            <p:cNvSpPr>
              <a:spLocks noChangeAspect="1" noChangeArrowheads="1"/>
            </p:cNvSpPr>
            <p:nvPr/>
          </p:nvSpPr>
          <p:spPr bwMode="auto">
            <a:xfrm>
              <a:off x="3695" y="709"/>
              <a:ext cx="400" cy="400"/>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2" name="Oval 26"/>
            <p:cNvSpPr>
              <a:spLocks noChangeAspect="1" noChangeArrowheads="1"/>
            </p:cNvSpPr>
            <p:nvPr/>
          </p:nvSpPr>
          <p:spPr bwMode="auto">
            <a:xfrm>
              <a:off x="4118" y="709"/>
              <a:ext cx="401" cy="400"/>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3" name="Oval 27"/>
            <p:cNvSpPr>
              <a:spLocks noChangeAspect="1" noChangeArrowheads="1"/>
            </p:cNvSpPr>
            <p:nvPr/>
          </p:nvSpPr>
          <p:spPr bwMode="auto">
            <a:xfrm>
              <a:off x="4541" y="709"/>
              <a:ext cx="400" cy="400"/>
            </a:xfrm>
            <a:prstGeom prst="ellipse">
              <a:avLst/>
            </a:prstGeom>
            <a:noFill/>
            <a:ln w="38100" algn="ctr">
              <a:solidFill>
                <a:srgbClr val="800000"/>
              </a:solidFill>
              <a:rou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grpSp>
      <p:grpSp>
        <p:nvGrpSpPr>
          <p:cNvPr id="34" name="Group 28"/>
          <p:cNvGrpSpPr/>
          <p:nvPr/>
        </p:nvGrpSpPr>
        <p:grpSpPr bwMode="auto">
          <a:xfrm>
            <a:off x="5843599" y="2881947"/>
            <a:ext cx="2108200" cy="868363"/>
            <a:chOff x="3442" y="1001"/>
            <a:chExt cx="1328" cy="547"/>
          </a:xfrm>
        </p:grpSpPr>
        <p:sp>
          <p:nvSpPr>
            <p:cNvPr id="35" name="Oval 29"/>
            <p:cNvSpPr>
              <a:spLocks noChangeAspect="1" noChangeArrowheads="1"/>
            </p:cNvSpPr>
            <p:nvPr/>
          </p:nvSpPr>
          <p:spPr bwMode="auto">
            <a:xfrm>
              <a:off x="3649" y="1488"/>
              <a:ext cx="59" cy="58"/>
            </a:xfrm>
            <a:prstGeom prst="ellipse">
              <a:avLst/>
            </a:prstGeom>
            <a:solidFill>
              <a:srgbClr val="0000CC"/>
            </a:solidFill>
            <a:ln w="19050" algn="ctr">
              <a:solidFill>
                <a:srgbClr val="0000CC"/>
              </a:solidFill>
              <a:round/>
            </a:ln>
          </p:spPr>
          <p:txBody>
            <a:bodyPr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6" name="Oval 30"/>
            <p:cNvSpPr>
              <a:spLocks noChangeAspect="1" noChangeArrowheads="1"/>
            </p:cNvSpPr>
            <p:nvPr/>
          </p:nvSpPr>
          <p:spPr bwMode="auto">
            <a:xfrm>
              <a:off x="3655" y="1001"/>
              <a:ext cx="59" cy="58"/>
            </a:xfrm>
            <a:prstGeom prst="ellipse">
              <a:avLst/>
            </a:prstGeom>
            <a:solidFill>
              <a:srgbClr val="0000CC"/>
            </a:solidFill>
            <a:ln w="19050" algn="ctr">
              <a:solidFill>
                <a:srgbClr val="0000CC"/>
              </a:solidFill>
              <a:round/>
            </a:ln>
          </p:spPr>
          <p:txBody>
            <a:bodyPr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7" name="Oval 31"/>
            <p:cNvSpPr>
              <a:spLocks noChangeAspect="1" noChangeArrowheads="1"/>
            </p:cNvSpPr>
            <p:nvPr/>
          </p:nvSpPr>
          <p:spPr bwMode="auto">
            <a:xfrm>
              <a:off x="3867" y="1124"/>
              <a:ext cx="59" cy="58"/>
            </a:xfrm>
            <a:prstGeom prst="ellipse">
              <a:avLst/>
            </a:prstGeom>
            <a:solidFill>
              <a:srgbClr val="0000CC"/>
            </a:solidFill>
            <a:ln w="19050" algn="ctr">
              <a:solidFill>
                <a:srgbClr val="0000CC"/>
              </a:solidFill>
              <a:round/>
            </a:ln>
          </p:spPr>
          <p:txBody>
            <a:bodyPr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8" name="Oval 32"/>
            <p:cNvSpPr>
              <a:spLocks noChangeAspect="1" noChangeArrowheads="1"/>
            </p:cNvSpPr>
            <p:nvPr/>
          </p:nvSpPr>
          <p:spPr bwMode="auto">
            <a:xfrm>
              <a:off x="3444" y="1366"/>
              <a:ext cx="59" cy="58"/>
            </a:xfrm>
            <a:prstGeom prst="ellipse">
              <a:avLst/>
            </a:prstGeom>
            <a:solidFill>
              <a:srgbClr val="0000CC"/>
            </a:solidFill>
            <a:ln w="19050" algn="ctr">
              <a:solidFill>
                <a:srgbClr val="0000CC"/>
              </a:solidFill>
              <a:round/>
            </a:ln>
          </p:spPr>
          <p:txBody>
            <a:bodyPr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9" name="Oval 33"/>
            <p:cNvSpPr>
              <a:spLocks noChangeAspect="1" noChangeArrowheads="1"/>
            </p:cNvSpPr>
            <p:nvPr/>
          </p:nvSpPr>
          <p:spPr bwMode="auto">
            <a:xfrm>
              <a:off x="3442" y="1125"/>
              <a:ext cx="59" cy="58"/>
            </a:xfrm>
            <a:prstGeom prst="ellipse">
              <a:avLst/>
            </a:prstGeom>
            <a:solidFill>
              <a:srgbClr val="0000CC"/>
            </a:solidFill>
            <a:ln w="19050" algn="ctr">
              <a:solidFill>
                <a:srgbClr val="0000CC"/>
              </a:solidFill>
              <a:round/>
            </a:ln>
          </p:spPr>
          <p:txBody>
            <a:bodyPr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0" name="Oval 34"/>
            <p:cNvSpPr>
              <a:spLocks noChangeAspect="1" noChangeArrowheads="1"/>
            </p:cNvSpPr>
            <p:nvPr/>
          </p:nvSpPr>
          <p:spPr bwMode="auto">
            <a:xfrm>
              <a:off x="4077" y="1003"/>
              <a:ext cx="59" cy="58"/>
            </a:xfrm>
            <a:prstGeom prst="ellipse">
              <a:avLst/>
            </a:prstGeom>
            <a:solidFill>
              <a:srgbClr val="0000CC"/>
            </a:solidFill>
            <a:ln w="19050" algn="ctr">
              <a:solidFill>
                <a:srgbClr val="0000CC"/>
              </a:solidFill>
              <a:round/>
            </a:ln>
          </p:spPr>
          <p:txBody>
            <a:bodyPr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1" name="Oval 35"/>
            <p:cNvSpPr>
              <a:spLocks noChangeAspect="1" noChangeArrowheads="1"/>
            </p:cNvSpPr>
            <p:nvPr/>
          </p:nvSpPr>
          <p:spPr bwMode="auto">
            <a:xfrm>
              <a:off x="3866" y="1368"/>
              <a:ext cx="59" cy="58"/>
            </a:xfrm>
            <a:prstGeom prst="ellipse">
              <a:avLst/>
            </a:prstGeom>
            <a:solidFill>
              <a:srgbClr val="0000CC"/>
            </a:solidFill>
            <a:ln w="19050" algn="ctr">
              <a:solidFill>
                <a:srgbClr val="0000CC"/>
              </a:solidFill>
              <a:round/>
            </a:ln>
          </p:spPr>
          <p:txBody>
            <a:bodyPr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2" name="Oval 36"/>
            <p:cNvSpPr>
              <a:spLocks noChangeAspect="1" noChangeArrowheads="1"/>
            </p:cNvSpPr>
            <p:nvPr/>
          </p:nvSpPr>
          <p:spPr bwMode="auto">
            <a:xfrm>
              <a:off x="4073" y="1490"/>
              <a:ext cx="59" cy="58"/>
            </a:xfrm>
            <a:prstGeom prst="ellipse">
              <a:avLst/>
            </a:prstGeom>
            <a:solidFill>
              <a:srgbClr val="0000CC"/>
            </a:solidFill>
            <a:ln w="19050" algn="ctr">
              <a:solidFill>
                <a:srgbClr val="0000CC"/>
              </a:solidFill>
              <a:round/>
            </a:ln>
          </p:spPr>
          <p:txBody>
            <a:bodyPr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3" name="Oval 37"/>
            <p:cNvSpPr>
              <a:spLocks noChangeAspect="1" noChangeArrowheads="1"/>
            </p:cNvSpPr>
            <p:nvPr/>
          </p:nvSpPr>
          <p:spPr bwMode="auto">
            <a:xfrm>
              <a:off x="4290" y="1125"/>
              <a:ext cx="59" cy="58"/>
            </a:xfrm>
            <a:prstGeom prst="ellipse">
              <a:avLst/>
            </a:prstGeom>
            <a:solidFill>
              <a:srgbClr val="0000CC"/>
            </a:solidFill>
            <a:ln w="19050" algn="ctr">
              <a:solidFill>
                <a:srgbClr val="0000CC"/>
              </a:solidFill>
              <a:round/>
            </a:ln>
          </p:spPr>
          <p:txBody>
            <a:bodyPr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4" name="Oval 38"/>
            <p:cNvSpPr>
              <a:spLocks noChangeAspect="1" noChangeArrowheads="1"/>
            </p:cNvSpPr>
            <p:nvPr/>
          </p:nvSpPr>
          <p:spPr bwMode="auto">
            <a:xfrm>
              <a:off x="4499" y="1489"/>
              <a:ext cx="59" cy="58"/>
            </a:xfrm>
            <a:prstGeom prst="ellipse">
              <a:avLst/>
            </a:prstGeom>
            <a:solidFill>
              <a:srgbClr val="0000CC"/>
            </a:solidFill>
            <a:ln w="19050" algn="ctr">
              <a:solidFill>
                <a:srgbClr val="0000CC"/>
              </a:solidFill>
              <a:round/>
            </a:ln>
          </p:spPr>
          <p:txBody>
            <a:bodyPr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5" name="Oval 39"/>
            <p:cNvSpPr>
              <a:spLocks noChangeAspect="1" noChangeArrowheads="1"/>
            </p:cNvSpPr>
            <p:nvPr/>
          </p:nvSpPr>
          <p:spPr bwMode="auto">
            <a:xfrm>
              <a:off x="4289" y="1364"/>
              <a:ext cx="59" cy="58"/>
            </a:xfrm>
            <a:prstGeom prst="ellipse">
              <a:avLst/>
            </a:prstGeom>
            <a:solidFill>
              <a:srgbClr val="0000CC"/>
            </a:solidFill>
            <a:ln w="19050" algn="ctr">
              <a:solidFill>
                <a:srgbClr val="0000CC"/>
              </a:solidFill>
              <a:round/>
            </a:ln>
          </p:spPr>
          <p:txBody>
            <a:bodyPr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6" name="Oval 40"/>
            <p:cNvSpPr>
              <a:spLocks noChangeAspect="1" noChangeArrowheads="1"/>
            </p:cNvSpPr>
            <p:nvPr/>
          </p:nvSpPr>
          <p:spPr bwMode="auto">
            <a:xfrm>
              <a:off x="4500" y="1003"/>
              <a:ext cx="59" cy="58"/>
            </a:xfrm>
            <a:prstGeom prst="ellipse">
              <a:avLst/>
            </a:prstGeom>
            <a:solidFill>
              <a:srgbClr val="0000CC"/>
            </a:solidFill>
            <a:ln w="19050" algn="ctr">
              <a:solidFill>
                <a:srgbClr val="0000CC"/>
              </a:solidFill>
              <a:round/>
            </a:ln>
          </p:spPr>
          <p:txBody>
            <a:bodyPr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7" name="Oval 41"/>
            <p:cNvSpPr>
              <a:spLocks noChangeAspect="1" noChangeArrowheads="1"/>
            </p:cNvSpPr>
            <p:nvPr/>
          </p:nvSpPr>
          <p:spPr bwMode="auto">
            <a:xfrm>
              <a:off x="4711" y="1368"/>
              <a:ext cx="59" cy="58"/>
            </a:xfrm>
            <a:prstGeom prst="ellipse">
              <a:avLst/>
            </a:prstGeom>
            <a:solidFill>
              <a:srgbClr val="0000CC"/>
            </a:solidFill>
            <a:ln w="19050" algn="ctr">
              <a:solidFill>
                <a:srgbClr val="0000CC"/>
              </a:solidFill>
              <a:round/>
            </a:ln>
          </p:spPr>
          <p:txBody>
            <a:bodyPr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8" name="Oval 42"/>
            <p:cNvSpPr>
              <a:spLocks noChangeAspect="1" noChangeArrowheads="1"/>
            </p:cNvSpPr>
            <p:nvPr/>
          </p:nvSpPr>
          <p:spPr bwMode="auto">
            <a:xfrm>
              <a:off x="4711" y="1123"/>
              <a:ext cx="59" cy="58"/>
            </a:xfrm>
            <a:prstGeom prst="ellipse">
              <a:avLst/>
            </a:prstGeom>
            <a:solidFill>
              <a:srgbClr val="0000CC"/>
            </a:solidFill>
            <a:ln w="19050" algn="ctr">
              <a:solidFill>
                <a:srgbClr val="0000CC"/>
              </a:solidFill>
              <a:round/>
            </a:ln>
          </p:spPr>
          <p:txBody>
            <a:bodyPr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grpSp>
      <p:sp>
        <p:nvSpPr>
          <p:cNvPr id="3" name="云形标注 2"/>
          <p:cNvSpPr/>
          <p:nvPr/>
        </p:nvSpPr>
        <p:spPr>
          <a:xfrm>
            <a:off x="724064" y="4869160"/>
            <a:ext cx="3613101" cy="1296144"/>
          </a:xfrm>
          <a:prstGeom prst="cloudCallout">
            <a:avLst>
              <a:gd name="adj1" fmla="val 57333"/>
              <a:gd name="adj2" fmla="val -11163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FF0000"/>
                </a:solidFill>
              </a:rPr>
              <a:t>密实度如何计量？</a:t>
            </a:r>
            <a:endParaRPr lang="zh-CN" altLang="en-US" b="1" dirty="0">
              <a:solidFill>
                <a:srgbClr val="FF0000"/>
              </a:solidFill>
            </a:endParaRPr>
          </a:p>
        </p:txBody>
      </p:sp>
      <p:sp>
        <p:nvSpPr>
          <p:cNvPr id="50" name="Rectangle 13"/>
          <p:cNvSpPr>
            <a:spLocks noChangeArrowheads="1"/>
          </p:cNvSpPr>
          <p:nvPr/>
        </p:nvSpPr>
        <p:spPr bwMode="auto">
          <a:xfrm>
            <a:off x="5907883" y="4702809"/>
            <a:ext cx="1373991"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30000"/>
              </a:spcBef>
              <a:buFont typeface="Wingdings" panose="05000000000000000000" pitchFamily="2" charset="2"/>
              <a:buNone/>
            </a:pPr>
            <a:r>
              <a:rPr lang="zh-CN" altLang="en-US" dirty="0" smtClean="0">
                <a:ea typeface="幼圆" panose="02010509060101010101" pitchFamily="49" charset="-122"/>
                <a:cs typeface="Times New Roman" panose="02020603050405020304" pitchFamily="18" charset="0"/>
              </a:rPr>
              <a:t>孔隙比</a:t>
            </a:r>
            <a:r>
              <a:rPr lang="en-US" altLang="zh-CN" i="1" dirty="0" smtClean="0">
                <a:ea typeface="幼圆" panose="02010509060101010101" pitchFamily="49" charset="-122"/>
                <a:cs typeface="Times New Roman" panose="02020603050405020304" pitchFamily="18" charset="0"/>
              </a:rPr>
              <a:t>e</a:t>
            </a:r>
            <a:endParaRPr lang="en-US" altLang="zh-CN" i="1" dirty="0" smtClean="0">
              <a:ea typeface="幼圆" panose="02010509060101010101" pitchFamily="49" charset="-122"/>
              <a:cs typeface="Times New Roman" panose="02020603050405020304" pitchFamily="18" charset="0"/>
            </a:endParaRPr>
          </a:p>
          <a:p>
            <a:pPr eaLnBrk="1" hangingPunct="1">
              <a:spcBef>
                <a:spcPct val="30000"/>
              </a:spcBef>
              <a:buFont typeface="Wingdings" panose="05000000000000000000" pitchFamily="2" charset="2"/>
              <a:buNone/>
            </a:pPr>
            <a:r>
              <a:rPr lang="zh-CN" altLang="en-US" dirty="0" smtClean="0">
                <a:ea typeface="幼圆" panose="02010509060101010101" pitchFamily="49" charset="-122"/>
                <a:cs typeface="Times New Roman" panose="02020603050405020304" pitchFamily="18" charset="0"/>
              </a:rPr>
              <a:t>孔隙率</a:t>
            </a:r>
            <a:r>
              <a:rPr lang="en-US" altLang="zh-CN" i="1" dirty="0" smtClean="0">
                <a:ea typeface="幼圆" panose="02010509060101010101" pitchFamily="49" charset="-122"/>
                <a:cs typeface="Times New Roman" panose="02020603050405020304" pitchFamily="18" charset="0"/>
              </a:rPr>
              <a:t>n</a:t>
            </a:r>
            <a:endParaRPr lang="en-US" altLang="zh-CN" i="1" dirty="0" smtClean="0">
              <a:ea typeface="幼圆" panose="02010509060101010101" pitchFamily="49" charset="-122"/>
              <a:cs typeface="Times New Roman" panose="02020603050405020304" pitchFamily="18" charset="0"/>
            </a:endParaRPr>
          </a:p>
          <a:p>
            <a:pPr eaLnBrk="1" hangingPunct="1">
              <a:spcBef>
                <a:spcPct val="30000"/>
              </a:spcBef>
              <a:buFont typeface="Wingdings" panose="05000000000000000000" pitchFamily="2" charset="2"/>
              <a:buNone/>
            </a:pPr>
            <a:r>
              <a:rPr lang="zh-CN" altLang="en-US" dirty="0">
                <a:ea typeface="幼圆" panose="02010509060101010101" pitchFamily="49" charset="-122"/>
                <a:cs typeface="Times New Roman" panose="02020603050405020304" pitchFamily="18" charset="0"/>
              </a:rPr>
              <a:t>干重度</a:t>
            </a:r>
            <a:r>
              <a:rPr lang="zh-CN" altLang="en-US" dirty="0">
                <a:ea typeface="幼圆" panose="02010509060101010101" pitchFamily="49" charset="-122"/>
                <a:cs typeface="Times New Roman" panose="02020603050405020304" pitchFamily="18" charset="0"/>
                <a:sym typeface="Symbol" panose="05050102010706020507" pitchFamily="18" charset="2"/>
              </a:rPr>
              <a:t></a:t>
            </a:r>
            <a:r>
              <a:rPr lang="en-US" altLang="zh-CN" baseline="-25000" dirty="0">
                <a:ea typeface="幼圆" panose="02010509060101010101" pitchFamily="49" charset="-122"/>
                <a:cs typeface="Times New Roman" panose="02020603050405020304" pitchFamily="18" charset="0"/>
                <a:sym typeface="Symbol" panose="05050102010706020507" pitchFamily="18" charset="2"/>
              </a:rPr>
              <a:t>d</a:t>
            </a:r>
            <a:endParaRPr lang="en-US" altLang="zh-CN" i="1" baseline="-25000" dirty="0">
              <a:ea typeface="幼圆" panose="02010509060101010101" pitchFamily="49"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0" fill="hold"/>
                                        <p:tgtEl>
                                          <p:spTgt spid="34"/>
                                        </p:tgtEl>
                                        <p:attrNameLst>
                                          <p:attrName>ppt_x</p:attrName>
                                        </p:attrNameLst>
                                      </p:cBhvr>
                                      <p:tavLst>
                                        <p:tav tm="0">
                                          <p:val>
                                            <p:strVal val="1+#ppt_w/2"/>
                                          </p:val>
                                        </p:tav>
                                        <p:tav tm="100000">
                                          <p:val>
                                            <p:strVal val="#ppt_x"/>
                                          </p:val>
                                        </p:tav>
                                      </p:tavLst>
                                    </p:anim>
                                    <p:anim calcmode="lin" valueType="num">
                                      <p:cBhvr additive="base">
                                        <p:cTn id="19" dur="5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0">
                                            <p:txEl>
                                              <p:pRg st="0" end="0"/>
                                            </p:txEl>
                                          </p:spTgt>
                                        </p:tgtEl>
                                        <p:attrNameLst>
                                          <p:attrName>style.visibility</p:attrName>
                                        </p:attrNameLst>
                                      </p:cBhvr>
                                      <p:to>
                                        <p:strVal val="visible"/>
                                      </p:to>
                                    </p:set>
                                    <p:anim calcmode="lin" valueType="num">
                                      <p:cBhvr additive="base">
                                        <p:cTn id="24" dur="500" fill="hold"/>
                                        <p:tgtEl>
                                          <p:spTgt spid="5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0">
                                            <p:txEl>
                                              <p:pRg st="1" end="1"/>
                                            </p:txEl>
                                          </p:spTgt>
                                        </p:tgtEl>
                                        <p:attrNameLst>
                                          <p:attrName>style.visibility</p:attrName>
                                        </p:attrNameLst>
                                      </p:cBhvr>
                                      <p:to>
                                        <p:strVal val="visible"/>
                                      </p:to>
                                    </p:set>
                                    <p:anim calcmode="lin" valueType="num">
                                      <p:cBhvr additive="base">
                                        <p:cTn id="30" dur="500" fill="hold"/>
                                        <p:tgtEl>
                                          <p:spTgt spid="50">
                                            <p:txEl>
                                              <p:pRg st="1" end="1"/>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50">
                                            <p:txEl>
                                              <p:pRg st="2" end="2"/>
                                            </p:txEl>
                                          </p:spTgt>
                                        </p:tgtEl>
                                        <p:attrNameLst>
                                          <p:attrName>style.visibility</p:attrName>
                                        </p:attrNameLst>
                                      </p:cBhvr>
                                      <p:to>
                                        <p:strVal val="visible"/>
                                      </p:to>
                                    </p:set>
                                    <p:anim calcmode="lin" valueType="num">
                                      <p:cBhvr additive="base">
                                        <p:cTn id="36" dur="500" fill="hold"/>
                                        <p:tgtEl>
                                          <p:spTgt spid="50">
                                            <p:txEl>
                                              <p:pRg st="2" end="2"/>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5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utoUpdateAnimBg="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a:xfrm>
            <a:off x="467544" y="1340768"/>
            <a:ext cx="8229600" cy="3456384"/>
          </a:xfrm>
        </p:spPr>
        <p:txBody>
          <a:bodyPr/>
          <a:lstStyle/>
          <a:p>
            <a:pPr eaLnBrk="1" hangingPunct="1">
              <a:lnSpc>
                <a:spcPct val="150000"/>
              </a:lnSpc>
              <a:defRPr/>
            </a:pPr>
            <a:r>
              <a:rPr lang="zh-CN" altLang="en-US" sz="2800" b="1" dirty="0" smtClean="0">
                <a:latin typeface="Times New Roman" panose="02020603050405020304" pitchFamily="18" charset="0"/>
                <a:cs typeface="Times New Roman" panose="02020603050405020304" pitchFamily="18" charset="0"/>
              </a:rPr>
              <a:t>砂土</a:t>
            </a:r>
            <a:r>
              <a:rPr lang="zh-CN" altLang="en-US" sz="2800" b="1" dirty="0">
                <a:latin typeface="Times New Roman" panose="02020603050405020304" pitchFamily="18" charset="0"/>
                <a:cs typeface="Times New Roman" panose="02020603050405020304" pitchFamily="18" charset="0"/>
              </a:rPr>
              <a:t>密实度在一定程度上可根据天然孔隙比</a:t>
            </a:r>
            <a:r>
              <a:rPr lang="en-US" altLang="zh-CN" sz="2800" b="1" i="1" dirty="0">
                <a:latin typeface="Times New Roman" panose="02020603050405020304" pitchFamily="18" charset="0"/>
                <a:cs typeface="Times New Roman" panose="02020603050405020304" pitchFamily="18" charset="0"/>
              </a:rPr>
              <a:t>e</a:t>
            </a:r>
            <a:r>
              <a:rPr lang="zh-CN" altLang="en-US" sz="2800" b="1" dirty="0">
                <a:latin typeface="Times New Roman" panose="02020603050405020304" pitchFamily="18" charset="0"/>
                <a:cs typeface="Times New Roman" panose="02020603050405020304" pitchFamily="18" charset="0"/>
              </a:rPr>
              <a:t>的大小来评定。但对于级配相差较大的不同类土，则天然孔隙比</a:t>
            </a:r>
            <a:r>
              <a:rPr lang="en-US" altLang="zh-CN" sz="2800" b="1" i="1" dirty="0">
                <a:latin typeface="Times New Roman" panose="02020603050405020304" pitchFamily="18" charset="0"/>
                <a:cs typeface="Times New Roman" panose="02020603050405020304" pitchFamily="18" charset="0"/>
              </a:rPr>
              <a:t>e</a:t>
            </a:r>
            <a:r>
              <a:rPr lang="zh-CN" altLang="en-US" sz="2800" b="1" dirty="0">
                <a:latin typeface="Times New Roman" panose="02020603050405020304" pitchFamily="18" charset="0"/>
                <a:cs typeface="Times New Roman" panose="02020603050405020304" pitchFamily="18" charset="0"/>
              </a:rPr>
              <a:t>难以有效判定密实度的相对高低。</a:t>
            </a:r>
            <a:endParaRPr lang="zh-CN" altLang="en-US" sz="2800" b="1" dirty="0">
              <a:latin typeface="Times New Roman" panose="02020603050405020304" pitchFamily="18" charset="0"/>
              <a:cs typeface="Times New Roman" panose="02020603050405020304" pitchFamily="18" charset="0"/>
            </a:endParaRPr>
          </a:p>
          <a:p>
            <a:pPr eaLnBrk="1" hangingPunct="1">
              <a:lnSpc>
                <a:spcPct val="150000"/>
              </a:lnSpc>
              <a:defRPr/>
            </a:pPr>
            <a:r>
              <a:rPr lang="zh-CN" altLang="en-US" sz="2800" b="1" dirty="0">
                <a:latin typeface="Times New Roman" panose="02020603050405020304" pitchFamily="18" charset="0"/>
                <a:cs typeface="Times New Roman" panose="02020603050405020304" pitchFamily="18" charset="0"/>
              </a:rPr>
              <a:t>为了合理判定砂土的密实状态，在工程上提出了</a:t>
            </a:r>
            <a:r>
              <a:rPr lang="zh-CN" altLang="en-US" sz="2800" b="1" dirty="0">
                <a:solidFill>
                  <a:srgbClr val="FF0000"/>
                </a:solidFill>
                <a:latin typeface="Times New Roman" panose="02020603050405020304" pitchFamily="18" charset="0"/>
                <a:cs typeface="Times New Roman" panose="02020603050405020304" pitchFamily="18" charset="0"/>
              </a:rPr>
              <a:t>相对密实度</a:t>
            </a:r>
            <a:r>
              <a:rPr lang="en-US" altLang="zh-CN" sz="2800" b="1" i="1" dirty="0" err="1">
                <a:latin typeface="Times New Roman" panose="02020603050405020304" pitchFamily="18" charset="0"/>
                <a:cs typeface="Times New Roman" panose="02020603050405020304" pitchFamily="18" charset="0"/>
              </a:rPr>
              <a:t>D</a:t>
            </a:r>
            <a:r>
              <a:rPr lang="en-US" altLang="zh-CN" sz="2800" b="1" baseline="-30000" dirty="0" err="1">
                <a:latin typeface="Times New Roman" panose="02020603050405020304" pitchFamily="18" charset="0"/>
                <a:cs typeface="Times New Roman" panose="02020603050405020304" pitchFamily="18" charset="0"/>
              </a:rPr>
              <a:t>r</a:t>
            </a:r>
            <a:r>
              <a:rPr lang="zh-CN" altLang="en-US" sz="2800" b="1" dirty="0">
                <a:latin typeface="Times New Roman" panose="02020603050405020304" pitchFamily="18" charset="0"/>
                <a:cs typeface="Times New Roman" panose="02020603050405020304" pitchFamily="18" charset="0"/>
              </a:rPr>
              <a:t>的概念。  </a:t>
            </a:r>
            <a:endParaRPr lang="zh-CN" altLang="en-US" sz="2800" b="1" dirty="0">
              <a:latin typeface="Times New Roman" panose="02020603050405020304" pitchFamily="18" charset="0"/>
              <a:cs typeface="Times New Roman" panose="02020603050405020304" pitchFamily="18" charset="0"/>
            </a:endParaRPr>
          </a:p>
        </p:txBody>
      </p:sp>
      <p:sp>
        <p:nvSpPr>
          <p:cNvPr id="4" name="Text Box 39"/>
          <p:cNvSpPr txBox="1">
            <a:spLocks noChangeArrowheads="1"/>
          </p:cNvSpPr>
          <p:nvPr/>
        </p:nvSpPr>
        <p:spPr bwMode="auto">
          <a:xfrm>
            <a:off x="1588" y="1588"/>
            <a:ext cx="3778250" cy="40011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latin typeface="华文新魏" panose="02010800040101010101" pitchFamily="2" charset="-122"/>
              </a:rPr>
              <a:t>§</a:t>
            </a:r>
            <a:r>
              <a:rPr lang="en-US" altLang="zh-CN" sz="2600" b="1" dirty="0" smtClean="0">
                <a:solidFill>
                  <a:srgbClr val="FF3300"/>
                </a:solidFill>
                <a:latin typeface="华文新魏" panose="02010800040101010101" pitchFamily="2" charset="-122"/>
              </a:rPr>
              <a:t>2.4 </a:t>
            </a:r>
            <a:r>
              <a:rPr lang="zh-CN" altLang="en-US" sz="2600" b="1" dirty="0" smtClean="0">
                <a:solidFill>
                  <a:srgbClr val="FF3300"/>
                </a:solidFill>
                <a:latin typeface="华文新魏" panose="02010800040101010101" pitchFamily="2" charset="-122"/>
              </a:rPr>
              <a:t>无黏性土的密实度</a:t>
            </a:r>
            <a:endParaRPr lang="zh-CN" altLang="en-US" sz="2600" b="1" dirty="0">
              <a:solidFill>
                <a:srgbClr val="FF3300"/>
              </a:solidFill>
              <a:latin typeface="华文新魏" panose="02010800040101010101" pitchFamily="2" charset="-122"/>
            </a:endParaRPr>
          </a:p>
        </p:txBody>
      </p:sp>
      <p:sp>
        <p:nvSpPr>
          <p:cNvPr id="2" name="矩形 1"/>
          <p:cNvSpPr/>
          <p:nvPr/>
        </p:nvSpPr>
        <p:spPr>
          <a:xfrm>
            <a:off x="2699792" y="548067"/>
            <a:ext cx="2736647" cy="646331"/>
          </a:xfrm>
          <a:prstGeom prst="rect">
            <a:avLst/>
          </a:prstGeom>
          <a:solidFill>
            <a:srgbClr val="FFC000"/>
          </a:solidFill>
        </p:spPr>
        <p:txBody>
          <a:bodyPr wrap="none">
            <a:spAutoFit/>
          </a:bodyPr>
          <a:lstStyle/>
          <a:p>
            <a:pPr eaLnBrk="1" hangingPunct="1">
              <a:lnSpc>
                <a:spcPct val="150000"/>
              </a:lnSpc>
              <a:buNone/>
              <a:defRPr/>
            </a:pPr>
            <a:r>
              <a:rPr lang="zh-CN" altLang="en-US" b="1" dirty="0" smtClean="0">
                <a:cs typeface="Times New Roman" panose="02020603050405020304" pitchFamily="18" charset="0"/>
              </a:rPr>
              <a:t>砂土</a:t>
            </a:r>
            <a:r>
              <a:rPr lang="zh-CN" altLang="en-US" b="1" dirty="0">
                <a:cs typeface="Times New Roman" panose="02020603050405020304" pitchFamily="18" charset="0"/>
              </a:rPr>
              <a:t>的相对密实度 </a:t>
            </a:r>
            <a:endParaRPr lang="zh-CN" altLang="en-US" b="1" dirty="0">
              <a:cs typeface="Times New Roman" panose="02020603050405020304" pitchFamily="18" charset="0"/>
            </a:endParaRPr>
          </a:p>
        </p:txBody>
      </p:sp>
      <p:graphicFrame>
        <p:nvGraphicFramePr>
          <p:cNvPr id="5" name="Object 2"/>
          <p:cNvGraphicFramePr>
            <a:graphicFrameLocks noChangeAspect="1"/>
          </p:cNvGraphicFramePr>
          <p:nvPr/>
        </p:nvGraphicFramePr>
        <p:xfrm>
          <a:off x="1595438" y="4946697"/>
          <a:ext cx="2184400" cy="849312"/>
        </p:xfrm>
        <a:graphic>
          <a:graphicData uri="http://schemas.openxmlformats.org/presentationml/2006/ole">
            <mc:AlternateContent xmlns:mc="http://schemas.openxmlformats.org/markup-compatibility/2006">
              <mc:Choice xmlns:v="urn:schemas-microsoft-com:vml" Requires="v">
                <p:oleObj spid="_x0000_s44054" name="公式" r:id="rId1" imgW="1511300" imgH="584200" progId="Equation.3">
                  <p:embed/>
                </p:oleObj>
              </mc:Choice>
              <mc:Fallback>
                <p:oleObj name="公式" r:id="rId1" imgW="1511300" imgH="584200" progId="Equation.3">
                  <p:embed/>
                  <p:pic>
                    <p:nvPicPr>
                      <p:cNvPr id="0"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4946697"/>
                        <a:ext cx="2184400" cy="84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3"/>
          <p:cNvGraphicFramePr>
            <a:graphicFrameLocks noChangeAspect="1"/>
          </p:cNvGraphicFramePr>
          <p:nvPr/>
        </p:nvGraphicFramePr>
        <p:xfrm>
          <a:off x="5148064" y="4943522"/>
          <a:ext cx="3167063" cy="852487"/>
        </p:xfrm>
        <a:graphic>
          <a:graphicData uri="http://schemas.openxmlformats.org/presentationml/2006/ole">
            <mc:AlternateContent xmlns:mc="http://schemas.openxmlformats.org/markup-compatibility/2006">
              <mc:Choice xmlns:v="urn:schemas-microsoft-com:vml" Requires="v">
                <p:oleObj spid="_x0000_s44055" name="公式" r:id="rId3" imgW="1651000" imgH="444500" progId="Equation.3">
                  <p:embed/>
                </p:oleObj>
              </mc:Choice>
              <mc:Fallback>
                <p:oleObj name="公式" r:id="rId3" imgW="1651000" imgH="4445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4943522"/>
                        <a:ext cx="3167063" cy="85248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5"/>
          <p:cNvSpPr>
            <a:spLocks noChangeArrowheads="1"/>
          </p:cNvSpPr>
          <p:nvPr/>
        </p:nvSpPr>
        <p:spPr bwMode="auto">
          <a:xfrm>
            <a:off x="467544" y="5942379"/>
            <a:ext cx="6842125" cy="400050"/>
          </a:xfrm>
          <a:prstGeom prst="rect">
            <a:avLst/>
          </a:prstGeom>
          <a:solidFill>
            <a:schemeClr val="accent3">
              <a:lumMod val="65000"/>
            </a:schemeClr>
          </a:solidFill>
          <a:ln>
            <a:noFill/>
          </a:ln>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30000"/>
              </a:spcBef>
              <a:buFont typeface="Wingdings" panose="05000000000000000000" pitchFamily="2" charset="2"/>
              <a:buNone/>
            </a:pPr>
            <a:r>
              <a:rPr lang="zh-CN" altLang="en-US" sz="2000" b="1" dirty="0">
                <a:solidFill>
                  <a:schemeClr val="bg1"/>
                </a:solidFill>
                <a:latin typeface="幼圆" panose="02010509060101010101" pitchFamily="49" charset="-122"/>
                <a:ea typeface="幼圆" panose="02010509060101010101" pitchFamily="49" charset="-122"/>
              </a:rPr>
              <a:t>注意：室内测得理论上的最大与最小孔隙比有时很困难</a:t>
            </a:r>
            <a:endParaRPr lang="en-US" altLang="zh-CN" sz="2000" b="1" dirty="0">
              <a:solidFill>
                <a:schemeClr val="bg1"/>
              </a:solidFill>
              <a:latin typeface="幼圆" panose="02010509060101010101" pitchFamily="49" charset="-122"/>
              <a:ea typeface="幼圆"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BF947D71-2D0C-43E5-B733-C9EC16C91CAF}" type="slidenum">
              <a:rPr lang="zh-CN" altLang="en-US" sz="1200">
                <a:latin typeface="Garamond" panose="02020404030301010803" pitchFamily="18" charset="0"/>
              </a:rPr>
            </a:fld>
            <a:endParaRPr lang="en-US" altLang="zh-CN" sz="1200">
              <a:latin typeface="Garamond" panose="02020404030301010803" pitchFamily="18" charset="0"/>
            </a:endParaRPr>
          </a:p>
        </p:txBody>
      </p:sp>
      <p:sp>
        <p:nvSpPr>
          <p:cNvPr id="813058" name="AutoShape 2"/>
          <p:cNvSpPr>
            <a:spLocks noChangeArrowheads="1"/>
          </p:cNvSpPr>
          <p:nvPr/>
        </p:nvSpPr>
        <p:spPr bwMode="auto">
          <a:xfrm>
            <a:off x="539552" y="886618"/>
            <a:ext cx="7845425" cy="1328023"/>
          </a:xfrm>
          <a:prstGeom prst="roundRect">
            <a:avLst>
              <a:gd name="adj" fmla="val 16667"/>
            </a:avLst>
          </a:prstGeom>
          <a:noFill/>
          <a:ln w="9525">
            <a:solidFill>
              <a:srgbClr val="FF0066"/>
            </a:solidFill>
            <a:rou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30000"/>
              </a:spcBef>
              <a:buFont typeface="Wingdings" panose="05000000000000000000" pitchFamily="2" charset="2"/>
              <a:buNone/>
            </a:pPr>
            <a:r>
              <a:rPr lang="en-US" altLang="zh-CN" i="1" dirty="0" err="1" smtClean="0">
                <a:latin typeface="幼圆" panose="02010509060101010101" pitchFamily="49" charset="-122"/>
                <a:ea typeface="幼圆" panose="02010509060101010101" pitchFamily="49" charset="-122"/>
              </a:rPr>
              <a:t>e</a:t>
            </a:r>
            <a:r>
              <a:rPr lang="en-US" altLang="zh-CN" baseline="-25000" dirty="0" err="1" smtClean="0">
                <a:latin typeface="幼圆" panose="02010509060101010101" pitchFamily="49" charset="-122"/>
                <a:ea typeface="幼圆" panose="02010509060101010101" pitchFamily="49" charset="-122"/>
              </a:rPr>
              <a:t>max</a:t>
            </a:r>
            <a:r>
              <a:rPr lang="en-US" altLang="zh-CN" dirty="0" smtClean="0">
                <a:latin typeface="幼圆" panose="02010509060101010101" pitchFamily="49" charset="-122"/>
                <a:ea typeface="幼圆" panose="02010509060101010101" pitchFamily="49" charset="-122"/>
              </a:rPr>
              <a:t>——</a:t>
            </a:r>
            <a:r>
              <a:rPr lang="zh-CN" altLang="en-US" dirty="0" smtClean="0">
                <a:solidFill>
                  <a:srgbClr val="008000"/>
                </a:solidFill>
              </a:rPr>
              <a:t>最大孔隙比：将</a:t>
            </a:r>
            <a:r>
              <a:rPr lang="zh-CN" altLang="en-US" dirty="0">
                <a:solidFill>
                  <a:srgbClr val="008000"/>
                </a:solidFill>
              </a:rPr>
              <a:t>松散的风干土样通过长颈漏斗轻轻地倒入容器，避免重力冲击，求得土的最小干密度再经换算得到最大孔隙比</a:t>
            </a:r>
            <a:endParaRPr lang="en-US" altLang="zh-CN" dirty="0">
              <a:solidFill>
                <a:srgbClr val="008000"/>
              </a:solidFill>
            </a:endParaRPr>
          </a:p>
        </p:txBody>
      </p:sp>
      <p:sp>
        <p:nvSpPr>
          <p:cNvPr id="813059" name="AutoShape 3"/>
          <p:cNvSpPr>
            <a:spLocks noChangeArrowheads="1"/>
          </p:cNvSpPr>
          <p:nvPr/>
        </p:nvSpPr>
        <p:spPr bwMode="auto">
          <a:xfrm>
            <a:off x="587559" y="2429959"/>
            <a:ext cx="7877175" cy="1328023"/>
          </a:xfrm>
          <a:prstGeom prst="roundRect">
            <a:avLst>
              <a:gd name="adj" fmla="val 16667"/>
            </a:avLst>
          </a:prstGeom>
          <a:noFill/>
          <a:ln w="9525">
            <a:solidFill>
              <a:srgbClr val="FF0066"/>
            </a:solidFill>
            <a:rou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30000"/>
              </a:spcBef>
              <a:buFont typeface="Wingdings" panose="05000000000000000000" pitchFamily="2" charset="2"/>
              <a:buNone/>
            </a:pPr>
            <a:r>
              <a:rPr lang="en-US" altLang="zh-CN" i="1" dirty="0" err="1" smtClean="0">
                <a:latin typeface="幼圆" panose="02010509060101010101" pitchFamily="49" charset="-122"/>
                <a:ea typeface="幼圆" panose="02010509060101010101" pitchFamily="49" charset="-122"/>
              </a:rPr>
              <a:t>e</a:t>
            </a:r>
            <a:r>
              <a:rPr lang="en-US" altLang="zh-CN" baseline="-25000" dirty="0" err="1" smtClean="0">
                <a:latin typeface="幼圆" panose="02010509060101010101" pitchFamily="49" charset="-122"/>
                <a:ea typeface="幼圆" panose="02010509060101010101" pitchFamily="49" charset="-122"/>
              </a:rPr>
              <a:t>min</a:t>
            </a:r>
            <a:r>
              <a:rPr lang="en-US" altLang="zh-CN" dirty="0" smtClean="0">
                <a:latin typeface="幼圆" panose="02010509060101010101" pitchFamily="49" charset="-122"/>
                <a:ea typeface="幼圆" panose="02010509060101010101" pitchFamily="49" charset="-122"/>
              </a:rPr>
              <a:t>——</a:t>
            </a:r>
            <a:r>
              <a:rPr lang="zh-CN" altLang="en-US" dirty="0" smtClean="0">
                <a:solidFill>
                  <a:srgbClr val="008000"/>
                </a:solidFill>
              </a:rPr>
              <a:t>最小孔隙比：将</a:t>
            </a:r>
            <a:r>
              <a:rPr lang="zh-CN" altLang="en-US" dirty="0">
                <a:solidFill>
                  <a:srgbClr val="008000"/>
                </a:solidFill>
              </a:rPr>
              <a:t>松散的风干土样装入金属容器内，按规定方法振动和锤击，直至密度不再提高，求得土的最大干密度再经换算得到最小孔隙比</a:t>
            </a:r>
            <a:endParaRPr lang="en-US" altLang="zh-CN" dirty="0">
              <a:solidFill>
                <a:srgbClr val="008000"/>
              </a:solidFill>
            </a:endParaRPr>
          </a:p>
        </p:txBody>
      </p:sp>
      <p:sp>
        <p:nvSpPr>
          <p:cNvPr id="11" name="Rectangle 3"/>
          <p:cNvSpPr>
            <a:spLocks noChangeArrowheads="1"/>
          </p:cNvSpPr>
          <p:nvPr/>
        </p:nvSpPr>
        <p:spPr bwMode="auto">
          <a:xfrm>
            <a:off x="486131" y="4178751"/>
            <a:ext cx="8001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lvl="1" eaLnBrk="1" hangingPunct="1">
              <a:spcBef>
                <a:spcPct val="30000"/>
              </a:spcBef>
              <a:buFont typeface="Wingdings" panose="05000000000000000000" pitchFamily="2" charset="2"/>
              <a:buNone/>
            </a:pPr>
            <a:r>
              <a:rPr lang="zh-CN" altLang="en-US" sz="2000" dirty="0" smtClean="0">
                <a:solidFill>
                  <a:srgbClr val="0000CC"/>
                </a:solidFill>
                <a:latin typeface="幼圆" panose="02010509060101010101" pitchFamily="49" charset="-122"/>
                <a:ea typeface="幼圆" panose="02010509060101010101" pitchFamily="49" charset="-122"/>
              </a:rPr>
              <a:t>粗粒土密实状态判别</a:t>
            </a:r>
            <a:r>
              <a:rPr lang="zh-CN" altLang="en-US" sz="2000" dirty="0">
                <a:solidFill>
                  <a:srgbClr val="0000CC"/>
                </a:solidFill>
                <a:latin typeface="幼圆" panose="02010509060101010101" pitchFamily="49" charset="-122"/>
                <a:ea typeface="幼圆" panose="02010509060101010101" pitchFamily="49" charset="-122"/>
              </a:rPr>
              <a:t>标准</a:t>
            </a:r>
            <a:r>
              <a:rPr lang="zh-CN" altLang="en-US" sz="2000" dirty="0" smtClean="0">
                <a:solidFill>
                  <a:srgbClr val="0000CC"/>
                </a:solidFill>
                <a:latin typeface="幼圆" panose="02010509060101010101" pitchFamily="49" charset="-122"/>
                <a:ea typeface="幼圆" panose="02010509060101010101" pitchFamily="49" charset="-122"/>
              </a:rPr>
              <a:t>： </a:t>
            </a:r>
            <a:r>
              <a:rPr lang="en-US" altLang="zh-CN" sz="2000" i="1" dirty="0" err="1">
                <a:solidFill>
                  <a:srgbClr val="0000CC"/>
                </a:solidFill>
                <a:latin typeface="幼圆" panose="02010509060101010101" pitchFamily="49" charset="-122"/>
                <a:ea typeface="幼圆" panose="02010509060101010101" pitchFamily="49" charset="-122"/>
              </a:rPr>
              <a:t>D</a:t>
            </a:r>
            <a:r>
              <a:rPr lang="en-US" altLang="zh-CN" sz="2000" i="1" baseline="-25000" dirty="0" err="1">
                <a:solidFill>
                  <a:srgbClr val="0000CC"/>
                </a:solidFill>
                <a:latin typeface="幼圆" panose="02010509060101010101" pitchFamily="49" charset="-122"/>
                <a:ea typeface="幼圆" panose="02010509060101010101" pitchFamily="49" charset="-122"/>
              </a:rPr>
              <a:t>r</a:t>
            </a:r>
            <a:r>
              <a:rPr lang="en-US" altLang="zh-CN" sz="2000" baseline="-25000" dirty="0">
                <a:solidFill>
                  <a:srgbClr val="0000CC"/>
                </a:solidFill>
                <a:latin typeface="幼圆" panose="02010509060101010101" pitchFamily="49" charset="-122"/>
                <a:ea typeface="幼圆" panose="02010509060101010101" pitchFamily="49" charset="-122"/>
              </a:rPr>
              <a:t> </a:t>
            </a:r>
            <a:r>
              <a:rPr lang="en-US" altLang="zh-CN" sz="2000" dirty="0">
                <a:solidFill>
                  <a:srgbClr val="0000CC"/>
                </a:solidFill>
                <a:latin typeface="幼圆" panose="02010509060101010101" pitchFamily="49" charset="-122"/>
                <a:ea typeface="幼圆" panose="02010509060101010101" pitchFamily="49" charset="-122"/>
              </a:rPr>
              <a:t>= 1   ,      </a:t>
            </a:r>
            <a:r>
              <a:rPr lang="zh-CN" altLang="en-US" sz="2000" dirty="0">
                <a:solidFill>
                  <a:srgbClr val="0000CC"/>
                </a:solidFill>
                <a:latin typeface="华文楷体" panose="02010600040101010101" pitchFamily="2" charset="-122"/>
                <a:ea typeface="华文楷体" panose="02010600040101010101" pitchFamily="2" charset="-122"/>
              </a:rPr>
              <a:t>最</a:t>
            </a:r>
            <a:r>
              <a:rPr lang="zh-CN" altLang="en-US" sz="2000" dirty="0" smtClean="0">
                <a:solidFill>
                  <a:srgbClr val="0000CC"/>
                </a:solidFill>
                <a:latin typeface="华文楷体" panose="02010600040101010101" pitchFamily="2" charset="-122"/>
                <a:ea typeface="华文楷体" panose="02010600040101010101" pitchFamily="2" charset="-122"/>
              </a:rPr>
              <a:t>密实状态</a:t>
            </a:r>
            <a:endParaRPr lang="zh-CN" altLang="en-US" sz="2000" dirty="0">
              <a:solidFill>
                <a:srgbClr val="0000CC"/>
              </a:solidFill>
              <a:latin typeface="华文楷体" panose="02010600040101010101" pitchFamily="2" charset="-122"/>
              <a:ea typeface="华文楷体" panose="02010600040101010101" pitchFamily="2" charset="-122"/>
            </a:endParaRPr>
          </a:p>
          <a:p>
            <a:pPr eaLnBrk="1" hangingPunct="1"/>
            <a:r>
              <a:rPr lang="zh-CN" altLang="en-US" sz="2000" dirty="0">
                <a:solidFill>
                  <a:srgbClr val="0000CC"/>
                </a:solidFill>
                <a:latin typeface="幼圆" panose="02010509060101010101" pitchFamily="49" charset="-122"/>
                <a:ea typeface="幼圆" panose="02010509060101010101" pitchFamily="49" charset="-122"/>
              </a:rPr>
              <a:t>                    </a:t>
            </a:r>
            <a:r>
              <a:rPr lang="zh-CN" altLang="en-US" sz="2000" dirty="0" smtClean="0">
                <a:solidFill>
                  <a:srgbClr val="0000CC"/>
                </a:solidFill>
                <a:latin typeface="幼圆" panose="02010509060101010101" pitchFamily="49" charset="-122"/>
                <a:ea typeface="幼圆" panose="02010509060101010101" pitchFamily="49" charset="-122"/>
              </a:rPr>
              <a:t>        </a:t>
            </a:r>
            <a:r>
              <a:rPr lang="en-US" altLang="zh-CN" sz="2000" i="1" dirty="0" err="1" smtClean="0">
                <a:solidFill>
                  <a:srgbClr val="0000CC"/>
                </a:solidFill>
                <a:latin typeface="幼圆" panose="02010509060101010101" pitchFamily="49" charset="-122"/>
                <a:ea typeface="幼圆" panose="02010509060101010101" pitchFamily="49" charset="-122"/>
              </a:rPr>
              <a:t>D</a:t>
            </a:r>
            <a:r>
              <a:rPr lang="en-US" altLang="zh-CN" sz="2000" i="1" baseline="-25000" dirty="0" err="1" smtClean="0">
                <a:solidFill>
                  <a:srgbClr val="0000CC"/>
                </a:solidFill>
                <a:latin typeface="幼圆" panose="02010509060101010101" pitchFamily="49" charset="-122"/>
                <a:ea typeface="幼圆" panose="02010509060101010101" pitchFamily="49" charset="-122"/>
              </a:rPr>
              <a:t>r</a:t>
            </a:r>
            <a:r>
              <a:rPr lang="en-US" altLang="zh-CN" sz="2000" baseline="-25000" dirty="0" smtClean="0">
                <a:solidFill>
                  <a:srgbClr val="0000CC"/>
                </a:solidFill>
                <a:latin typeface="幼圆" panose="02010509060101010101" pitchFamily="49" charset="-122"/>
                <a:ea typeface="幼圆" panose="02010509060101010101" pitchFamily="49" charset="-122"/>
              </a:rPr>
              <a:t> </a:t>
            </a:r>
            <a:r>
              <a:rPr lang="en-US" altLang="zh-CN" sz="2000" dirty="0">
                <a:solidFill>
                  <a:srgbClr val="0000CC"/>
                </a:solidFill>
                <a:latin typeface="幼圆" panose="02010509060101010101" pitchFamily="49" charset="-122"/>
                <a:ea typeface="幼圆" panose="02010509060101010101" pitchFamily="49" charset="-122"/>
              </a:rPr>
              <a:t>= 0   ,      </a:t>
            </a:r>
            <a:r>
              <a:rPr lang="zh-CN" altLang="en-US" sz="2000" dirty="0">
                <a:solidFill>
                  <a:srgbClr val="0000CC"/>
                </a:solidFill>
                <a:latin typeface="华文楷体" panose="02010600040101010101" pitchFamily="2" charset="-122"/>
                <a:ea typeface="华文楷体" panose="02010600040101010101" pitchFamily="2" charset="-122"/>
              </a:rPr>
              <a:t>最松状态</a:t>
            </a:r>
            <a:endParaRPr lang="zh-CN" altLang="en-US" sz="2000" dirty="0">
              <a:solidFill>
                <a:srgbClr val="0000CC"/>
              </a:solidFill>
              <a:latin typeface="华文楷体" panose="02010600040101010101" pitchFamily="2" charset="-122"/>
              <a:ea typeface="华文楷体" panose="02010600040101010101" pitchFamily="2" charset="-122"/>
            </a:endParaRPr>
          </a:p>
          <a:p>
            <a:pPr eaLnBrk="1" hangingPunct="1"/>
            <a:r>
              <a:rPr lang="zh-CN" altLang="en-US" sz="2000" dirty="0">
                <a:solidFill>
                  <a:srgbClr val="0000CC"/>
                </a:solidFill>
                <a:latin typeface="幼圆" panose="02010509060101010101" pitchFamily="49" charset="-122"/>
                <a:ea typeface="幼圆" panose="02010509060101010101" pitchFamily="49" charset="-122"/>
              </a:rPr>
              <a:t>                 </a:t>
            </a:r>
            <a:r>
              <a:rPr lang="zh-CN" altLang="en-US" sz="2000" dirty="0" smtClean="0">
                <a:solidFill>
                  <a:srgbClr val="0000CC"/>
                </a:solidFill>
                <a:latin typeface="幼圆" panose="02010509060101010101" pitchFamily="49" charset="-122"/>
                <a:ea typeface="幼圆" panose="02010509060101010101" pitchFamily="49" charset="-122"/>
              </a:rPr>
              <a:t> </a:t>
            </a:r>
            <a:r>
              <a:rPr lang="en-US" altLang="zh-CN" sz="2000" i="1" dirty="0" err="1" smtClean="0">
                <a:solidFill>
                  <a:srgbClr val="0000CC"/>
                </a:solidFill>
                <a:latin typeface="幼圆" panose="02010509060101010101" pitchFamily="49" charset="-122"/>
                <a:ea typeface="幼圆" panose="02010509060101010101" pitchFamily="49" charset="-122"/>
              </a:rPr>
              <a:t>D</a:t>
            </a:r>
            <a:r>
              <a:rPr lang="en-US" altLang="zh-CN" sz="2000" i="1" baseline="-25000" dirty="0" err="1" smtClean="0">
                <a:solidFill>
                  <a:srgbClr val="0000CC"/>
                </a:solidFill>
                <a:latin typeface="幼圆" panose="02010509060101010101" pitchFamily="49" charset="-122"/>
                <a:ea typeface="幼圆" panose="02010509060101010101" pitchFamily="49" charset="-122"/>
              </a:rPr>
              <a:t>r</a:t>
            </a:r>
            <a:r>
              <a:rPr lang="en-US" altLang="zh-CN" sz="2000" dirty="0">
                <a:solidFill>
                  <a:srgbClr val="0000CC"/>
                </a:solidFill>
                <a:latin typeface="华文新魏" panose="02010800040101010101" pitchFamily="2" charset="-122"/>
              </a:rPr>
              <a:t>≤ </a:t>
            </a:r>
            <a:r>
              <a:rPr lang="en-US" altLang="zh-CN" sz="2000" dirty="0">
                <a:solidFill>
                  <a:srgbClr val="0000CC"/>
                </a:solidFill>
                <a:latin typeface="幼圆" panose="02010509060101010101" pitchFamily="49" charset="-122"/>
                <a:ea typeface="幼圆" panose="02010509060101010101" pitchFamily="49" charset="-122"/>
              </a:rPr>
              <a:t>1/3 ,       </a:t>
            </a:r>
            <a:r>
              <a:rPr lang="zh-CN" altLang="en-US" sz="2000" dirty="0" smtClean="0">
                <a:solidFill>
                  <a:srgbClr val="0000CC"/>
                </a:solidFill>
                <a:latin typeface="华文楷体" panose="02010600040101010101" pitchFamily="2" charset="-122"/>
                <a:ea typeface="华文楷体" panose="02010600040101010101" pitchFamily="2" charset="-122"/>
              </a:rPr>
              <a:t>松散状态</a:t>
            </a:r>
            <a:endParaRPr lang="zh-CN" altLang="en-US" sz="2000" dirty="0">
              <a:solidFill>
                <a:srgbClr val="0000CC"/>
              </a:solidFill>
              <a:latin typeface="华文楷体" panose="02010600040101010101" pitchFamily="2" charset="-122"/>
              <a:ea typeface="华文楷体" panose="02010600040101010101" pitchFamily="2" charset="-122"/>
            </a:endParaRPr>
          </a:p>
          <a:p>
            <a:pPr eaLnBrk="1" hangingPunct="1"/>
            <a:r>
              <a:rPr lang="zh-CN" altLang="en-US" sz="2000" dirty="0">
                <a:solidFill>
                  <a:srgbClr val="0000CC"/>
                </a:solidFill>
                <a:latin typeface="幼圆" panose="02010509060101010101" pitchFamily="49" charset="-122"/>
                <a:ea typeface="幼圆" panose="02010509060101010101" pitchFamily="49" charset="-122"/>
              </a:rPr>
              <a:t>            </a:t>
            </a:r>
            <a:r>
              <a:rPr lang="zh-CN" altLang="en-US" sz="2000" dirty="0" smtClean="0">
                <a:solidFill>
                  <a:srgbClr val="0000CC"/>
                </a:solidFill>
                <a:latin typeface="幼圆" panose="02010509060101010101" pitchFamily="49" charset="-122"/>
                <a:ea typeface="幼圆" panose="02010509060101010101" pitchFamily="49" charset="-122"/>
              </a:rPr>
              <a:t>1/3 </a:t>
            </a:r>
            <a:r>
              <a:rPr lang="zh-CN" altLang="en-US" sz="2000" dirty="0">
                <a:solidFill>
                  <a:srgbClr val="0000CC"/>
                </a:solidFill>
                <a:latin typeface="华文新魏" panose="02010800040101010101" pitchFamily="2" charset="-122"/>
              </a:rPr>
              <a:t>&lt;</a:t>
            </a:r>
            <a:r>
              <a:rPr lang="zh-CN" altLang="en-US" sz="2000" dirty="0">
                <a:solidFill>
                  <a:srgbClr val="0000CC"/>
                </a:solidFill>
                <a:latin typeface="幼圆" panose="02010509060101010101" pitchFamily="49" charset="-122"/>
                <a:ea typeface="幼圆" panose="02010509060101010101" pitchFamily="49" charset="-122"/>
              </a:rPr>
              <a:t> </a:t>
            </a:r>
            <a:r>
              <a:rPr lang="en-US" altLang="zh-CN" sz="2000" i="1" dirty="0" err="1">
                <a:solidFill>
                  <a:srgbClr val="0000CC"/>
                </a:solidFill>
                <a:latin typeface="幼圆" panose="02010509060101010101" pitchFamily="49" charset="-122"/>
                <a:ea typeface="幼圆" panose="02010509060101010101" pitchFamily="49" charset="-122"/>
              </a:rPr>
              <a:t>D</a:t>
            </a:r>
            <a:r>
              <a:rPr lang="en-US" altLang="zh-CN" sz="2000" i="1" baseline="-25000" dirty="0" err="1">
                <a:solidFill>
                  <a:srgbClr val="0000CC"/>
                </a:solidFill>
                <a:latin typeface="幼圆" panose="02010509060101010101" pitchFamily="49" charset="-122"/>
                <a:ea typeface="幼圆" panose="02010509060101010101" pitchFamily="49" charset="-122"/>
              </a:rPr>
              <a:t>r</a:t>
            </a:r>
            <a:r>
              <a:rPr lang="en-US" altLang="zh-CN" sz="2000" dirty="0">
                <a:solidFill>
                  <a:srgbClr val="0000CC"/>
                </a:solidFill>
              </a:rPr>
              <a:t>≤ </a:t>
            </a:r>
            <a:r>
              <a:rPr lang="en-US" altLang="zh-CN" sz="2000" dirty="0">
                <a:solidFill>
                  <a:srgbClr val="0000CC"/>
                </a:solidFill>
                <a:latin typeface="幼圆" panose="02010509060101010101" pitchFamily="49" charset="-122"/>
                <a:ea typeface="幼圆" panose="02010509060101010101" pitchFamily="49" charset="-122"/>
              </a:rPr>
              <a:t>2/3  ,      </a:t>
            </a:r>
            <a:r>
              <a:rPr lang="zh-CN" altLang="en-US" sz="2000" dirty="0">
                <a:solidFill>
                  <a:srgbClr val="0000CC"/>
                </a:solidFill>
                <a:latin typeface="华文楷体" panose="02010600040101010101" pitchFamily="2" charset="-122"/>
                <a:ea typeface="华文楷体" panose="02010600040101010101" pitchFamily="2" charset="-122"/>
              </a:rPr>
              <a:t>中密状态 </a:t>
            </a:r>
            <a:endParaRPr lang="en-US" altLang="zh-CN" sz="2000" dirty="0">
              <a:solidFill>
                <a:srgbClr val="0000CC"/>
              </a:solidFill>
              <a:latin typeface="华文楷体" panose="02010600040101010101" pitchFamily="2" charset="-122"/>
              <a:ea typeface="华文楷体" panose="02010600040101010101" pitchFamily="2" charset="-122"/>
            </a:endParaRPr>
          </a:p>
          <a:p>
            <a:pPr eaLnBrk="1" hangingPunct="1"/>
            <a:r>
              <a:rPr lang="zh-CN" altLang="en-US" sz="2000" dirty="0">
                <a:solidFill>
                  <a:srgbClr val="0000CC"/>
                </a:solidFill>
                <a:latin typeface="幼圆" panose="02010509060101010101" pitchFamily="49" charset="-122"/>
                <a:ea typeface="幼圆" panose="02010509060101010101" pitchFamily="49" charset="-122"/>
              </a:rPr>
              <a:t>                 </a:t>
            </a:r>
            <a:r>
              <a:rPr lang="zh-CN" altLang="en-US" sz="2000" dirty="0" smtClean="0">
                <a:solidFill>
                  <a:srgbClr val="0000CC"/>
                </a:solidFill>
                <a:latin typeface="幼圆" panose="02010509060101010101" pitchFamily="49" charset="-122"/>
                <a:ea typeface="幼圆" panose="02010509060101010101" pitchFamily="49" charset="-122"/>
              </a:rPr>
              <a:t> </a:t>
            </a:r>
            <a:r>
              <a:rPr lang="en-US" altLang="zh-CN" sz="2000" i="1" dirty="0" err="1" smtClean="0">
                <a:solidFill>
                  <a:srgbClr val="0000CC"/>
                </a:solidFill>
                <a:latin typeface="幼圆" panose="02010509060101010101" pitchFamily="49" charset="-122"/>
                <a:ea typeface="幼圆" panose="02010509060101010101" pitchFamily="49" charset="-122"/>
              </a:rPr>
              <a:t>D</a:t>
            </a:r>
            <a:r>
              <a:rPr lang="en-US" altLang="zh-CN" sz="2000" i="1" baseline="-25000" dirty="0" err="1" smtClean="0">
                <a:solidFill>
                  <a:srgbClr val="0000CC"/>
                </a:solidFill>
                <a:latin typeface="幼圆" panose="02010509060101010101" pitchFamily="49" charset="-122"/>
                <a:ea typeface="幼圆" panose="02010509060101010101" pitchFamily="49" charset="-122"/>
              </a:rPr>
              <a:t>r</a:t>
            </a:r>
            <a:r>
              <a:rPr lang="en-US" altLang="zh-CN" sz="2000" i="1" baseline="-25000" dirty="0" smtClean="0">
                <a:solidFill>
                  <a:srgbClr val="0000CC"/>
                </a:solidFill>
                <a:latin typeface="幼圆" panose="02010509060101010101" pitchFamily="49" charset="-122"/>
                <a:ea typeface="幼圆" panose="02010509060101010101" pitchFamily="49" charset="-122"/>
              </a:rPr>
              <a:t> </a:t>
            </a:r>
            <a:r>
              <a:rPr lang="en-US" altLang="zh-CN" sz="2000" dirty="0">
                <a:solidFill>
                  <a:srgbClr val="0000CC"/>
                </a:solidFill>
                <a:latin typeface="华文新魏" panose="02010800040101010101" pitchFamily="2" charset="-122"/>
              </a:rPr>
              <a:t>&gt;</a:t>
            </a:r>
            <a:r>
              <a:rPr lang="en-US" altLang="zh-CN" sz="2000" dirty="0">
                <a:solidFill>
                  <a:srgbClr val="0000CC"/>
                </a:solidFill>
                <a:latin typeface="幼圆" panose="02010509060101010101" pitchFamily="49" charset="-122"/>
                <a:ea typeface="幼圆" panose="02010509060101010101" pitchFamily="49" charset="-122"/>
              </a:rPr>
              <a:t> 2/3  ,     </a:t>
            </a:r>
            <a:r>
              <a:rPr lang="zh-CN" altLang="en-US" sz="2000" dirty="0">
                <a:solidFill>
                  <a:srgbClr val="0000CC"/>
                </a:solidFill>
                <a:latin typeface="华文楷体" panose="02010600040101010101" pitchFamily="2" charset="-122"/>
                <a:ea typeface="华文楷体" panose="02010600040101010101" pitchFamily="2" charset="-122"/>
              </a:rPr>
              <a:t>密实状态</a:t>
            </a:r>
            <a:endParaRPr lang="zh-CN" altLang="en-US" sz="2000" dirty="0">
              <a:solidFill>
                <a:srgbClr val="0000CC"/>
              </a:solidFill>
              <a:latin typeface="华文楷体" panose="02010600040101010101" pitchFamily="2" charset="-122"/>
              <a:ea typeface="华文楷体" panose="02010600040101010101" pitchFamily="2" charset="-122"/>
            </a:endParaRPr>
          </a:p>
        </p:txBody>
      </p:sp>
      <p:sp>
        <p:nvSpPr>
          <p:cNvPr id="12" name="Text Box 39"/>
          <p:cNvSpPr txBox="1">
            <a:spLocks noChangeArrowheads="1"/>
          </p:cNvSpPr>
          <p:nvPr/>
        </p:nvSpPr>
        <p:spPr bwMode="auto">
          <a:xfrm>
            <a:off x="1588" y="1588"/>
            <a:ext cx="3778250" cy="40011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latin typeface="华文新魏" panose="02010800040101010101" pitchFamily="2" charset="-122"/>
              </a:rPr>
              <a:t>§</a:t>
            </a:r>
            <a:r>
              <a:rPr lang="en-US" altLang="zh-CN" sz="2600" b="1" dirty="0" smtClean="0">
                <a:solidFill>
                  <a:srgbClr val="FF3300"/>
                </a:solidFill>
                <a:latin typeface="华文新魏" panose="02010800040101010101" pitchFamily="2" charset="-122"/>
              </a:rPr>
              <a:t>2.4 </a:t>
            </a:r>
            <a:r>
              <a:rPr lang="zh-CN" altLang="en-US" sz="2600" b="1" dirty="0" smtClean="0">
                <a:solidFill>
                  <a:srgbClr val="FF3300"/>
                </a:solidFill>
                <a:latin typeface="华文新魏" panose="02010800040101010101" pitchFamily="2" charset="-122"/>
              </a:rPr>
              <a:t>无黏性土的密实度</a:t>
            </a:r>
            <a:endParaRPr lang="zh-CN" altLang="en-US" sz="2600" b="1" dirty="0">
              <a:solidFill>
                <a:srgbClr val="FF3300"/>
              </a:solidFill>
              <a:latin typeface="华文新魏"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13058"/>
                                        </p:tgtEl>
                                        <p:attrNameLst>
                                          <p:attrName>style.visibility</p:attrName>
                                        </p:attrNameLst>
                                      </p:cBhvr>
                                      <p:to>
                                        <p:strVal val="visible"/>
                                      </p:to>
                                    </p:set>
                                    <p:animEffect transition="in" filter="fade">
                                      <p:cBhvr>
                                        <p:cTn id="7" dur="1000"/>
                                        <p:tgtEl>
                                          <p:spTgt spid="813058"/>
                                        </p:tgtEl>
                                      </p:cBhvr>
                                    </p:animEffect>
                                    <p:anim calcmode="lin" valueType="num">
                                      <p:cBhvr>
                                        <p:cTn id="8" dur="1000" fill="hold"/>
                                        <p:tgtEl>
                                          <p:spTgt spid="813058"/>
                                        </p:tgtEl>
                                        <p:attrNameLst>
                                          <p:attrName>ppt_x</p:attrName>
                                        </p:attrNameLst>
                                      </p:cBhvr>
                                      <p:tavLst>
                                        <p:tav tm="0">
                                          <p:val>
                                            <p:strVal val="#ppt_x"/>
                                          </p:val>
                                        </p:tav>
                                        <p:tav tm="100000">
                                          <p:val>
                                            <p:strVal val="#ppt_x"/>
                                          </p:val>
                                        </p:tav>
                                      </p:tavLst>
                                    </p:anim>
                                    <p:anim calcmode="lin" valueType="num">
                                      <p:cBhvr>
                                        <p:cTn id="9" dur="1000" fill="hold"/>
                                        <p:tgtEl>
                                          <p:spTgt spid="8130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13059"/>
                                        </p:tgtEl>
                                        <p:attrNameLst>
                                          <p:attrName>style.visibility</p:attrName>
                                        </p:attrNameLst>
                                      </p:cBhvr>
                                      <p:to>
                                        <p:strVal val="visible"/>
                                      </p:to>
                                    </p:set>
                                    <p:animEffect transition="in" filter="fade">
                                      <p:cBhvr>
                                        <p:cTn id="14" dur="1000"/>
                                        <p:tgtEl>
                                          <p:spTgt spid="813059"/>
                                        </p:tgtEl>
                                      </p:cBhvr>
                                    </p:animEffect>
                                    <p:anim calcmode="lin" valueType="num">
                                      <p:cBhvr>
                                        <p:cTn id="15" dur="1000" fill="hold"/>
                                        <p:tgtEl>
                                          <p:spTgt spid="813059"/>
                                        </p:tgtEl>
                                        <p:attrNameLst>
                                          <p:attrName>ppt_x</p:attrName>
                                        </p:attrNameLst>
                                      </p:cBhvr>
                                      <p:tavLst>
                                        <p:tav tm="0">
                                          <p:val>
                                            <p:strVal val="#ppt_x"/>
                                          </p:val>
                                        </p:tav>
                                        <p:tav tm="100000">
                                          <p:val>
                                            <p:strVal val="#ppt_x"/>
                                          </p:val>
                                        </p:tav>
                                      </p:tavLst>
                                    </p:anim>
                                    <p:anim calcmode="lin" valueType="num">
                                      <p:cBhvr>
                                        <p:cTn id="16" dur="1000" fill="hold"/>
                                        <p:tgtEl>
                                          <p:spTgt spid="81305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additive="base">
                                        <p:cTn id="21"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1">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 calcmode="lin" valueType="num">
                                      <p:cBhvr additive="base">
                                        <p:cTn id="25"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
                                            <p:txEl>
                                              <p:pRg st="1" end="1"/>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 calcmode="lin" valueType="num">
                                      <p:cBhvr additive="base">
                                        <p:cTn id="29"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1">
                                            <p:txEl>
                                              <p:pRg st="2" end="2"/>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 calcmode="lin" valueType="num">
                                      <p:cBhvr additive="base">
                                        <p:cTn id="33"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1">
                                            <p:txEl>
                                              <p:pRg st="3" end="3"/>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 calcmode="lin" valueType="num">
                                      <p:cBhvr additive="base">
                                        <p:cTn id="37" dur="500" fill="hold"/>
                                        <p:tgtEl>
                                          <p:spTgt spid="11">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058" grpId="0" animBg="1"/>
      <p:bldP spid="813059" grpId="0" animBg="1"/>
      <p:bldP spid="11" grpId="0" autoUpdateAnimBg="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A399D0F5-F2D9-41CD-B8E9-E2BF6A80AF58}" type="slidenum">
              <a:rPr lang="zh-CN" altLang="en-US" sz="1200">
                <a:latin typeface="Garamond" panose="02020404030301010803" pitchFamily="18" charset="0"/>
              </a:rPr>
            </a:fld>
            <a:endParaRPr lang="en-US" altLang="zh-CN" sz="1200" dirty="0">
              <a:latin typeface="Garamond" panose="02020404030301010803" pitchFamily="18" charset="0"/>
            </a:endParaRPr>
          </a:p>
        </p:txBody>
      </p:sp>
      <p:sp>
        <p:nvSpPr>
          <p:cNvPr id="2" name="矩形 1"/>
          <p:cNvSpPr/>
          <p:nvPr/>
        </p:nvSpPr>
        <p:spPr>
          <a:xfrm>
            <a:off x="2123729" y="548680"/>
            <a:ext cx="4515980" cy="535531"/>
          </a:xfrm>
          <a:prstGeom prst="rect">
            <a:avLst/>
          </a:prstGeom>
          <a:solidFill>
            <a:srgbClr val="FFC000"/>
          </a:solidFill>
        </p:spPr>
        <p:txBody>
          <a:bodyPr wrap="none">
            <a:spAutoFit/>
          </a:bodyPr>
          <a:lstStyle/>
          <a:p>
            <a:pPr marL="0" indent="0" algn="just" eaLnBrk="1" hangingPunct="1">
              <a:lnSpc>
                <a:spcPct val="120000"/>
              </a:lnSpc>
              <a:buFont typeface="Wingdings" panose="05000000000000000000" pitchFamily="2" charset="2"/>
              <a:buNone/>
              <a:defRPr/>
            </a:pPr>
            <a:r>
              <a:rPr lang="zh-CN" altLang="en-US" b="1" dirty="0" smtClean="0">
                <a:ea typeface="黑体" panose="02010609060101010101" pitchFamily="2" charset="-122"/>
              </a:rPr>
              <a:t>无黏性</a:t>
            </a:r>
            <a:r>
              <a:rPr lang="zh-CN" altLang="en-US" b="1" dirty="0">
                <a:ea typeface="黑体" panose="02010609060101010101" pitchFamily="2" charset="-122"/>
              </a:rPr>
              <a:t>土密实度划分的</a:t>
            </a:r>
            <a:r>
              <a:rPr lang="zh-CN" altLang="en-US" b="1" dirty="0" smtClean="0">
                <a:ea typeface="黑体" panose="02010609060101010101" pitchFamily="2" charset="-122"/>
              </a:rPr>
              <a:t>其他方法</a:t>
            </a:r>
            <a:endParaRPr lang="zh-CN" altLang="en-US" b="1" dirty="0">
              <a:ea typeface="黑体" panose="02010609060101010101" pitchFamily="2" charset="-122"/>
            </a:endParaRPr>
          </a:p>
        </p:txBody>
      </p:sp>
      <p:sp>
        <p:nvSpPr>
          <p:cNvPr id="3" name="矩形 2"/>
          <p:cNvSpPr/>
          <p:nvPr/>
        </p:nvSpPr>
        <p:spPr>
          <a:xfrm>
            <a:off x="482014" y="1196752"/>
            <a:ext cx="8266449" cy="4967514"/>
          </a:xfrm>
          <a:prstGeom prst="rect">
            <a:avLst/>
          </a:prstGeom>
        </p:spPr>
        <p:txBody>
          <a:bodyPr wrap="square">
            <a:spAutoFit/>
          </a:bodyPr>
          <a:lstStyle/>
          <a:p>
            <a:pPr marL="457200" indent="-457200" algn="just" eaLnBrk="1" hangingPunct="1">
              <a:lnSpc>
                <a:spcPct val="120000"/>
              </a:lnSpc>
              <a:buFont typeface="Wingdings" panose="05000000000000000000" pitchFamily="2" charset="2"/>
              <a:buAutoNum type="arabicPeriod"/>
              <a:defRPr/>
            </a:pPr>
            <a:r>
              <a:rPr lang="zh-CN" altLang="en-US" b="1" dirty="0" smtClean="0"/>
              <a:t>砂土</a:t>
            </a:r>
            <a:r>
              <a:rPr lang="zh-CN" altLang="en-US" b="1" dirty="0"/>
              <a:t>密实度按天然孔隙比划分 </a:t>
            </a:r>
            <a:endParaRPr lang="en-US" altLang="zh-CN" b="1" dirty="0" smtClean="0"/>
          </a:p>
          <a:p>
            <a:pPr algn="just" eaLnBrk="1" hangingPunct="1">
              <a:lnSpc>
                <a:spcPct val="120000"/>
              </a:lnSpc>
              <a:defRPr/>
            </a:pPr>
            <a:endParaRPr lang="en-US" altLang="zh-CN" b="1" dirty="0" smtClean="0"/>
          </a:p>
          <a:p>
            <a:pPr algn="just" eaLnBrk="1" hangingPunct="1">
              <a:lnSpc>
                <a:spcPct val="120000"/>
              </a:lnSpc>
              <a:defRPr/>
            </a:pPr>
            <a:r>
              <a:rPr lang="zh-CN" altLang="en-US" b="1" dirty="0" smtClean="0"/>
              <a:t>   </a:t>
            </a:r>
            <a:endParaRPr lang="zh-CN" altLang="en-US" b="1" dirty="0"/>
          </a:p>
          <a:p>
            <a:pPr marL="0" indent="0" algn="ctr" eaLnBrk="1" hangingPunct="1">
              <a:lnSpc>
                <a:spcPct val="120000"/>
              </a:lnSpc>
              <a:buFont typeface="Wingdings" panose="05000000000000000000" pitchFamily="2" charset="2"/>
              <a:buNone/>
              <a:defRPr/>
            </a:pPr>
            <a:endParaRPr lang="zh-CN" altLang="en-US" b="1" dirty="0"/>
          </a:p>
          <a:p>
            <a:pPr marL="0" indent="0" algn="ctr" eaLnBrk="1" hangingPunct="1">
              <a:lnSpc>
                <a:spcPct val="120000"/>
              </a:lnSpc>
              <a:buFont typeface="Wingdings" panose="05000000000000000000" pitchFamily="2" charset="2"/>
              <a:buNone/>
              <a:defRPr/>
            </a:pPr>
            <a:endParaRPr lang="zh-CN" altLang="en-US" b="1" dirty="0" smtClean="0"/>
          </a:p>
          <a:p>
            <a:pPr marL="0" indent="0" eaLnBrk="1" hangingPunct="1">
              <a:lnSpc>
                <a:spcPct val="120000"/>
              </a:lnSpc>
              <a:buFont typeface="Wingdings" panose="05000000000000000000" pitchFamily="2" charset="2"/>
              <a:buNone/>
              <a:defRPr/>
            </a:pPr>
            <a:r>
              <a:rPr lang="zh-CN" altLang="en-US" b="1" dirty="0" smtClean="0"/>
              <a:t> </a:t>
            </a:r>
            <a:r>
              <a:rPr lang="en-US" altLang="zh-CN" b="1" dirty="0" smtClean="0"/>
              <a:t>2. </a:t>
            </a:r>
            <a:r>
              <a:rPr lang="zh-CN" altLang="en-US" b="1" dirty="0" smtClean="0"/>
              <a:t>砂土</a:t>
            </a:r>
            <a:r>
              <a:rPr lang="zh-CN" altLang="en-US" b="1" dirty="0"/>
              <a:t>密实度按标准贯入击数</a:t>
            </a:r>
            <a:r>
              <a:rPr lang="en-US" altLang="zh-CN" b="1" i="1" dirty="0"/>
              <a:t>N</a:t>
            </a:r>
            <a:r>
              <a:rPr lang="zh-CN" altLang="en-US" b="1" dirty="0"/>
              <a:t>划分 </a:t>
            </a:r>
            <a:endParaRPr lang="zh-CN" altLang="en-US" b="1" dirty="0"/>
          </a:p>
          <a:p>
            <a:pPr marL="0" indent="0" eaLnBrk="1" hangingPunct="1">
              <a:lnSpc>
                <a:spcPct val="120000"/>
              </a:lnSpc>
              <a:buFont typeface="Wingdings" panose="05000000000000000000" pitchFamily="2" charset="2"/>
              <a:buNone/>
              <a:defRPr/>
            </a:pPr>
            <a:endParaRPr lang="zh-CN" altLang="en-US" b="1" dirty="0"/>
          </a:p>
          <a:p>
            <a:pPr marL="0" indent="0" eaLnBrk="1" hangingPunct="1">
              <a:lnSpc>
                <a:spcPct val="120000"/>
              </a:lnSpc>
              <a:buFont typeface="Wingdings" panose="05000000000000000000" pitchFamily="2" charset="2"/>
              <a:buNone/>
              <a:defRPr/>
            </a:pPr>
            <a:endParaRPr lang="zh-CN" altLang="en-US" b="1" dirty="0"/>
          </a:p>
          <a:p>
            <a:pPr marL="0" indent="0" eaLnBrk="1" hangingPunct="1">
              <a:lnSpc>
                <a:spcPct val="120000"/>
              </a:lnSpc>
              <a:buFont typeface="Wingdings" panose="05000000000000000000" pitchFamily="2" charset="2"/>
              <a:buNone/>
              <a:defRPr/>
            </a:pPr>
            <a:endParaRPr lang="zh-CN" altLang="en-US" b="1" dirty="0"/>
          </a:p>
          <a:p>
            <a:pPr marL="0" indent="0" eaLnBrk="1" hangingPunct="1">
              <a:lnSpc>
                <a:spcPct val="120000"/>
              </a:lnSpc>
              <a:buFont typeface="Wingdings" panose="05000000000000000000" pitchFamily="2" charset="2"/>
              <a:buNone/>
              <a:defRPr/>
            </a:pPr>
            <a:r>
              <a:rPr lang="en-US" altLang="zh-CN" b="1" dirty="0" smtClean="0"/>
              <a:t>3. </a:t>
            </a:r>
            <a:r>
              <a:rPr lang="zh-CN" altLang="en-US" b="1" dirty="0" smtClean="0"/>
              <a:t>碎石</a:t>
            </a:r>
            <a:r>
              <a:rPr lang="zh-CN" altLang="en-US" b="1" dirty="0"/>
              <a:t>土密实度按重型动力触探击数划分</a:t>
            </a:r>
            <a:endParaRPr lang="zh-CN" altLang="en-US" b="1" dirty="0"/>
          </a:p>
          <a:p>
            <a:pPr marL="0" indent="0" eaLnBrk="1" hangingPunct="1">
              <a:lnSpc>
                <a:spcPct val="120000"/>
              </a:lnSpc>
              <a:buFont typeface="Wingdings" panose="05000000000000000000" pitchFamily="2" charset="2"/>
              <a:buNone/>
              <a:defRPr/>
            </a:pPr>
            <a:r>
              <a:rPr lang="en-US" altLang="zh-CN" b="1" dirty="0" smtClean="0"/>
              <a:t>4. </a:t>
            </a:r>
            <a:r>
              <a:rPr lang="zh-CN" altLang="en-US" b="1" dirty="0" smtClean="0"/>
              <a:t>碎石</a:t>
            </a:r>
            <a:r>
              <a:rPr lang="zh-CN" altLang="en-US" b="1" dirty="0"/>
              <a:t>土密实度的野外鉴别</a:t>
            </a:r>
            <a:endParaRPr lang="zh-CN" altLang="en-US" b="1" dirty="0"/>
          </a:p>
        </p:txBody>
      </p:sp>
      <p:graphicFrame>
        <p:nvGraphicFramePr>
          <p:cNvPr id="13" name="Group 3"/>
          <p:cNvGraphicFramePr>
            <a:graphicFrameLocks noGrp="1"/>
          </p:cNvGraphicFramePr>
          <p:nvPr/>
        </p:nvGraphicFramePr>
        <p:xfrm>
          <a:off x="683568" y="1772816"/>
          <a:ext cx="7770288" cy="1557853"/>
        </p:xfrm>
        <a:graphic>
          <a:graphicData uri="http://schemas.openxmlformats.org/drawingml/2006/table">
            <a:tbl>
              <a:tblPr/>
              <a:tblGrid>
                <a:gridCol w="1854184"/>
                <a:gridCol w="1068513"/>
                <a:gridCol w="1739476"/>
                <a:gridCol w="1753618"/>
                <a:gridCol w="1354497"/>
              </a:tblGrid>
              <a:tr h="428942">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zh-CN" altLang="en-US" sz="24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土类 </a:t>
                      </a:r>
                      <a:endParaRPr kumimoji="0" lang="zh-CN" altLang="en-US" sz="24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密实 </a:t>
                      </a:r>
                      <a:endPar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中密 </a:t>
                      </a:r>
                      <a:endPar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稍松 </a:t>
                      </a:r>
                      <a:endPar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松散 </a:t>
                      </a:r>
                      <a:endPar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8942">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zh-CN" altLang="en-US" sz="16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砾砂、粗砂、中砂  </a:t>
                      </a:r>
                      <a:endParaRPr kumimoji="0" lang="zh-CN" altLang="en-US" sz="16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en-US" altLang="zh-CN" sz="2000" b="0" i="1"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e</a:t>
                      </a:r>
                      <a:r>
                        <a:rPr kumimoji="0" lang="en-US" altLang="zh-CN" sz="2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&lt;0.60 </a:t>
                      </a:r>
                      <a:endParaRPr kumimoji="0" lang="en-US" altLang="zh-CN" sz="2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0.66≤</a:t>
                      </a:r>
                      <a:r>
                        <a:rPr kumimoji="0" lang="en-US" altLang="zh-CN" sz="2000" b="0" i="1"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e</a:t>
                      </a:r>
                      <a:r>
                        <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≤0.75 </a:t>
                      </a:r>
                      <a:endPar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0.75&lt;</a:t>
                      </a:r>
                      <a:r>
                        <a:rPr kumimoji="0" lang="en-US" altLang="zh-CN" sz="2000" b="0" i="1"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e</a:t>
                      </a:r>
                      <a:r>
                        <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≤0.85 </a:t>
                      </a:r>
                      <a:endPar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en-US" altLang="zh-CN" sz="2000" b="0" i="1"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e</a:t>
                      </a:r>
                      <a:r>
                        <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&gt;0.85 </a:t>
                      </a:r>
                      <a:endPar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711">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zh-CN" altLang="en-US"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细砂、粉砂</a:t>
                      </a:r>
                      <a:r>
                        <a:rPr kumimoji="0" lang="zh-CN" altLang="en-US" sz="24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 </a:t>
                      </a:r>
                      <a:endParaRPr kumimoji="0" lang="zh-CN" altLang="en-US" sz="24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en-US" altLang="zh-CN" sz="2000" b="0" i="1"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e</a:t>
                      </a:r>
                      <a:r>
                        <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&lt;0.70 </a:t>
                      </a:r>
                      <a:endPar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0.70≤</a:t>
                      </a:r>
                      <a:r>
                        <a:rPr kumimoji="0" lang="en-US" altLang="zh-CN" sz="2000" b="0" i="1"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e</a:t>
                      </a:r>
                      <a:r>
                        <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≤0.85 </a:t>
                      </a:r>
                      <a:endPar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0.85&lt;</a:t>
                      </a:r>
                      <a:r>
                        <a:rPr kumimoji="0" lang="en-US" altLang="zh-CN" sz="2000" b="0" i="1"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e</a:t>
                      </a:r>
                      <a:r>
                        <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≤0.95 </a:t>
                      </a:r>
                      <a:endPar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en-US" altLang="zh-CN" sz="2000" b="0" i="1"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e</a:t>
                      </a:r>
                      <a:r>
                        <a:rPr kumimoji="0" lang="en-US" altLang="zh-CN" sz="2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&gt;0.95 </a:t>
                      </a:r>
                      <a:endParaRPr kumimoji="0" lang="en-US" altLang="zh-CN" sz="2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4" name="Group 29"/>
          <p:cNvGraphicFramePr>
            <a:graphicFrameLocks noGrp="1"/>
          </p:cNvGraphicFramePr>
          <p:nvPr/>
        </p:nvGraphicFramePr>
        <p:xfrm>
          <a:off x="860052" y="4005064"/>
          <a:ext cx="7417319" cy="1111256"/>
        </p:xfrm>
        <a:graphic>
          <a:graphicData uri="http://schemas.openxmlformats.org/drawingml/2006/table">
            <a:tbl>
              <a:tblPr/>
              <a:tblGrid>
                <a:gridCol w="1483785"/>
                <a:gridCol w="1482175"/>
                <a:gridCol w="1485397"/>
                <a:gridCol w="1482175"/>
                <a:gridCol w="1483787"/>
              </a:tblGrid>
              <a:tr h="426559">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zh-CN" altLang="en-US" sz="24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密实</a:t>
                      </a:r>
                      <a:endParaRPr kumimoji="0" lang="zh-CN" altLang="en-US" sz="24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密实 </a:t>
                      </a:r>
                      <a:endPar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中密 </a:t>
                      </a:r>
                      <a:endPar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稍松 </a:t>
                      </a:r>
                      <a:endPar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松散 </a:t>
                      </a:r>
                      <a:endParaRPr kumimoji="0"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4056">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zh-CN" altLang="en-US"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标贯击数</a:t>
                      </a:r>
                      <a:r>
                        <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/N </a:t>
                      </a:r>
                      <a:endPar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en-US" altLang="zh-CN" sz="2000" b="0" i="1"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N</a:t>
                      </a:r>
                      <a:r>
                        <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sym typeface="Symbol" panose="05050102010706020507" pitchFamily="18" charset="2"/>
                        </a:rPr>
                        <a:t></a:t>
                      </a:r>
                      <a:r>
                        <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30 </a:t>
                      </a:r>
                      <a:endPar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30</a:t>
                      </a:r>
                      <a:r>
                        <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sym typeface="Symbol" panose="05050102010706020507" pitchFamily="18" charset="2"/>
                        </a:rPr>
                        <a:t></a:t>
                      </a:r>
                      <a:r>
                        <a:rPr kumimoji="0" lang="en-US" altLang="zh-CN" sz="2000" b="0" i="1"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N</a:t>
                      </a:r>
                      <a:r>
                        <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sym typeface="Symbol" panose="05050102010706020507" pitchFamily="18" charset="2"/>
                        </a:rPr>
                        <a:t></a:t>
                      </a:r>
                      <a:r>
                        <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15 </a:t>
                      </a:r>
                      <a:endPar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15</a:t>
                      </a:r>
                      <a:r>
                        <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sym typeface="Symbol" panose="05050102010706020507" pitchFamily="18" charset="2"/>
                        </a:rPr>
                        <a:t></a:t>
                      </a:r>
                      <a:r>
                        <a:rPr kumimoji="0" lang="en-US" altLang="zh-CN" sz="2000" b="0" i="1"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N</a:t>
                      </a:r>
                      <a:r>
                        <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sym typeface="Symbol" panose="05050102010706020507" pitchFamily="18" charset="2"/>
                        </a:rPr>
                        <a:t></a:t>
                      </a:r>
                      <a:r>
                        <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rPr>
                        <a:t>10 </a:t>
                      </a:r>
                      <a:endParaRPr kumimoji="0" lang="en-US" altLang="zh-CN" sz="2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1pPr>
                      <a:lvl2pPr marL="571500">
                        <a:spcBef>
                          <a:spcPct val="20000"/>
                        </a:spcBef>
                        <a:buClr>
                          <a:schemeClr va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2pPr>
                      <a:lvl3pPr marL="114173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3pPr>
                      <a:lvl4pPr marL="148463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en-US" altLang="zh-CN" sz="2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N</a:t>
                      </a:r>
                      <a:r>
                        <a:rPr kumimoji="0" lang="en-US" altLang="zh-CN" sz="2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a:t>
                      </a:r>
                      <a:endParaRPr kumimoji="0" lang="en-US" altLang="zh-CN" sz="2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 name="Text Box 39"/>
          <p:cNvSpPr txBox="1">
            <a:spLocks noChangeArrowheads="1"/>
          </p:cNvSpPr>
          <p:nvPr/>
        </p:nvSpPr>
        <p:spPr bwMode="auto">
          <a:xfrm>
            <a:off x="1588" y="1588"/>
            <a:ext cx="3778250" cy="40011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latin typeface="华文新魏" panose="02010800040101010101" pitchFamily="2" charset="-122"/>
              </a:rPr>
              <a:t>§</a:t>
            </a:r>
            <a:r>
              <a:rPr lang="en-US" altLang="zh-CN" sz="2600" b="1" dirty="0" smtClean="0">
                <a:solidFill>
                  <a:srgbClr val="FF3300"/>
                </a:solidFill>
                <a:latin typeface="华文新魏" panose="02010800040101010101" pitchFamily="2" charset="-122"/>
              </a:rPr>
              <a:t>2.4 </a:t>
            </a:r>
            <a:r>
              <a:rPr lang="zh-CN" altLang="en-US" sz="2600" b="1" dirty="0" smtClean="0">
                <a:solidFill>
                  <a:srgbClr val="FF3300"/>
                </a:solidFill>
                <a:latin typeface="华文新魏" panose="02010800040101010101" pitchFamily="2" charset="-122"/>
              </a:rPr>
              <a:t>无黏性土的密实度</a:t>
            </a:r>
            <a:endParaRPr lang="zh-CN" altLang="en-US" sz="2600" b="1" dirty="0">
              <a:solidFill>
                <a:srgbClr val="FF3300"/>
              </a:solidFill>
              <a:latin typeface="华文新魏" panose="02010800040101010101" pitchFamily="2"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218281" y="1028700"/>
            <a:ext cx="3582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type="none" w="sm" len="me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kumimoji="0" lang="zh-CN" altLang="en-US" sz="2000" dirty="0">
                <a:solidFill>
                  <a:schemeClr val="accent1"/>
                </a:solidFill>
                <a:ea typeface="黑体" panose="02010609060101010101" pitchFamily="2" charset="-122"/>
              </a:rPr>
              <a:t> 标准贯入试验</a:t>
            </a:r>
            <a:endParaRPr kumimoji="0" lang="zh-CN" altLang="en-US" sz="2000" baseline="-25000" dirty="0">
              <a:solidFill>
                <a:schemeClr val="accent1"/>
              </a:solidFill>
              <a:ea typeface="黑体" panose="02010609060101010101" pitchFamily="2" charset="-122"/>
            </a:endParaRPr>
          </a:p>
          <a:p>
            <a:pPr algn="ctr" eaLnBrk="1" hangingPunct="1"/>
            <a:r>
              <a:rPr kumimoji="0" lang="zh-CN" altLang="en-US" sz="2000" dirty="0">
                <a:solidFill>
                  <a:schemeClr val="accent1"/>
                </a:solidFill>
                <a:ea typeface="黑体" panose="02010609060101010101" pitchFamily="2" charset="-122"/>
              </a:rPr>
              <a:t>（</a:t>
            </a:r>
            <a:r>
              <a:rPr kumimoji="0" lang="en-US" altLang="zh-CN" sz="2000" dirty="0">
                <a:solidFill>
                  <a:srgbClr val="00FF00"/>
                </a:solidFill>
                <a:ea typeface="黑体" panose="02010609060101010101" pitchFamily="2" charset="-122"/>
              </a:rPr>
              <a:t>S</a:t>
            </a:r>
            <a:r>
              <a:rPr kumimoji="0" lang="en-US" altLang="zh-CN" sz="2000" dirty="0">
                <a:solidFill>
                  <a:schemeClr val="accent1"/>
                </a:solidFill>
                <a:ea typeface="黑体" panose="02010609060101010101" pitchFamily="2" charset="-122"/>
              </a:rPr>
              <a:t>tandard </a:t>
            </a:r>
            <a:r>
              <a:rPr kumimoji="0" lang="en-US" altLang="zh-CN" sz="2000" dirty="0">
                <a:solidFill>
                  <a:srgbClr val="00FF00"/>
                </a:solidFill>
                <a:ea typeface="黑体" panose="02010609060101010101" pitchFamily="2" charset="-122"/>
              </a:rPr>
              <a:t>P</a:t>
            </a:r>
            <a:r>
              <a:rPr kumimoji="0" lang="en-US" altLang="zh-CN" sz="2000" dirty="0">
                <a:solidFill>
                  <a:schemeClr val="accent1"/>
                </a:solidFill>
                <a:ea typeface="黑体" panose="02010609060101010101" pitchFamily="2" charset="-122"/>
              </a:rPr>
              <a:t>enetration </a:t>
            </a:r>
            <a:r>
              <a:rPr kumimoji="0" lang="en-US" altLang="zh-CN" sz="2000" dirty="0">
                <a:solidFill>
                  <a:srgbClr val="00FF00"/>
                </a:solidFill>
                <a:ea typeface="黑体" panose="02010609060101010101" pitchFamily="2" charset="-122"/>
              </a:rPr>
              <a:t>T</a:t>
            </a:r>
            <a:r>
              <a:rPr kumimoji="0" lang="en-US" altLang="zh-CN" sz="2000" dirty="0">
                <a:solidFill>
                  <a:schemeClr val="accent1"/>
                </a:solidFill>
                <a:ea typeface="黑体" panose="02010609060101010101" pitchFamily="2" charset="-122"/>
              </a:rPr>
              <a:t>est</a:t>
            </a:r>
            <a:r>
              <a:rPr kumimoji="0" lang="zh-CN" altLang="en-US" sz="2000" dirty="0">
                <a:solidFill>
                  <a:schemeClr val="accent1"/>
                </a:solidFill>
                <a:ea typeface="黑体" panose="02010609060101010101" pitchFamily="2" charset="-122"/>
              </a:rPr>
              <a:t>）</a:t>
            </a:r>
            <a:endParaRPr kumimoji="0" lang="zh-CN" altLang="en-US" sz="2000" dirty="0">
              <a:solidFill>
                <a:schemeClr val="accent1"/>
              </a:solidFill>
              <a:ea typeface="黑体" panose="02010609060101010101" pitchFamily="2" charset="-122"/>
            </a:endParaRPr>
          </a:p>
        </p:txBody>
      </p:sp>
      <p:sp>
        <p:nvSpPr>
          <p:cNvPr id="79875" name="Rectangle 3"/>
          <p:cNvSpPr>
            <a:spLocks noChangeArrowheads="1"/>
          </p:cNvSpPr>
          <p:nvPr/>
        </p:nvSpPr>
        <p:spPr bwMode="auto">
          <a:xfrm>
            <a:off x="1101725" y="4187825"/>
            <a:ext cx="2135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type="none" w="sm" len="me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kumimoji="0" lang="zh-CN" altLang="en-US" sz="2000" dirty="0">
                <a:solidFill>
                  <a:schemeClr val="accent1"/>
                </a:solidFill>
                <a:ea typeface="黑体" panose="02010609060101010101" pitchFamily="2" charset="-122"/>
              </a:rPr>
              <a:t> </a:t>
            </a:r>
            <a:r>
              <a:rPr kumimoji="0" lang="zh-CN" altLang="en-US" sz="2000" dirty="0">
                <a:solidFill>
                  <a:schemeClr val="accent2"/>
                </a:solidFill>
                <a:ea typeface="黑体" panose="02010609060101010101" pitchFamily="2" charset="-122"/>
              </a:rPr>
              <a:t>标准贯入数 </a:t>
            </a:r>
            <a:r>
              <a:rPr kumimoji="0" lang="en-US" altLang="zh-CN" sz="2000" dirty="0">
                <a:solidFill>
                  <a:schemeClr val="accent2"/>
                </a:solidFill>
                <a:ea typeface="黑体" panose="02010609060101010101" pitchFamily="2" charset="-122"/>
              </a:rPr>
              <a:t>N</a:t>
            </a:r>
            <a:r>
              <a:rPr kumimoji="0" lang="en-US" altLang="zh-CN" sz="2000" baseline="-25000" dirty="0">
                <a:solidFill>
                  <a:schemeClr val="accent2"/>
                </a:solidFill>
                <a:ea typeface="黑体" panose="02010609060101010101" pitchFamily="2" charset="-122"/>
              </a:rPr>
              <a:t>63.5</a:t>
            </a:r>
            <a:endParaRPr kumimoji="0" lang="en-US" altLang="zh-CN" sz="2000" baseline="-25000" dirty="0">
              <a:solidFill>
                <a:schemeClr val="accent2"/>
              </a:solidFill>
              <a:ea typeface="黑体" panose="02010609060101010101" pitchFamily="2" charset="-122"/>
            </a:endParaRPr>
          </a:p>
        </p:txBody>
      </p:sp>
      <p:graphicFrame>
        <p:nvGraphicFramePr>
          <p:cNvPr id="79876" name="Object 4"/>
          <p:cNvGraphicFramePr>
            <a:graphicFrameLocks noGrp="1" noChangeAspect="1"/>
          </p:cNvGraphicFramePr>
          <p:nvPr>
            <p:ph/>
          </p:nvPr>
        </p:nvGraphicFramePr>
        <p:xfrm>
          <a:off x="3511473" y="627062"/>
          <a:ext cx="2355850" cy="5486400"/>
        </p:xfrm>
        <a:graphic>
          <a:graphicData uri="http://schemas.openxmlformats.org/presentationml/2006/ole">
            <mc:AlternateContent xmlns:mc="http://schemas.openxmlformats.org/markup-compatibility/2006">
              <mc:Choice xmlns:v="urn:schemas-microsoft-com:vml" Requires="v">
                <p:oleObj spid="_x0000_s39976" name="Photo Editor 照片" r:id="rId1" imgW="2609850" imgH="6076950" progId="MSPhotoEd.3">
                  <p:embed/>
                </p:oleObj>
              </mc:Choice>
              <mc:Fallback>
                <p:oleObj name="Photo Editor 照片" r:id="rId1" imgW="2609850" imgH="6076950" progId="MSPhotoEd.3">
                  <p:embed/>
                  <p:pic>
                    <p:nvPicPr>
                      <p:cNvPr id="0" name="Object 4"/>
                      <p:cNvPicPr>
                        <a:picLocks noChangeAspect="1" noChangeArrowheads="1"/>
                      </p:cNvPicPr>
                      <p:nvPr/>
                    </p:nvPicPr>
                    <p:blipFill>
                      <a:blip r:embed="rId2">
                        <a:lum contrast="18000"/>
                        <a:extLst>
                          <a:ext uri="{28A0092B-C50C-407E-A947-70E740481C1C}">
                            <a14:useLocalDpi xmlns:a14="http://schemas.microsoft.com/office/drawing/2010/main" val="0"/>
                          </a:ext>
                        </a:extLst>
                      </a:blip>
                      <a:srcRect r="9232" b="3270"/>
                      <a:stretch>
                        <a:fillRect/>
                      </a:stretch>
                    </p:blipFill>
                    <p:spPr bwMode="auto">
                      <a:xfrm>
                        <a:off x="3511473" y="627062"/>
                        <a:ext cx="235585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prstDash val="solid"/>
                            <a:miter lim="800000"/>
                            <a:headEnd type="none" w="med"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877" name="Rectangle 5"/>
          <p:cNvSpPr>
            <a:spLocks noChangeArrowheads="1"/>
          </p:cNvSpPr>
          <p:nvPr/>
        </p:nvSpPr>
        <p:spPr bwMode="auto">
          <a:xfrm>
            <a:off x="1276350" y="2132013"/>
            <a:ext cx="1960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type="none" w="sm" len="me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kumimoji="0" lang="zh-CN" altLang="en-US" sz="2000" dirty="0">
                <a:solidFill>
                  <a:schemeClr val="accent1"/>
                </a:solidFill>
                <a:ea typeface="黑体" panose="02010609060101010101" pitchFamily="2" charset="-122"/>
              </a:rPr>
              <a:t> 锤 重：</a:t>
            </a:r>
            <a:r>
              <a:rPr kumimoji="0" lang="en-US" altLang="zh-CN" sz="2000" dirty="0">
                <a:solidFill>
                  <a:schemeClr val="accent1"/>
                </a:solidFill>
                <a:ea typeface="黑体" panose="02010609060101010101" pitchFamily="2" charset="-122"/>
              </a:rPr>
              <a:t>63.5kg</a:t>
            </a:r>
            <a:endParaRPr kumimoji="0" lang="en-US" altLang="zh-CN" sz="2000" baseline="-25000" dirty="0">
              <a:solidFill>
                <a:schemeClr val="accent1"/>
              </a:solidFill>
              <a:ea typeface="黑体" panose="02010609060101010101" pitchFamily="2" charset="-122"/>
            </a:endParaRPr>
          </a:p>
        </p:txBody>
      </p:sp>
      <p:sp>
        <p:nvSpPr>
          <p:cNvPr id="79878" name="Rectangle 6"/>
          <p:cNvSpPr>
            <a:spLocks noChangeArrowheads="1"/>
          </p:cNvSpPr>
          <p:nvPr/>
        </p:nvSpPr>
        <p:spPr bwMode="auto">
          <a:xfrm>
            <a:off x="1302389" y="2617703"/>
            <a:ext cx="1960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type="none" w="sm" len="me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kumimoji="0" lang="zh-CN" altLang="en-US" sz="2000" dirty="0">
                <a:solidFill>
                  <a:schemeClr val="accent1"/>
                </a:solidFill>
                <a:ea typeface="黑体" panose="02010609060101010101" pitchFamily="2" charset="-122"/>
              </a:rPr>
              <a:t> 落 距：</a:t>
            </a:r>
            <a:r>
              <a:rPr kumimoji="0" lang="en-US" altLang="zh-CN" sz="2000" dirty="0">
                <a:solidFill>
                  <a:schemeClr val="accent1"/>
                </a:solidFill>
                <a:ea typeface="黑体" panose="02010609060101010101" pitchFamily="2" charset="-122"/>
              </a:rPr>
              <a:t>760mm</a:t>
            </a:r>
            <a:endParaRPr kumimoji="0" lang="en-US" altLang="zh-CN" sz="2000" baseline="-25000" dirty="0">
              <a:solidFill>
                <a:schemeClr val="accent1"/>
              </a:solidFill>
              <a:ea typeface="黑体" panose="02010609060101010101" pitchFamily="2" charset="-122"/>
            </a:endParaRPr>
          </a:p>
        </p:txBody>
      </p:sp>
      <p:sp>
        <p:nvSpPr>
          <p:cNvPr id="79879" name="Rectangle 7"/>
          <p:cNvSpPr>
            <a:spLocks noChangeArrowheads="1"/>
          </p:cNvSpPr>
          <p:nvPr/>
        </p:nvSpPr>
        <p:spPr bwMode="auto">
          <a:xfrm>
            <a:off x="1055532" y="3190874"/>
            <a:ext cx="2454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type="none" w="sm" len="me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kumimoji="0" lang="zh-CN" altLang="en-US" sz="2000" dirty="0">
                <a:solidFill>
                  <a:schemeClr val="accent1"/>
                </a:solidFill>
                <a:ea typeface="黑体" panose="02010609060101010101" pitchFamily="2" charset="-122"/>
              </a:rPr>
              <a:t> 打入深度：</a:t>
            </a:r>
            <a:r>
              <a:rPr kumimoji="0" lang="en-US" altLang="zh-CN" sz="2000" dirty="0">
                <a:solidFill>
                  <a:schemeClr val="accent1"/>
                </a:solidFill>
                <a:ea typeface="黑体" panose="02010609060101010101" pitchFamily="2" charset="-122"/>
              </a:rPr>
              <a:t>300mm</a:t>
            </a:r>
            <a:endParaRPr kumimoji="0" lang="en-US" altLang="zh-CN" sz="2000" baseline="-25000" dirty="0">
              <a:solidFill>
                <a:schemeClr val="accent1"/>
              </a:solidFill>
              <a:ea typeface="黑体" panose="02010609060101010101" pitchFamily="2" charset="-122"/>
            </a:endParaRPr>
          </a:p>
        </p:txBody>
      </p:sp>
      <p:pic>
        <p:nvPicPr>
          <p:cNvPr id="79880" name="Picture 8" descr="SPT3"/>
          <p:cNvPicPr>
            <a:picLocks noChangeAspect="1" noChangeArrowheads="1"/>
          </p:cNvPicPr>
          <p:nvPr/>
        </p:nvPicPr>
        <p:blipFill>
          <a:blip r:embed="rId3">
            <a:extLst>
              <a:ext uri="{28A0092B-C50C-407E-A947-70E740481C1C}">
                <a14:useLocalDpi xmlns:a14="http://schemas.microsoft.com/office/drawing/2010/main" val="0"/>
              </a:ext>
            </a:extLst>
          </a:blip>
          <a:srcRect t="4286"/>
          <a:stretch>
            <a:fillRect/>
          </a:stretch>
        </p:blipFill>
        <p:spPr bwMode="auto">
          <a:xfrm>
            <a:off x="6115844" y="794268"/>
            <a:ext cx="3024188"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latin typeface="华文新魏" panose="02010800040101010101" pitchFamily="2" charset="-122"/>
              </a:rPr>
              <a:t>§</a:t>
            </a:r>
            <a:r>
              <a:rPr lang="en-US" altLang="zh-CN" sz="2600" b="1" dirty="0" smtClean="0">
                <a:solidFill>
                  <a:srgbClr val="FF3300"/>
                </a:solidFill>
                <a:latin typeface="华文新魏" panose="02010800040101010101" pitchFamily="2" charset="-122"/>
              </a:rPr>
              <a:t>1</a:t>
            </a:r>
            <a:r>
              <a:rPr lang="en-US" altLang="zh-CN" sz="2600" b="1" dirty="0" smtClean="0">
                <a:solidFill>
                  <a:srgbClr val="FF3300"/>
                </a:solidFill>
                <a:latin typeface="华文新魏" panose="02010800040101010101" pitchFamily="2" charset="-122"/>
              </a:rPr>
              <a:t>.4 </a:t>
            </a:r>
            <a:r>
              <a:rPr lang="zh-CN" altLang="en-US" sz="2600" b="1" dirty="0" smtClean="0">
                <a:solidFill>
                  <a:srgbClr val="FF3300"/>
                </a:solidFill>
                <a:latin typeface="华文新魏" panose="02010800040101010101" pitchFamily="2" charset="-122"/>
              </a:rPr>
              <a:t>无黏性土的密实度</a:t>
            </a:r>
            <a:endParaRPr lang="zh-CN" altLang="en-US" sz="2600" b="1" dirty="0">
              <a:solidFill>
                <a:srgbClr val="FF3300"/>
              </a:solidFill>
              <a:latin typeface="华文新魏"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blinds(horizontal)">
                                      <p:cBhvr>
                                        <p:cTn id="7" dur="500"/>
                                        <p:tgtEl>
                                          <p:spTgt spid="7987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9876"/>
                                        </p:tgtEl>
                                        <p:attrNameLst>
                                          <p:attrName>style.visibility</p:attrName>
                                        </p:attrNameLst>
                                      </p:cBhvr>
                                      <p:to>
                                        <p:strVal val="visible"/>
                                      </p:to>
                                    </p:set>
                                    <p:animEffect transition="in" filter="blinds(horizontal)">
                                      <p:cBhvr>
                                        <p:cTn id="12" dur="500"/>
                                        <p:tgtEl>
                                          <p:spTgt spid="7987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9877"/>
                                        </p:tgtEl>
                                        <p:attrNameLst>
                                          <p:attrName>style.visibility</p:attrName>
                                        </p:attrNameLst>
                                      </p:cBhvr>
                                      <p:to>
                                        <p:strVal val="visible"/>
                                      </p:to>
                                    </p:set>
                                    <p:animEffect transition="in" filter="blinds(horizontal)">
                                      <p:cBhvr>
                                        <p:cTn id="17" dur="500"/>
                                        <p:tgtEl>
                                          <p:spTgt spid="7987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9878"/>
                                        </p:tgtEl>
                                        <p:attrNameLst>
                                          <p:attrName>style.visibility</p:attrName>
                                        </p:attrNameLst>
                                      </p:cBhvr>
                                      <p:to>
                                        <p:strVal val="visible"/>
                                      </p:to>
                                    </p:set>
                                    <p:animEffect transition="in" filter="blinds(horizontal)">
                                      <p:cBhvr>
                                        <p:cTn id="22" dur="500"/>
                                        <p:tgtEl>
                                          <p:spTgt spid="7987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9879"/>
                                        </p:tgtEl>
                                        <p:attrNameLst>
                                          <p:attrName>style.visibility</p:attrName>
                                        </p:attrNameLst>
                                      </p:cBhvr>
                                      <p:to>
                                        <p:strVal val="visible"/>
                                      </p:to>
                                    </p:set>
                                    <p:animEffect transition="in" filter="blinds(horizontal)">
                                      <p:cBhvr>
                                        <p:cTn id="27" dur="500"/>
                                        <p:tgtEl>
                                          <p:spTgt spid="7987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9875"/>
                                        </p:tgtEl>
                                        <p:attrNameLst>
                                          <p:attrName>style.visibility</p:attrName>
                                        </p:attrNameLst>
                                      </p:cBhvr>
                                      <p:to>
                                        <p:strVal val="visible"/>
                                      </p:to>
                                    </p:set>
                                    <p:animEffect transition="in" filter="blinds(horizontal)">
                                      <p:cBhvr>
                                        <p:cTn id="32" dur="500"/>
                                        <p:tgtEl>
                                          <p:spTgt spid="7987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79876"/>
                                        </p:tgtEl>
                                      </p:cBhvr>
                                    </p:animEffect>
                                    <p:set>
                                      <p:cBhvr>
                                        <p:cTn id="37" dur="1" fill="hold">
                                          <p:stCondLst>
                                            <p:cond delay="499"/>
                                          </p:stCondLst>
                                        </p:cTn>
                                        <p:tgtEl>
                                          <p:spTgt spid="7987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79880"/>
                                        </p:tgtEl>
                                        <p:attrNameLst>
                                          <p:attrName>style.visibility</p:attrName>
                                        </p:attrNameLst>
                                      </p:cBhvr>
                                      <p:to>
                                        <p:strVal val="visible"/>
                                      </p:to>
                                    </p:set>
                                    <p:animEffect transition="in" filter="blinds(horizontal)">
                                      <p:cBhvr>
                                        <p:cTn id="42" dur="500"/>
                                        <p:tgtEl>
                                          <p:spTgt spid="79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P spid="79875" grpId="0"/>
      <p:bldP spid="79877" grpId="0"/>
      <p:bldP spid="79878" grpId="0"/>
      <p:bldP spid="7987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3" name="Text Box 45"/>
          <p:cNvSpPr txBox="1">
            <a:spLocks noChangeArrowheads="1"/>
          </p:cNvSpPr>
          <p:nvPr/>
        </p:nvSpPr>
        <p:spPr bwMode="auto">
          <a:xfrm>
            <a:off x="642938" y="571500"/>
            <a:ext cx="8032750" cy="768350"/>
          </a:xfrm>
          <a:prstGeom prst="rect">
            <a:avLst/>
          </a:prstGeom>
          <a:noFill/>
          <a:ln w="9525">
            <a:noFill/>
            <a:miter lim="800000"/>
          </a:ln>
          <a:effectLst/>
        </p:spPr>
        <p:txBody>
          <a:bodyPr>
            <a:spAutoFit/>
          </a:bodyPr>
          <a:lstStyle/>
          <a:p>
            <a:pPr algn="ctr">
              <a:spcBef>
                <a:spcPct val="50000"/>
              </a:spcBef>
              <a:defRPr/>
            </a:pPr>
            <a:r>
              <a:rPr lang="zh-CN" altLang="en-US"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第</a:t>
            </a:r>
            <a:r>
              <a:rPr lang="zh-CN" altLang="en-US"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一章</a:t>
            </a:r>
            <a:r>
              <a:rPr lang="en-US" altLang="zh-CN"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  </a:t>
            </a:r>
            <a:r>
              <a:rPr lang="zh-CN" altLang="en-US"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土的物理性质及分类</a:t>
            </a:r>
            <a:endParaRPr lang="en-US" altLang="zh-CN"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endParaRPr>
          </a:p>
        </p:txBody>
      </p:sp>
      <p:sp>
        <p:nvSpPr>
          <p:cNvPr id="3075" name="Text Box 9"/>
          <p:cNvSpPr txBox="1">
            <a:spLocks noChangeArrowheads="1"/>
          </p:cNvSpPr>
          <p:nvPr/>
        </p:nvSpPr>
        <p:spPr bwMode="auto">
          <a:xfrm>
            <a:off x="1000125" y="1663700"/>
            <a:ext cx="7239000" cy="439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1.1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概述</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1.2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土的三相比例指标</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1.3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黏性土的物理特征</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1.4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无黏性土的密实度</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pPr>
            <a:r>
              <a:rPr lang="en-US" altLang="zh-CN" sz="2800" b="1" dirty="0" smtClean="0">
                <a:ea typeface="黑体" panose="02010609060101010101" pitchFamily="2" charset="-122"/>
                <a:cs typeface="Times New Roman" panose="02020603050405020304" pitchFamily="18" charset="0"/>
              </a:rPr>
              <a:t>§</a:t>
            </a:r>
            <a:r>
              <a:rPr lang="en-US" altLang="zh-CN" sz="2800" dirty="0" smtClean="0">
                <a:solidFill>
                  <a:srgbClr val="FF3300"/>
                </a:solidFill>
                <a:ea typeface="黑体" panose="02010609060101010101" pitchFamily="2" charset="-122"/>
                <a:cs typeface="Times New Roman" panose="02020603050405020304" pitchFamily="18" charset="0"/>
              </a:rPr>
              <a:t> </a:t>
            </a:r>
            <a:r>
              <a:rPr lang="en-US" altLang="zh-CN" sz="2800" b="1" dirty="0" smtClean="0">
                <a:ea typeface="黑体" panose="02010609060101010101" pitchFamily="2" charset="-122"/>
                <a:cs typeface="Times New Roman" panose="02020603050405020304" pitchFamily="18" charset="0"/>
              </a:rPr>
              <a:t>1</a:t>
            </a:r>
            <a:r>
              <a:rPr lang="en-US" altLang="zh-CN" sz="2800" b="1" dirty="0" smtClean="0">
                <a:ea typeface="黑体" panose="02010609060101010101" pitchFamily="2" charset="-122"/>
                <a:cs typeface="Times New Roman" panose="02020603050405020304" pitchFamily="18" charset="0"/>
              </a:rPr>
              <a:t>.5 </a:t>
            </a:r>
            <a:r>
              <a:rPr lang="zh-CN" altLang="en-US" sz="2800" b="1" dirty="0" smtClean="0">
                <a:ea typeface="黑体" panose="02010609060101010101" pitchFamily="2" charset="-122"/>
                <a:cs typeface="Times New Roman" panose="02020603050405020304" pitchFamily="18" charset="0"/>
              </a:rPr>
              <a:t>粉土</a:t>
            </a:r>
            <a:r>
              <a:rPr lang="zh-CN" altLang="en-US" sz="2800" b="1" dirty="0">
                <a:ea typeface="黑体" panose="02010609060101010101" pitchFamily="2" charset="-122"/>
                <a:cs typeface="Times New Roman" panose="02020603050405020304" pitchFamily="18" charset="0"/>
              </a:rPr>
              <a:t>的密实度和</a:t>
            </a:r>
            <a:r>
              <a:rPr lang="zh-CN" altLang="en-US" sz="2800" b="1" dirty="0" smtClean="0">
                <a:ea typeface="黑体" panose="02010609060101010101" pitchFamily="2" charset="-122"/>
                <a:cs typeface="Times New Roman" panose="02020603050405020304" pitchFamily="18" charset="0"/>
              </a:rPr>
              <a:t>湿度</a:t>
            </a:r>
            <a:endParaRPr lang="en-US" altLang="zh-CN" sz="2800" b="1" dirty="0">
              <a:ea typeface="黑体" panose="0201060906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1.6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土的胀缩性、湿陷性和冻胀性</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1.7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土的分类</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9"/>
          <p:cNvSpPr txBox="1">
            <a:spLocks noChangeArrowheads="1"/>
          </p:cNvSpPr>
          <p:nvPr/>
        </p:nvSpPr>
        <p:spPr bwMode="auto">
          <a:xfrm>
            <a:off x="1588" y="1588"/>
            <a:ext cx="4426396" cy="43053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800" b="1" dirty="0">
                <a:solidFill>
                  <a:srgbClr val="FF3300"/>
                </a:solidFill>
                <a:ea typeface="+mj-ea"/>
                <a:cs typeface="Times New Roman" panose="02020603050405020304" pitchFamily="18" charset="0"/>
              </a:rPr>
              <a:t>§</a:t>
            </a:r>
            <a:r>
              <a:rPr lang="en-US" altLang="zh-CN" sz="2800" b="1" dirty="0" smtClean="0">
                <a:solidFill>
                  <a:srgbClr val="FF3300"/>
                </a:solidFill>
                <a:ea typeface="+mj-ea"/>
                <a:cs typeface="Times New Roman" panose="02020603050405020304" pitchFamily="18" charset="0"/>
              </a:rPr>
              <a:t>1</a:t>
            </a:r>
            <a:r>
              <a:rPr lang="en-US" altLang="zh-CN" sz="2800" b="1" dirty="0" smtClean="0">
                <a:solidFill>
                  <a:srgbClr val="FF3300"/>
                </a:solidFill>
                <a:ea typeface="+mj-ea"/>
                <a:cs typeface="Times New Roman" panose="02020603050405020304" pitchFamily="18" charset="0"/>
              </a:rPr>
              <a:t>.5 </a:t>
            </a:r>
            <a:r>
              <a:rPr lang="zh-CN" altLang="en-US" sz="2800" b="1" dirty="0" smtClean="0">
                <a:solidFill>
                  <a:srgbClr val="FF3300"/>
                </a:solidFill>
                <a:ea typeface="+mj-ea"/>
                <a:cs typeface="Times New Roman" panose="02020603050405020304" pitchFamily="18" charset="0"/>
              </a:rPr>
              <a:t>粉土的密实度和湿度</a:t>
            </a:r>
            <a:endParaRPr lang="zh-CN" altLang="en-US" sz="2800" b="1" dirty="0">
              <a:solidFill>
                <a:srgbClr val="FF3300"/>
              </a:solidFill>
              <a:ea typeface="+mj-ea"/>
              <a:cs typeface="Times New Roman" panose="02020603050405020304" pitchFamily="18" charset="0"/>
            </a:endParaRPr>
          </a:p>
        </p:txBody>
      </p:sp>
      <p:sp>
        <p:nvSpPr>
          <p:cNvPr id="3" name="矩形 2"/>
          <p:cNvSpPr/>
          <p:nvPr/>
        </p:nvSpPr>
        <p:spPr>
          <a:xfrm>
            <a:off x="395536" y="836712"/>
            <a:ext cx="8352928" cy="3194721"/>
          </a:xfrm>
          <a:prstGeom prst="rect">
            <a:avLst/>
          </a:prstGeom>
        </p:spPr>
        <p:txBody>
          <a:bodyPr wrap="square">
            <a:spAutoFit/>
          </a:bodyPr>
          <a:lstStyle/>
          <a:p>
            <a:pPr marL="342900" indent="-342900" eaLnBrk="1" hangingPunct="1">
              <a:lnSpc>
                <a:spcPct val="120000"/>
              </a:lnSpc>
              <a:buFont typeface="Wingdings" panose="05000000000000000000" pitchFamily="2" charset="2"/>
              <a:buChar char="Ø"/>
              <a:defRPr/>
            </a:pPr>
            <a:r>
              <a:rPr lang="zh-CN" altLang="en-US" sz="2800" b="1" dirty="0">
                <a:solidFill>
                  <a:srgbClr val="FF0000"/>
                </a:solidFill>
              </a:rPr>
              <a:t>粉土的概念：</a:t>
            </a:r>
            <a:r>
              <a:rPr lang="zh-CN" altLang="en-US" sz="2800" b="1" dirty="0"/>
              <a:t>粉粒和极细砂粒含量占绝对优势，粘粒和</a:t>
            </a:r>
            <a:r>
              <a:rPr lang="en-US" altLang="zh-CN" sz="2800" b="1" dirty="0"/>
              <a:t>&gt;0.1mm</a:t>
            </a:r>
            <a:r>
              <a:rPr lang="zh-CN" altLang="en-US" sz="2800" b="1" dirty="0"/>
              <a:t>砂粒含量较少。（否定粉砂）</a:t>
            </a:r>
            <a:r>
              <a:rPr lang="en-US" altLang="zh-CN" sz="2800" b="1" dirty="0"/>
              <a:t>I</a:t>
            </a:r>
            <a:r>
              <a:rPr lang="en-US" altLang="zh-CN" sz="2800" b="1" baseline="-25000" dirty="0"/>
              <a:t>P</a:t>
            </a:r>
            <a:r>
              <a:rPr lang="en-US" altLang="zh-CN" sz="2800" b="1" dirty="0"/>
              <a:t>≤10</a:t>
            </a:r>
            <a:endParaRPr lang="en-US" altLang="zh-CN" sz="2800" b="1" dirty="0"/>
          </a:p>
          <a:p>
            <a:pPr marL="342900" indent="-342900">
              <a:lnSpc>
                <a:spcPct val="120000"/>
              </a:lnSpc>
              <a:buFont typeface="Wingdings" panose="05000000000000000000" pitchFamily="2" charset="2"/>
              <a:buChar char="Ø"/>
              <a:defRPr/>
            </a:pPr>
            <a:r>
              <a:rPr lang="zh-CN" altLang="en-US" sz="2800" b="1" dirty="0">
                <a:solidFill>
                  <a:srgbClr val="FF0000"/>
                </a:solidFill>
              </a:rPr>
              <a:t>工程</a:t>
            </a:r>
            <a:r>
              <a:rPr lang="zh-CN" altLang="en-US" sz="2800" b="1" dirty="0" smtClean="0">
                <a:solidFill>
                  <a:srgbClr val="FF0000"/>
                </a:solidFill>
              </a:rPr>
              <a:t>性质：</a:t>
            </a:r>
            <a:r>
              <a:rPr lang="zh-CN" altLang="en-US" sz="2800" b="1" dirty="0" smtClean="0"/>
              <a:t>毛细性强，饱水</a:t>
            </a:r>
            <a:r>
              <a:rPr lang="zh-CN" altLang="en-US" sz="2800" b="1" dirty="0"/>
              <a:t>振动</a:t>
            </a:r>
            <a:r>
              <a:rPr lang="zh-CN" altLang="en-US" sz="2800" b="1" dirty="0" smtClean="0"/>
              <a:t>液化，大孔结构及湿</a:t>
            </a:r>
            <a:r>
              <a:rPr lang="zh-CN" altLang="en-US" sz="2800" b="1" dirty="0"/>
              <a:t>陷</a:t>
            </a:r>
            <a:r>
              <a:rPr lang="zh-CN" altLang="en-US" sz="2800" b="1" dirty="0" smtClean="0"/>
              <a:t>性</a:t>
            </a:r>
            <a:endParaRPr lang="en-US" altLang="zh-CN" sz="2800" b="1" dirty="0" smtClean="0"/>
          </a:p>
          <a:p>
            <a:pPr marL="342900" indent="-342900">
              <a:lnSpc>
                <a:spcPct val="120000"/>
              </a:lnSpc>
              <a:buFont typeface="Wingdings" panose="05000000000000000000" pitchFamily="2" charset="2"/>
              <a:buChar char="Ø"/>
              <a:defRPr/>
            </a:pPr>
            <a:r>
              <a:rPr lang="zh-CN" altLang="en-US" sz="2800" b="1" dirty="0" smtClean="0"/>
              <a:t>粉土</a:t>
            </a:r>
            <a:r>
              <a:rPr lang="zh-CN" altLang="en-US" sz="2800" b="1" dirty="0"/>
              <a:t>的密实度和湿度：分别根据孔隙比和含水量来划分</a:t>
            </a:r>
            <a:r>
              <a:rPr lang="en-US" altLang="zh-CN" sz="2800" b="1" dirty="0"/>
              <a:t>《</a:t>
            </a:r>
            <a:r>
              <a:rPr lang="zh-CN" altLang="en-US" sz="2800" b="1" dirty="0"/>
              <a:t>岩土工程勘察规范</a:t>
            </a:r>
            <a:r>
              <a:rPr lang="en-US" altLang="zh-CN" sz="2800" b="1" dirty="0"/>
              <a:t>》</a:t>
            </a:r>
            <a:r>
              <a:rPr lang="zh-CN" altLang="en-US" sz="2800" b="1" dirty="0"/>
              <a:t>（</a:t>
            </a:r>
            <a:r>
              <a:rPr lang="en-US" altLang="zh-CN" sz="2800" b="1" dirty="0"/>
              <a:t>GB50021-2001</a:t>
            </a:r>
            <a:r>
              <a:rPr lang="zh-CN" altLang="en-US" sz="2800" b="1" dirty="0"/>
              <a:t>）。</a:t>
            </a:r>
            <a:endParaRPr lang="zh-CN" altLang="en-US" sz="2800" b="1" dirty="0"/>
          </a:p>
        </p:txBody>
      </p:sp>
      <p:pic>
        <p:nvPicPr>
          <p:cNvPr id="4" name="Picture 4" descr="表1-21"/>
          <p:cNvPicPr>
            <a:picLocks noChangeAspect="1" noChangeArrowheads="1"/>
          </p:cNvPicPr>
          <p:nvPr/>
        </p:nvPicPr>
        <p:blipFill>
          <a:blip r:embed="rId1">
            <a:extLst>
              <a:ext uri="{28A0092B-C50C-407E-A947-70E740481C1C}">
                <a14:useLocalDpi xmlns:a14="http://schemas.microsoft.com/office/drawing/2010/main" val="0"/>
              </a:ext>
            </a:extLst>
          </a:blip>
          <a:srcRect l="2188" t="26746" b="10815"/>
          <a:stretch>
            <a:fillRect/>
          </a:stretch>
        </p:blipFill>
        <p:spPr bwMode="auto">
          <a:xfrm rot="60000">
            <a:off x="256093" y="4032292"/>
            <a:ext cx="4537491" cy="1846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表1-22"/>
          <p:cNvPicPr>
            <a:picLocks noChangeAspect="1" noChangeArrowheads="1"/>
          </p:cNvPicPr>
          <p:nvPr/>
        </p:nvPicPr>
        <p:blipFill>
          <a:blip r:embed="rId2">
            <a:extLst>
              <a:ext uri="{28A0092B-C50C-407E-A947-70E740481C1C}">
                <a14:useLocalDpi xmlns:a14="http://schemas.microsoft.com/office/drawing/2010/main" val="0"/>
              </a:ext>
            </a:extLst>
          </a:blip>
          <a:srcRect t="28467" b="9558"/>
          <a:stretch>
            <a:fillRect/>
          </a:stretch>
        </p:blipFill>
        <p:spPr bwMode="auto">
          <a:xfrm>
            <a:off x="4789660" y="4127817"/>
            <a:ext cx="43561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3" name="Text Box 45"/>
          <p:cNvSpPr txBox="1">
            <a:spLocks noChangeArrowheads="1"/>
          </p:cNvSpPr>
          <p:nvPr/>
        </p:nvSpPr>
        <p:spPr bwMode="auto">
          <a:xfrm>
            <a:off x="642938" y="571500"/>
            <a:ext cx="8032750" cy="768350"/>
          </a:xfrm>
          <a:prstGeom prst="rect">
            <a:avLst/>
          </a:prstGeom>
          <a:noFill/>
          <a:ln w="9525">
            <a:noFill/>
            <a:miter lim="800000"/>
          </a:ln>
          <a:effectLst/>
        </p:spPr>
        <p:txBody>
          <a:bodyPr>
            <a:spAutoFit/>
          </a:bodyPr>
          <a:lstStyle/>
          <a:p>
            <a:pPr algn="ctr">
              <a:spcBef>
                <a:spcPct val="50000"/>
              </a:spcBef>
              <a:defRPr/>
            </a:pPr>
            <a:r>
              <a:rPr lang="zh-CN" altLang="en-US"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第</a:t>
            </a:r>
            <a:r>
              <a:rPr lang="zh-CN" altLang="en-US"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一章</a:t>
            </a:r>
            <a:r>
              <a:rPr lang="en-US" altLang="zh-CN"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  </a:t>
            </a:r>
            <a:r>
              <a:rPr lang="zh-CN" altLang="en-US"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土的物理性质及分类</a:t>
            </a:r>
            <a:endParaRPr lang="en-US" altLang="zh-CN"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endParaRPr>
          </a:p>
        </p:txBody>
      </p:sp>
      <p:sp>
        <p:nvSpPr>
          <p:cNvPr id="3075" name="Text Box 9"/>
          <p:cNvSpPr txBox="1">
            <a:spLocks noChangeArrowheads="1"/>
          </p:cNvSpPr>
          <p:nvPr/>
        </p:nvSpPr>
        <p:spPr bwMode="auto">
          <a:xfrm>
            <a:off x="899592" y="1556792"/>
            <a:ext cx="7239000" cy="439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1.1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概述</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ea typeface="黑体" panose="02010609060101010101" pitchFamily="2" charset="-122"/>
                <a:cs typeface="Times New Roman" panose="02020603050405020304" pitchFamily="18" charset="0"/>
              </a:rPr>
              <a:t>§ 1.2 </a:t>
            </a:r>
            <a:r>
              <a:rPr lang="zh-CN" altLang="en-US" sz="2800" b="1" dirty="0">
                <a:ea typeface="黑体" panose="02010609060101010101" pitchFamily="2" charset="-122"/>
                <a:cs typeface="Times New Roman" panose="02020603050405020304" pitchFamily="18" charset="0"/>
              </a:rPr>
              <a:t>土的三相比例指标</a:t>
            </a:r>
            <a:endParaRPr lang="en-US" altLang="zh-CN" sz="2800" b="1" dirty="0">
              <a:ea typeface="黑体" panose="0201060906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1.3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黏性土的物理特征</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1.4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无黏性土的密实度</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1.5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粉土的密实度和湿度</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1.6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土的胀缩性、湿陷性和冻胀性</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1.7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土的分类</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3" name="Text Box 45"/>
          <p:cNvSpPr txBox="1">
            <a:spLocks noChangeArrowheads="1"/>
          </p:cNvSpPr>
          <p:nvPr/>
        </p:nvSpPr>
        <p:spPr bwMode="auto">
          <a:xfrm>
            <a:off x="642938" y="571500"/>
            <a:ext cx="8032750" cy="768350"/>
          </a:xfrm>
          <a:prstGeom prst="rect">
            <a:avLst/>
          </a:prstGeom>
          <a:noFill/>
          <a:ln w="9525">
            <a:noFill/>
            <a:miter lim="800000"/>
          </a:ln>
          <a:effectLst/>
        </p:spPr>
        <p:txBody>
          <a:bodyPr>
            <a:spAutoFit/>
          </a:bodyPr>
          <a:lstStyle/>
          <a:p>
            <a:pPr algn="ctr">
              <a:spcBef>
                <a:spcPct val="50000"/>
              </a:spcBef>
              <a:defRPr/>
            </a:pPr>
            <a:r>
              <a:rPr lang="zh-CN" altLang="en-US"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第</a:t>
            </a:r>
            <a:r>
              <a:rPr lang="zh-CN" altLang="en-US"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一章</a:t>
            </a:r>
            <a:r>
              <a:rPr lang="en-US" altLang="zh-CN"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  </a:t>
            </a:r>
            <a:r>
              <a:rPr lang="zh-CN" altLang="en-US"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土的物理性质及分类</a:t>
            </a:r>
            <a:endParaRPr lang="en-US" altLang="zh-CN"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endParaRPr>
          </a:p>
        </p:txBody>
      </p:sp>
      <p:sp>
        <p:nvSpPr>
          <p:cNvPr id="3075" name="Text Box 9"/>
          <p:cNvSpPr txBox="1">
            <a:spLocks noChangeArrowheads="1"/>
          </p:cNvSpPr>
          <p:nvPr/>
        </p:nvSpPr>
        <p:spPr bwMode="auto">
          <a:xfrm>
            <a:off x="1000125" y="1663700"/>
            <a:ext cx="7239000" cy="439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1.1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概述</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1.2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土的三相比例指标</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1.3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黏性土的物理特征</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1.4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无黏性土的密实度</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1.5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粉土的密实度和湿度</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pPr>
            <a:r>
              <a:rPr lang="en-US" altLang="zh-CN" sz="2800" b="1" dirty="0">
                <a:ea typeface="黑体" panose="02010609060101010101" pitchFamily="2" charset="-122"/>
                <a:cs typeface="Times New Roman" panose="02020603050405020304" pitchFamily="18" charset="0"/>
              </a:rPr>
              <a:t>§</a:t>
            </a:r>
            <a:r>
              <a:rPr lang="en-US" altLang="zh-CN" sz="2800" dirty="0">
                <a:solidFill>
                  <a:srgbClr val="FF3300"/>
                </a:solidFill>
                <a:ea typeface="黑体" panose="02010609060101010101" pitchFamily="2" charset="-122"/>
                <a:cs typeface="Times New Roman" panose="02020603050405020304" pitchFamily="18" charset="0"/>
              </a:rPr>
              <a:t> </a:t>
            </a:r>
            <a:r>
              <a:rPr lang="en-US" altLang="zh-CN" sz="2800" b="1" dirty="0" smtClean="0">
                <a:ea typeface="黑体" panose="02010609060101010101" pitchFamily="2" charset="-122"/>
                <a:cs typeface="Times New Roman" panose="02020603050405020304" pitchFamily="18" charset="0"/>
              </a:rPr>
              <a:t>1</a:t>
            </a:r>
            <a:r>
              <a:rPr lang="en-US" altLang="zh-CN" sz="2800" b="1" dirty="0" smtClean="0">
                <a:ea typeface="黑体" panose="02010609060101010101" pitchFamily="2" charset="-122"/>
                <a:cs typeface="Times New Roman" panose="02020603050405020304" pitchFamily="18" charset="0"/>
              </a:rPr>
              <a:t>.6 </a:t>
            </a:r>
            <a:r>
              <a:rPr lang="zh-CN" altLang="en-US" sz="2800" b="1" dirty="0" smtClean="0">
                <a:ea typeface="黑体" panose="02010609060101010101" pitchFamily="2" charset="-122"/>
                <a:cs typeface="Times New Roman" panose="02020603050405020304" pitchFamily="18" charset="0"/>
              </a:rPr>
              <a:t>土</a:t>
            </a:r>
            <a:r>
              <a:rPr lang="zh-CN" altLang="en-US" sz="2800" b="1" dirty="0">
                <a:ea typeface="黑体" panose="02010609060101010101" pitchFamily="2" charset="-122"/>
                <a:cs typeface="Times New Roman" panose="02020603050405020304" pitchFamily="18" charset="0"/>
              </a:rPr>
              <a:t>的胀缩性、湿陷性和冻胀</a:t>
            </a:r>
            <a:r>
              <a:rPr lang="zh-CN" altLang="en-US" sz="2800" b="1" dirty="0" smtClean="0">
                <a:ea typeface="黑体" panose="02010609060101010101" pitchFamily="2" charset="-122"/>
                <a:cs typeface="Times New Roman" panose="02020603050405020304" pitchFamily="18" charset="0"/>
              </a:rPr>
              <a:t>性</a:t>
            </a:r>
            <a:endParaRPr lang="en-US" altLang="zh-CN" sz="2800" b="1" dirty="0" smtClean="0">
              <a:ea typeface="黑体" panose="0201060906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1.7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土的分类</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9"/>
          <p:cNvSpPr txBox="1">
            <a:spLocks noChangeArrowheads="1"/>
          </p:cNvSpPr>
          <p:nvPr/>
        </p:nvSpPr>
        <p:spPr bwMode="auto">
          <a:xfrm>
            <a:off x="1588" y="1588"/>
            <a:ext cx="5722540" cy="43053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800" b="1" dirty="0">
                <a:solidFill>
                  <a:srgbClr val="FF3300"/>
                </a:solidFill>
                <a:ea typeface="+mj-ea"/>
                <a:cs typeface="Times New Roman" panose="02020603050405020304" pitchFamily="18" charset="0"/>
              </a:rPr>
              <a:t>§</a:t>
            </a:r>
            <a:r>
              <a:rPr lang="en-US" altLang="zh-CN" sz="2800" b="1" dirty="0" smtClean="0">
                <a:solidFill>
                  <a:srgbClr val="FF3300"/>
                </a:solidFill>
                <a:ea typeface="+mj-ea"/>
                <a:cs typeface="Times New Roman" panose="02020603050405020304" pitchFamily="18" charset="0"/>
              </a:rPr>
              <a:t>1</a:t>
            </a:r>
            <a:r>
              <a:rPr lang="en-US" altLang="zh-CN" sz="2800" b="1" dirty="0" smtClean="0">
                <a:solidFill>
                  <a:srgbClr val="FF3300"/>
                </a:solidFill>
                <a:ea typeface="+mj-ea"/>
                <a:cs typeface="Times New Roman" panose="02020603050405020304" pitchFamily="18" charset="0"/>
              </a:rPr>
              <a:t>.6 </a:t>
            </a:r>
            <a:r>
              <a:rPr lang="zh-CN" altLang="en-US" sz="2800" b="1" dirty="0" smtClean="0">
                <a:solidFill>
                  <a:srgbClr val="FF3300"/>
                </a:solidFill>
                <a:ea typeface="+mj-ea"/>
                <a:cs typeface="Times New Roman" panose="02020603050405020304" pitchFamily="18" charset="0"/>
              </a:rPr>
              <a:t>土的胀缩性、湿陷性和冻胀性</a:t>
            </a:r>
            <a:endParaRPr lang="zh-CN" altLang="en-US" sz="2800" b="1" dirty="0">
              <a:solidFill>
                <a:srgbClr val="FF3300"/>
              </a:solidFill>
              <a:ea typeface="+mj-ea"/>
              <a:cs typeface="Times New Roman" panose="02020603050405020304" pitchFamily="18" charset="0"/>
            </a:endParaRPr>
          </a:p>
        </p:txBody>
      </p:sp>
      <p:sp>
        <p:nvSpPr>
          <p:cNvPr id="4" name="矩形 3"/>
          <p:cNvSpPr/>
          <p:nvPr/>
        </p:nvSpPr>
        <p:spPr>
          <a:xfrm>
            <a:off x="2771800" y="799805"/>
            <a:ext cx="1731564" cy="461665"/>
          </a:xfrm>
          <a:prstGeom prst="rect">
            <a:avLst/>
          </a:prstGeom>
          <a:solidFill>
            <a:srgbClr val="FFC000"/>
          </a:solidFill>
        </p:spPr>
        <p:txBody>
          <a:bodyPr wrap="none">
            <a:spAutoFit/>
          </a:bodyPr>
          <a:lstStyle/>
          <a:p>
            <a:r>
              <a:rPr lang="zh-CN" altLang="en-US" b="1" dirty="0"/>
              <a:t>土的胀缩性</a:t>
            </a:r>
            <a:endParaRPr lang="zh-CN" altLang="en-US" dirty="0"/>
          </a:p>
        </p:txBody>
      </p:sp>
      <p:sp>
        <p:nvSpPr>
          <p:cNvPr id="5" name="矩形 4"/>
          <p:cNvSpPr/>
          <p:nvPr/>
        </p:nvSpPr>
        <p:spPr>
          <a:xfrm>
            <a:off x="827584" y="1628800"/>
            <a:ext cx="7560840" cy="3970318"/>
          </a:xfrm>
          <a:prstGeom prst="rect">
            <a:avLst/>
          </a:prstGeom>
        </p:spPr>
        <p:txBody>
          <a:bodyPr wrap="square">
            <a:spAutoFit/>
          </a:bodyPr>
          <a:lstStyle/>
          <a:p>
            <a:pPr marL="342900" indent="-342900" eaLnBrk="1" hangingPunct="1">
              <a:lnSpc>
                <a:spcPct val="150000"/>
              </a:lnSpc>
              <a:buFont typeface="Wingdings" panose="05000000000000000000" pitchFamily="2" charset="2"/>
              <a:buChar char="Ø"/>
              <a:defRPr/>
            </a:pPr>
            <a:r>
              <a:rPr lang="zh-CN" altLang="en-US" b="1" dirty="0"/>
              <a:t>土的</a:t>
            </a:r>
            <a:r>
              <a:rPr lang="zh-CN" altLang="en-US" b="1" dirty="0">
                <a:solidFill>
                  <a:srgbClr val="FF0000"/>
                </a:solidFill>
              </a:rPr>
              <a:t>胀缩性</a:t>
            </a:r>
            <a:r>
              <a:rPr lang="zh-CN" altLang="en-US" b="1" dirty="0"/>
              <a:t>是</a:t>
            </a:r>
            <a:r>
              <a:rPr lang="zh-CN" altLang="en-US" b="1" dirty="0" smtClean="0"/>
              <a:t>指黏性</a:t>
            </a:r>
            <a:r>
              <a:rPr lang="zh-CN" altLang="en-US" b="1" dirty="0"/>
              <a:t>土具有吸水膨胀和失水收缩的两种变形特性。</a:t>
            </a:r>
            <a:endParaRPr lang="zh-CN" altLang="en-US" b="1" dirty="0"/>
          </a:p>
          <a:p>
            <a:pPr marL="342900" indent="-342900" eaLnBrk="1" hangingPunct="1">
              <a:lnSpc>
                <a:spcPct val="150000"/>
              </a:lnSpc>
              <a:buFont typeface="Wingdings" panose="05000000000000000000" pitchFamily="2" charset="2"/>
              <a:buChar char="Ø"/>
              <a:defRPr/>
            </a:pPr>
            <a:r>
              <a:rPr lang="zh-CN" altLang="en-US" b="1" dirty="0" smtClean="0"/>
              <a:t>黏粒</a:t>
            </a:r>
            <a:r>
              <a:rPr lang="zh-CN" altLang="en-US" b="1" dirty="0"/>
              <a:t>成分主要由亲水性矿物组成，具有显著胀缩性</a:t>
            </a:r>
            <a:r>
              <a:rPr lang="zh-CN" altLang="en-US" b="1" dirty="0" smtClean="0"/>
              <a:t>的黏性</a:t>
            </a:r>
            <a:r>
              <a:rPr lang="zh-CN" altLang="en-US" b="1" dirty="0"/>
              <a:t>土称为</a:t>
            </a:r>
            <a:r>
              <a:rPr lang="zh-CN" altLang="en-US" b="1" dirty="0">
                <a:solidFill>
                  <a:srgbClr val="FF0000"/>
                </a:solidFill>
              </a:rPr>
              <a:t>膨胀土</a:t>
            </a:r>
            <a:r>
              <a:rPr lang="zh-CN" altLang="en-US" b="1" dirty="0"/>
              <a:t>。</a:t>
            </a:r>
            <a:endParaRPr lang="zh-CN" altLang="en-US" b="1" dirty="0"/>
          </a:p>
          <a:p>
            <a:pPr marL="342900" indent="-342900" eaLnBrk="1" hangingPunct="1">
              <a:lnSpc>
                <a:spcPct val="150000"/>
              </a:lnSpc>
              <a:buFont typeface="Wingdings" panose="05000000000000000000" pitchFamily="2" charset="2"/>
              <a:buChar char="Ø"/>
              <a:defRPr/>
            </a:pPr>
            <a:r>
              <a:rPr lang="zh-CN" altLang="en-US" b="1" dirty="0" smtClean="0"/>
              <a:t>通常</a:t>
            </a:r>
            <a:r>
              <a:rPr lang="zh-CN" altLang="en-US" b="1" dirty="0"/>
              <a:t>用自由膨胀率来反映土的膨胀性能</a:t>
            </a:r>
            <a:r>
              <a:rPr lang="zh-CN" altLang="en-US" b="1" dirty="0" smtClean="0"/>
              <a:t>。</a:t>
            </a:r>
            <a:endParaRPr lang="en-US" altLang="zh-CN" b="1" dirty="0" smtClean="0"/>
          </a:p>
          <a:p>
            <a:pPr marL="342900" indent="-342900">
              <a:lnSpc>
                <a:spcPct val="150000"/>
              </a:lnSpc>
              <a:buFont typeface="Wingdings" panose="05000000000000000000" pitchFamily="2" charset="2"/>
              <a:buChar char="Ø"/>
              <a:defRPr/>
            </a:pPr>
            <a:r>
              <a:rPr lang="zh-CN" altLang="en-US" b="1" dirty="0" smtClean="0"/>
              <a:t>黏性土经反复</a:t>
            </a:r>
            <a:r>
              <a:rPr lang="zh-CN" altLang="zh-CN" b="1" dirty="0" smtClean="0"/>
              <a:t>遇</a:t>
            </a:r>
            <a:r>
              <a:rPr lang="zh-CN" altLang="zh-CN" b="1" dirty="0"/>
              <a:t>水膨胀失水</a:t>
            </a:r>
            <a:r>
              <a:rPr lang="zh-CN" altLang="zh-CN" b="1" dirty="0" smtClean="0"/>
              <a:t>收缩</a:t>
            </a:r>
            <a:r>
              <a:rPr lang="zh-CN" altLang="en-US" b="1" dirty="0" smtClean="0"/>
              <a:t>后，其</a:t>
            </a:r>
            <a:r>
              <a:rPr lang="zh-CN" altLang="zh-CN" b="1" dirty="0" smtClean="0"/>
              <a:t>强度</a:t>
            </a:r>
            <a:r>
              <a:rPr lang="zh-CN" altLang="en-US" b="1" dirty="0" smtClean="0"/>
              <a:t>也相应下降。</a:t>
            </a:r>
            <a:r>
              <a:rPr lang="zh-CN" altLang="en-US" b="1" dirty="0" smtClean="0"/>
              <a:t> </a:t>
            </a:r>
            <a:endParaRPr lang="zh-CN" altLang="en-US"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9"/>
          <p:cNvSpPr txBox="1">
            <a:spLocks noChangeArrowheads="1"/>
          </p:cNvSpPr>
          <p:nvPr/>
        </p:nvSpPr>
        <p:spPr bwMode="auto">
          <a:xfrm>
            <a:off x="1588" y="1588"/>
            <a:ext cx="5722540" cy="43053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800" b="1" dirty="0">
                <a:solidFill>
                  <a:srgbClr val="FF3300"/>
                </a:solidFill>
                <a:ea typeface="+mj-ea"/>
                <a:cs typeface="Times New Roman" panose="02020603050405020304" pitchFamily="18" charset="0"/>
              </a:rPr>
              <a:t>§</a:t>
            </a:r>
            <a:r>
              <a:rPr lang="en-US" altLang="zh-CN" sz="2800" b="1" dirty="0" smtClean="0">
                <a:solidFill>
                  <a:srgbClr val="FF3300"/>
                </a:solidFill>
                <a:ea typeface="+mj-ea"/>
                <a:cs typeface="Times New Roman" panose="02020603050405020304" pitchFamily="18" charset="0"/>
              </a:rPr>
              <a:t>1</a:t>
            </a:r>
            <a:r>
              <a:rPr lang="en-US" altLang="zh-CN" sz="2800" b="1" dirty="0" smtClean="0">
                <a:solidFill>
                  <a:srgbClr val="FF3300"/>
                </a:solidFill>
                <a:ea typeface="+mj-ea"/>
                <a:cs typeface="Times New Roman" panose="02020603050405020304" pitchFamily="18" charset="0"/>
              </a:rPr>
              <a:t>.6 </a:t>
            </a:r>
            <a:r>
              <a:rPr lang="zh-CN" altLang="en-US" sz="2800" b="1" dirty="0" smtClean="0">
                <a:solidFill>
                  <a:srgbClr val="FF3300"/>
                </a:solidFill>
                <a:ea typeface="+mj-ea"/>
                <a:cs typeface="Times New Roman" panose="02020603050405020304" pitchFamily="18" charset="0"/>
              </a:rPr>
              <a:t>土的胀缩性、湿陷性和冻胀性</a:t>
            </a:r>
            <a:endParaRPr lang="zh-CN" altLang="en-US" sz="2800" b="1" dirty="0">
              <a:solidFill>
                <a:srgbClr val="FF3300"/>
              </a:solidFill>
              <a:ea typeface="+mj-ea"/>
              <a:cs typeface="Times New Roman" panose="02020603050405020304" pitchFamily="18" charset="0"/>
            </a:endParaRPr>
          </a:p>
        </p:txBody>
      </p:sp>
      <p:sp>
        <p:nvSpPr>
          <p:cNvPr id="3" name="矩形 2"/>
          <p:cNvSpPr/>
          <p:nvPr/>
        </p:nvSpPr>
        <p:spPr>
          <a:xfrm>
            <a:off x="2627784" y="764704"/>
            <a:ext cx="1731564" cy="461665"/>
          </a:xfrm>
          <a:prstGeom prst="rect">
            <a:avLst/>
          </a:prstGeom>
          <a:solidFill>
            <a:srgbClr val="FFC000"/>
          </a:solidFill>
        </p:spPr>
        <p:txBody>
          <a:bodyPr wrap="none">
            <a:spAutoFit/>
          </a:bodyPr>
          <a:lstStyle/>
          <a:p>
            <a:r>
              <a:rPr lang="zh-CN" altLang="en-US" b="1" dirty="0"/>
              <a:t>土的湿陷性</a:t>
            </a:r>
            <a:endParaRPr lang="zh-CN" altLang="en-US" dirty="0"/>
          </a:p>
        </p:txBody>
      </p:sp>
      <p:sp>
        <p:nvSpPr>
          <p:cNvPr id="4" name="矩形 3"/>
          <p:cNvSpPr/>
          <p:nvPr/>
        </p:nvSpPr>
        <p:spPr>
          <a:xfrm>
            <a:off x="827584" y="1558598"/>
            <a:ext cx="7704856" cy="3152338"/>
          </a:xfrm>
          <a:prstGeom prst="rect">
            <a:avLst/>
          </a:prstGeom>
        </p:spPr>
        <p:txBody>
          <a:bodyPr wrap="square">
            <a:spAutoFit/>
          </a:bodyPr>
          <a:lstStyle/>
          <a:p>
            <a:pPr marL="342900" indent="-342900" eaLnBrk="1" hangingPunct="1">
              <a:lnSpc>
                <a:spcPct val="120000"/>
              </a:lnSpc>
              <a:buFont typeface="Wingdings" panose="05000000000000000000" pitchFamily="2" charset="2"/>
              <a:buChar char="Ø"/>
              <a:defRPr/>
            </a:pPr>
            <a:r>
              <a:rPr lang="zh-CN" altLang="en-US" b="1" dirty="0"/>
              <a:t>土的</a:t>
            </a:r>
            <a:r>
              <a:rPr lang="zh-CN" altLang="en-US" b="1" dirty="0">
                <a:solidFill>
                  <a:srgbClr val="FF0000"/>
                </a:solidFill>
              </a:rPr>
              <a:t>湿陷性</a:t>
            </a:r>
            <a:r>
              <a:rPr lang="zh-CN" altLang="en-US" b="1" dirty="0"/>
              <a:t>是指土在自重压力作用下或自重压力和附加压力综合作用下，受水浸湿后，使土的结构迅速破坏而发生显著的附加下陷特征</a:t>
            </a:r>
            <a:r>
              <a:rPr lang="zh-CN" altLang="en-US" b="1" dirty="0" smtClean="0"/>
              <a:t>。</a:t>
            </a:r>
            <a:endParaRPr lang="en-US" altLang="zh-CN" b="1" dirty="0" smtClean="0"/>
          </a:p>
          <a:p>
            <a:pPr marL="342900" indent="-342900" eaLnBrk="1" hangingPunct="1">
              <a:lnSpc>
                <a:spcPct val="120000"/>
              </a:lnSpc>
              <a:buFont typeface="Wingdings" panose="05000000000000000000" pitchFamily="2" charset="2"/>
              <a:buChar char="Ø"/>
              <a:defRPr/>
            </a:pPr>
            <a:r>
              <a:rPr lang="zh-CN" altLang="en-US" b="1" dirty="0" smtClean="0"/>
              <a:t>湿</a:t>
            </a:r>
            <a:r>
              <a:rPr lang="zh-CN" altLang="en-US" b="1" dirty="0"/>
              <a:t>陷性土在我国广泛分布，除湿陷性黄土外，在干旱或半干旱地区，特别是在山前洪、坡积扇中常遇到湿陷性的碎石类土和砂类土，在一定压力下浸水后也常具有强烈的湿陷性。 </a:t>
            </a:r>
            <a:endParaRPr lang="zh-CN" altLang="en-US" b="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9"/>
          <p:cNvSpPr txBox="1">
            <a:spLocks noChangeArrowheads="1"/>
          </p:cNvSpPr>
          <p:nvPr/>
        </p:nvSpPr>
        <p:spPr bwMode="auto">
          <a:xfrm>
            <a:off x="1588" y="1588"/>
            <a:ext cx="5722540" cy="43053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800" b="1" dirty="0">
                <a:solidFill>
                  <a:srgbClr val="FF3300"/>
                </a:solidFill>
                <a:ea typeface="+mj-ea"/>
                <a:cs typeface="Times New Roman" panose="02020603050405020304" pitchFamily="18" charset="0"/>
              </a:rPr>
              <a:t>§</a:t>
            </a:r>
            <a:r>
              <a:rPr lang="en-US" altLang="zh-CN" sz="2800" b="1" dirty="0" smtClean="0">
                <a:solidFill>
                  <a:srgbClr val="FF3300"/>
                </a:solidFill>
                <a:ea typeface="+mj-ea"/>
                <a:cs typeface="Times New Roman" panose="02020603050405020304" pitchFamily="18" charset="0"/>
              </a:rPr>
              <a:t>1</a:t>
            </a:r>
            <a:r>
              <a:rPr lang="en-US" altLang="zh-CN" sz="2800" b="1" dirty="0" smtClean="0">
                <a:solidFill>
                  <a:srgbClr val="FF3300"/>
                </a:solidFill>
                <a:ea typeface="+mj-ea"/>
                <a:cs typeface="Times New Roman" panose="02020603050405020304" pitchFamily="18" charset="0"/>
              </a:rPr>
              <a:t>.6 </a:t>
            </a:r>
            <a:r>
              <a:rPr lang="zh-CN" altLang="en-US" sz="2800" b="1" dirty="0" smtClean="0">
                <a:solidFill>
                  <a:srgbClr val="FF3300"/>
                </a:solidFill>
                <a:ea typeface="+mj-ea"/>
                <a:cs typeface="Times New Roman" panose="02020603050405020304" pitchFamily="18" charset="0"/>
              </a:rPr>
              <a:t>土的胀缩性、湿陷性和冻胀性</a:t>
            </a:r>
            <a:endParaRPr lang="zh-CN" altLang="en-US" sz="2800" b="1" dirty="0">
              <a:solidFill>
                <a:srgbClr val="FF3300"/>
              </a:solidFill>
              <a:ea typeface="+mj-ea"/>
              <a:cs typeface="Times New Roman" panose="02020603050405020304" pitchFamily="18" charset="0"/>
            </a:endParaRPr>
          </a:p>
        </p:txBody>
      </p:sp>
      <p:sp>
        <p:nvSpPr>
          <p:cNvPr id="6" name="矩形 5"/>
          <p:cNvSpPr/>
          <p:nvPr/>
        </p:nvSpPr>
        <p:spPr>
          <a:xfrm>
            <a:off x="3419872" y="764704"/>
            <a:ext cx="1731564" cy="535531"/>
          </a:xfrm>
          <a:prstGeom prst="rect">
            <a:avLst/>
          </a:prstGeom>
          <a:solidFill>
            <a:srgbClr val="FFC000"/>
          </a:solidFill>
        </p:spPr>
        <p:txBody>
          <a:bodyPr wrap="none">
            <a:spAutoFit/>
          </a:bodyPr>
          <a:lstStyle/>
          <a:p>
            <a:pPr marL="0" indent="0" eaLnBrk="1" hangingPunct="1">
              <a:lnSpc>
                <a:spcPct val="120000"/>
              </a:lnSpc>
              <a:buFont typeface="Wingdings" panose="05000000000000000000" pitchFamily="2" charset="2"/>
              <a:buNone/>
              <a:defRPr/>
            </a:pPr>
            <a:r>
              <a:rPr lang="zh-CN" altLang="en-US" b="1" dirty="0"/>
              <a:t>土的冻胀性</a:t>
            </a:r>
            <a:endParaRPr lang="zh-CN" altLang="en-US" b="1" dirty="0"/>
          </a:p>
        </p:txBody>
      </p:sp>
      <p:sp>
        <p:nvSpPr>
          <p:cNvPr id="7" name="矩形 6"/>
          <p:cNvSpPr/>
          <p:nvPr/>
        </p:nvSpPr>
        <p:spPr>
          <a:xfrm>
            <a:off x="539552" y="1484784"/>
            <a:ext cx="8027590" cy="1569660"/>
          </a:xfrm>
          <a:prstGeom prst="rect">
            <a:avLst/>
          </a:prstGeom>
        </p:spPr>
        <p:txBody>
          <a:bodyPr wrap="square">
            <a:spAutoFit/>
          </a:bodyPr>
          <a:lstStyle/>
          <a:p>
            <a:pPr marL="342900" indent="-342900">
              <a:buFont typeface="Wingdings" panose="05000000000000000000" pitchFamily="2" charset="2"/>
              <a:buChar char="Ø"/>
            </a:pPr>
            <a:r>
              <a:rPr lang="zh-CN" altLang="en-US" b="1" dirty="0"/>
              <a:t>土的</a:t>
            </a:r>
            <a:r>
              <a:rPr lang="zh-CN" altLang="en-US" b="1" dirty="0">
                <a:solidFill>
                  <a:srgbClr val="FF0000"/>
                </a:solidFill>
              </a:rPr>
              <a:t>冻胀性</a:t>
            </a:r>
            <a:r>
              <a:rPr lang="zh-CN" altLang="en-US" b="1" dirty="0"/>
              <a:t>是指土的冻胀和冻融给建筑物或土工结构带来危害的变形特性。在冰冻季节，因大气负温影响，使土中水分冻结成为冻土。冻土根据其冻融情况分为：季节性冻土、隔年冻土和多年冻土。 </a:t>
            </a:r>
            <a:endParaRPr lang="zh-CN" altLang="en-US" dirty="0"/>
          </a:p>
        </p:txBody>
      </p:sp>
      <p:graphicFrame>
        <p:nvGraphicFramePr>
          <p:cNvPr id="8" name="Object 4"/>
          <p:cNvGraphicFramePr>
            <a:graphicFrameLocks noChangeAspect="1"/>
          </p:cNvGraphicFramePr>
          <p:nvPr/>
        </p:nvGraphicFramePr>
        <p:xfrm>
          <a:off x="539552" y="3284984"/>
          <a:ext cx="7812087" cy="2636837"/>
        </p:xfrm>
        <a:graphic>
          <a:graphicData uri="http://schemas.openxmlformats.org/presentationml/2006/ole">
            <mc:AlternateContent xmlns:mc="http://schemas.openxmlformats.org/markup-compatibility/2006">
              <mc:Choice xmlns:v="urn:schemas-microsoft-com:vml" Requires="v">
                <p:oleObj spid="_x0000_s45063" name="" r:id="rId1" imgW="2919730" imgH="929640" progId="Photoshop.Image.6">
                  <p:embed/>
                </p:oleObj>
              </mc:Choice>
              <mc:Fallback>
                <p:oleObj name="" r:id="rId1" imgW="2919730" imgH="929640" progId="Photoshop.Image.6">
                  <p:embed/>
                  <p:pic>
                    <p:nvPicPr>
                      <p:cNvPr id="0" name="Object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284984"/>
                        <a:ext cx="7812087" cy="263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3" name="Text Box 45"/>
          <p:cNvSpPr txBox="1">
            <a:spLocks noChangeArrowheads="1"/>
          </p:cNvSpPr>
          <p:nvPr/>
        </p:nvSpPr>
        <p:spPr bwMode="auto">
          <a:xfrm>
            <a:off x="642938" y="571500"/>
            <a:ext cx="8032750" cy="768350"/>
          </a:xfrm>
          <a:prstGeom prst="rect">
            <a:avLst/>
          </a:prstGeom>
          <a:noFill/>
          <a:ln w="9525">
            <a:noFill/>
            <a:miter lim="800000"/>
          </a:ln>
          <a:effectLst/>
        </p:spPr>
        <p:txBody>
          <a:bodyPr>
            <a:spAutoFit/>
          </a:bodyPr>
          <a:lstStyle/>
          <a:p>
            <a:pPr algn="ctr">
              <a:spcBef>
                <a:spcPct val="50000"/>
              </a:spcBef>
              <a:defRPr/>
            </a:pPr>
            <a:r>
              <a:rPr lang="zh-CN" altLang="en-US"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第</a:t>
            </a:r>
            <a:r>
              <a:rPr lang="zh-CN" altLang="en-US"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一章</a:t>
            </a:r>
            <a:r>
              <a:rPr lang="en-US" altLang="zh-CN"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  </a:t>
            </a:r>
            <a:r>
              <a:rPr lang="zh-CN" altLang="en-US"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rPr>
              <a:t>土的物理性质及分类</a:t>
            </a:r>
            <a:endParaRPr lang="en-US" altLang="zh-CN" sz="4400" b="1" dirty="0">
              <a:solidFill>
                <a:srgbClr val="FF0000"/>
              </a:solidFill>
              <a:effectLst>
                <a:outerShdw blurRad="38100" dist="38100" dir="2700000" algn="tl">
                  <a:srgbClr val="C0C0C0"/>
                </a:outerShdw>
              </a:effectLst>
              <a:latin typeface="黑体" panose="02010609060101010101" pitchFamily="2" charset="-122"/>
              <a:ea typeface="黑体" panose="02010609060101010101" pitchFamily="2" charset="-122"/>
            </a:endParaRPr>
          </a:p>
        </p:txBody>
      </p:sp>
      <p:sp>
        <p:nvSpPr>
          <p:cNvPr id="3075" name="Text Box 9"/>
          <p:cNvSpPr txBox="1">
            <a:spLocks noChangeArrowheads="1"/>
          </p:cNvSpPr>
          <p:nvPr/>
        </p:nvSpPr>
        <p:spPr bwMode="auto">
          <a:xfrm>
            <a:off x="1000125" y="1663700"/>
            <a:ext cx="7239000" cy="439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1.1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概述</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1.2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土的三相比例指标</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1.3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黏性土的物理特征</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1.4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无黏性土的密实度</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1.5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粉土的密实度和湿度</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pPr>
            <a:r>
              <a:rPr lang="en-US" altLang="zh-CN" sz="2800" b="1" dirty="0">
                <a:solidFill>
                  <a:schemeClr val="bg2">
                    <a:lumMod val="40000"/>
                    <a:lumOff val="60000"/>
                  </a:schemeClr>
                </a:solidFill>
                <a:ea typeface="宋体" panose="02010600030101010101" pitchFamily="2" charset="-122"/>
                <a:cs typeface="Times New Roman" panose="02020603050405020304" pitchFamily="18" charset="0"/>
              </a:rPr>
              <a:t>§ 1.6 </a:t>
            </a:r>
            <a:r>
              <a:rPr lang="zh-CN" altLang="en-US" sz="2800" b="1" dirty="0">
                <a:solidFill>
                  <a:schemeClr val="bg2">
                    <a:lumMod val="40000"/>
                    <a:lumOff val="60000"/>
                  </a:schemeClr>
                </a:solidFill>
                <a:ea typeface="宋体" panose="02010600030101010101" pitchFamily="2" charset="-122"/>
                <a:cs typeface="Times New Roman" panose="02020603050405020304" pitchFamily="18" charset="0"/>
              </a:rPr>
              <a:t>土的胀缩性、湿陷性和冻胀性</a:t>
            </a:r>
            <a:endParaRPr lang="en-US" altLang="zh-CN" sz="2800" b="1" dirty="0">
              <a:solidFill>
                <a:schemeClr val="bg2">
                  <a:lumMod val="40000"/>
                  <a:lumOff val="60000"/>
                </a:schemeClr>
              </a:solidFill>
              <a:ea typeface="宋体" panose="02010600030101010101" pitchFamily="2" charset="-122"/>
              <a:cs typeface="Times New Roman" panose="02020603050405020304" pitchFamily="18" charset="0"/>
            </a:endParaRPr>
          </a:p>
          <a:p>
            <a:pPr eaLnBrk="1" hangingPunct="1">
              <a:spcBef>
                <a:spcPct val="50000"/>
              </a:spcBef>
              <a:defRPr/>
            </a:pPr>
            <a:r>
              <a:rPr lang="en-US" altLang="zh-CN" sz="2800" b="1" dirty="0">
                <a:ea typeface="黑体" panose="02010609060101010101" pitchFamily="2" charset="-122"/>
                <a:cs typeface="Times New Roman" panose="02020603050405020304" pitchFamily="18" charset="0"/>
              </a:rPr>
              <a:t>§ 1.7 </a:t>
            </a:r>
            <a:r>
              <a:rPr lang="zh-CN" altLang="en-US" sz="2800" b="1" dirty="0">
                <a:ea typeface="黑体" panose="02010609060101010101" pitchFamily="2" charset="-122"/>
                <a:cs typeface="Times New Roman" panose="02020603050405020304" pitchFamily="18" charset="0"/>
              </a:rPr>
              <a:t>土的分类</a:t>
            </a:r>
            <a:endParaRPr lang="en-US" altLang="zh-CN" sz="2800" b="1" dirty="0">
              <a:ea typeface="黑体" panose="02010609060101010101" pitchFamily="2" charset="-122"/>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灯片编号占位符 3"/>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B17CBE32-F869-42B5-934C-EDEF624086E8}" type="slidenum">
              <a:rPr lang="zh-CN" altLang="en-US" sz="1200">
                <a:latin typeface="Garamond" panose="02020404030301010803" pitchFamily="18" charset="0"/>
              </a:rPr>
            </a:fld>
            <a:endParaRPr lang="en-US" altLang="zh-CN" sz="1200">
              <a:latin typeface="Garamond" panose="02020404030301010803" pitchFamily="18" charset="0"/>
            </a:endParaRPr>
          </a:p>
        </p:txBody>
      </p:sp>
      <p:sp>
        <p:nvSpPr>
          <p:cNvPr id="829442" name="Text Box 2"/>
          <p:cNvSpPr txBox="1">
            <a:spLocks noChangeArrowheads="1"/>
          </p:cNvSpPr>
          <p:nvPr/>
        </p:nvSpPr>
        <p:spPr bwMode="auto">
          <a:xfrm>
            <a:off x="242391" y="728305"/>
            <a:ext cx="9757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buFont typeface="Wingdings" panose="05000000000000000000" pitchFamily="2" charset="2"/>
              <a:buNone/>
            </a:pPr>
            <a:r>
              <a:rPr lang="zh-CN" altLang="en-US" dirty="0">
                <a:solidFill>
                  <a:schemeClr val="folHlink"/>
                </a:solidFill>
                <a:latin typeface="隶书" panose="02010509060101010101" pitchFamily="49" charset="-122"/>
                <a:ea typeface="隶书" panose="02010509060101010101" pitchFamily="49" charset="-122"/>
              </a:rPr>
              <a:t>目的：</a:t>
            </a:r>
            <a:endParaRPr lang="zh-CN" altLang="en-US" dirty="0">
              <a:solidFill>
                <a:schemeClr val="folHlink"/>
              </a:solidFill>
              <a:latin typeface="隶书" panose="02010509060101010101" pitchFamily="49" charset="-122"/>
              <a:ea typeface="隶书" panose="02010509060101010101" pitchFamily="49" charset="-122"/>
            </a:endParaRPr>
          </a:p>
        </p:txBody>
      </p:sp>
      <p:sp>
        <p:nvSpPr>
          <p:cNvPr id="829443" name="Rectangle 3"/>
          <p:cNvSpPr>
            <a:spLocks noChangeArrowheads="1"/>
          </p:cNvSpPr>
          <p:nvPr/>
        </p:nvSpPr>
        <p:spPr bwMode="auto">
          <a:xfrm>
            <a:off x="242391" y="1404611"/>
            <a:ext cx="9757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chemeClr val="folHlink"/>
                </a:solidFill>
                <a:latin typeface="隶书" panose="02010509060101010101" pitchFamily="49" charset="-122"/>
                <a:ea typeface="隶书" panose="02010509060101010101" pitchFamily="49" charset="-122"/>
              </a:rPr>
              <a:t>依据：</a:t>
            </a:r>
            <a:endParaRPr lang="zh-CN" altLang="en-US" dirty="0">
              <a:solidFill>
                <a:schemeClr val="folHlink"/>
              </a:solidFill>
              <a:latin typeface="隶书" panose="02010509060101010101" pitchFamily="49" charset="-122"/>
              <a:ea typeface="隶书" panose="02010509060101010101" pitchFamily="49" charset="-122"/>
            </a:endParaRPr>
          </a:p>
        </p:txBody>
      </p:sp>
      <p:sp>
        <p:nvSpPr>
          <p:cNvPr id="829448" name="Text Box 8"/>
          <p:cNvSpPr txBox="1">
            <a:spLocks noChangeArrowheads="1"/>
          </p:cNvSpPr>
          <p:nvPr/>
        </p:nvSpPr>
        <p:spPr bwMode="auto">
          <a:xfrm>
            <a:off x="1218108" y="788075"/>
            <a:ext cx="7598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rgbClr val="000066"/>
                </a:solidFill>
              </a:rPr>
              <a:t>将工程性质相近的土归为一类，</a:t>
            </a:r>
            <a:r>
              <a:rPr lang="zh-CN" altLang="en-US" dirty="0" smtClean="0">
                <a:solidFill>
                  <a:srgbClr val="000066"/>
                </a:solidFill>
              </a:rPr>
              <a:t>便于</a:t>
            </a:r>
            <a:r>
              <a:rPr lang="zh-CN" altLang="en-US" dirty="0">
                <a:solidFill>
                  <a:srgbClr val="000066"/>
                </a:solidFill>
              </a:rPr>
              <a:t>研究、交流及应用</a:t>
            </a:r>
            <a:endParaRPr lang="zh-CN" altLang="en-US" dirty="0">
              <a:solidFill>
                <a:srgbClr val="000066"/>
              </a:solidFill>
            </a:endParaRPr>
          </a:p>
        </p:txBody>
      </p:sp>
      <p:sp>
        <p:nvSpPr>
          <p:cNvPr id="829449" name="Text Box 9"/>
          <p:cNvSpPr txBox="1">
            <a:spLocks noChangeArrowheads="1"/>
          </p:cNvSpPr>
          <p:nvPr/>
        </p:nvSpPr>
        <p:spPr bwMode="auto">
          <a:xfrm>
            <a:off x="1328092" y="1809571"/>
            <a:ext cx="40010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rgbClr val="000066"/>
                </a:solidFill>
              </a:rPr>
              <a:t>能反映土的物理力学</a:t>
            </a:r>
            <a:r>
              <a:rPr lang="zh-CN" altLang="en-US" dirty="0" smtClean="0">
                <a:solidFill>
                  <a:srgbClr val="000066"/>
                </a:solidFill>
              </a:rPr>
              <a:t>性质</a:t>
            </a:r>
            <a:r>
              <a:rPr lang="en-US" altLang="zh-CN" dirty="0" smtClean="0">
                <a:solidFill>
                  <a:srgbClr val="000066"/>
                </a:solidFill>
              </a:rPr>
              <a:t>——</a:t>
            </a:r>
            <a:endParaRPr lang="zh-CN" altLang="en-US" dirty="0">
              <a:solidFill>
                <a:srgbClr val="000066"/>
              </a:solidFill>
            </a:endParaRPr>
          </a:p>
        </p:txBody>
      </p:sp>
      <p:sp>
        <p:nvSpPr>
          <p:cNvPr id="829450" name="AutoShape 10"/>
          <p:cNvSpPr>
            <a:spLocks noChangeArrowheads="1"/>
          </p:cNvSpPr>
          <p:nvPr/>
        </p:nvSpPr>
        <p:spPr bwMode="auto">
          <a:xfrm>
            <a:off x="5455592" y="1474171"/>
            <a:ext cx="1498600" cy="1228725"/>
          </a:xfrm>
          <a:prstGeom prst="roundRect">
            <a:avLst>
              <a:gd name="adj" fmla="val 16667"/>
            </a:avLst>
          </a:prstGeom>
          <a:noFill/>
          <a:ln w="12700" algn="ctr">
            <a:solidFill>
              <a:srgbClr val="339966"/>
            </a:solidFill>
            <a:round/>
          </a:ln>
          <a:extLst>
            <a:ext uri="{909E8E84-426E-40DD-AFC4-6F175D3DCCD1}">
              <a14:hiddenFill xmlns:a14="http://schemas.microsoft.com/office/drawing/2010/main">
                <a:solidFill>
                  <a:srgbClr val="FFFFFF"/>
                </a:solidFill>
              </a14:hiddenFill>
            </a:ext>
          </a:extLst>
        </p:spPr>
        <p:txBody>
          <a:bodyPr lIns="0" tIns="0" rIns="0" bIns="0">
            <a:spAutoFit/>
          </a:bodyPr>
          <a:lstStyle>
            <a:lvl1pPr marL="609600" indent="-609600"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buFont typeface="Wingdings" panose="05000000000000000000" pitchFamily="2" charset="2"/>
              <a:buNone/>
            </a:pPr>
            <a:r>
              <a:rPr lang="zh-CN" altLang="en-US" dirty="0">
                <a:solidFill>
                  <a:srgbClr val="000099"/>
                </a:solidFill>
                <a:latin typeface="华文新魏" panose="02010800040101010101" pitchFamily="2" charset="-122"/>
                <a:ea typeface="幼圆" panose="02010509060101010101" pitchFamily="49" charset="-122"/>
              </a:rPr>
              <a:t>土的组成</a:t>
            </a:r>
            <a:endParaRPr lang="zh-CN" altLang="en-US" dirty="0">
              <a:solidFill>
                <a:srgbClr val="000099"/>
              </a:solidFill>
              <a:latin typeface="华文新魏" panose="02010800040101010101" pitchFamily="2" charset="-122"/>
              <a:ea typeface="幼圆" panose="02010509060101010101" pitchFamily="49" charset="-122"/>
            </a:endParaRPr>
          </a:p>
          <a:p>
            <a:pPr eaLnBrk="1" hangingPunct="1">
              <a:buFont typeface="Wingdings" panose="05000000000000000000" pitchFamily="2" charset="2"/>
              <a:buNone/>
            </a:pPr>
            <a:r>
              <a:rPr lang="zh-CN" altLang="en-US" dirty="0">
                <a:solidFill>
                  <a:srgbClr val="000099"/>
                </a:solidFill>
                <a:latin typeface="华文新魏" panose="02010800040101010101" pitchFamily="2" charset="-122"/>
                <a:ea typeface="幼圆" panose="02010509060101010101" pitchFamily="49" charset="-122"/>
              </a:rPr>
              <a:t>土的状态</a:t>
            </a:r>
            <a:endParaRPr lang="zh-CN" altLang="en-US" dirty="0">
              <a:solidFill>
                <a:srgbClr val="000099"/>
              </a:solidFill>
              <a:latin typeface="华文新魏" panose="02010800040101010101" pitchFamily="2" charset="-122"/>
              <a:ea typeface="幼圆" panose="02010509060101010101" pitchFamily="49" charset="-122"/>
            </a:endParaRPr>
          </a:p>
          <a:p>
            <a:pPr eaLnBrk="1" hangingPunct="1">
              <a:buFont typeface="Wingdings" panose="05000000000000000000" pitchFamily="2" charset="2"/>
              <a:buNone/>
            </a:pPr>
            <a:r>
              <a:rPr lang="zh-CN" altLang="en-US" dirty="0">
                <a:solidFill>
                  <a:srgbClr val="000099"/>
                </a:solidFill>
                <a:ea typeface="幼圆" panose="02010509060101010101" pitchFamily="49" charset="-122"/>
              </a:rPr>
              <a:t>土的结构</a:t>
            </a:r>
            <a:endParaRPr lang="zh-CN" altLang="en-US" dirty="0">
              <a:solidFill>
                <a:srgbClr val="000099"/>
              </a:solidFill>
              <a:latin typeface="华文新魏" panose="02010800040101010101" pitchFamily="2" charset="-122"/>
              <a:ea typeface="幼圆" panose="02010509060101010101" pitchFamily="49" charset="-122"/>
            </a:endParaRPr>
          </a:p>
        </p:txBody>
      </p:sp>
      <p:sp>
        <p:nvSpPr>
          <p:cNvPr id="13" name="Text Box 39"/>
          <p:cNvSpPr txBox="1">
            <a:spLocks noChangeArrowheads="1"/>
          </p:cNvSpPr>
          <p:nvPr/>
        </p:nvSpPr>
        <p:spPr bwMode="auto">
          <a:xfrm>
            <a:off x="1588" y="1588"/>
            <a:ext cx="2698204" cy="430887"/>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800" b="1" dirty="0">
                <a:solidFill>
                  <a:srgbClr val="FF3300"/>
                </a:solidFill>
                <a:ea typeface="+mj-ea"/>
                <a:cs typeface="Times New Roman" panose="02020603050405020304" pitchFamily="18" charset="0"/>
              </a:rPr>
              <a:t>§</a:t>
            </a:r>
            <a:r>
              <a:rPr lang="en-US" altLang="zh-CN" sz="2800" b="1" dirty="0" smtClean="0">
                <a:solidFill>
                  <a:srgbClr val="FF3300"/>
                </a:solidFill>
                <a:ea typeface="+mj-ea"/>
                <a:cs typeface="Times New Roman" panose="02020603050405020304" pitchFamily="18" charset="0"/>
              </a:rPr>
              <a:t>2.7 </a:t>
            </a:r>
            <a:r>
              <a:rPr lang="zh-CN" altLang="en-US" sz="2800" b="1" dirty="0" smtClean="0">
                <a:solidFill>
                  <a:srgbClr val="FF3300"/>
                </a:solidFill>
                <a:ea typeface="+mj-ea"/>
                <a:cs typeface="Times New Roman" panose="02020603050405020304" pitchFamily="18" charset="0"/>
              </a:rPr>
              <a:t>土的分类</a:t>
            </a:r>
            <a:endParaRPr lang="zh-CN" altLang="en-US" sz="2800" b="1" dirty="0">
              <a:solidFill>
                <a:srgbClr val="FF3300"/>
              </a:solidFill>
              <a:ea typeface="+mj-ea"/>
              <a:cs typeface="Times New Roman" panose="02020603050405020304" pitchFamily="18" charset="0"/>
            </a:endParaRPr>
          </a:p>
        </p:txBody>
      </p:sp>
      <p:sp>
        <p:nvSpPr>
          <p:cNvPr id="2" name="矩形 1"/>
          <p:cNvSpPr/>
          <p:nvPr/>
        </p:nvSpPr>
        <p:spPr>
          <a:xfrm>
            <a:off x="611560" y="2899849"/>
            <a:ext cx="8027275" cy="3194721"/>
          </a:xfrm>
          <a:prstGeom prst="rect">
            <a:avLst/>
          </a:prstGeom>
        </p:spPr>
        <p:txBody>
          <a:bodyPr wrap="square">
            <a:spAutoFit/>
          </a:bodyPr>
          <a:lstStyle/>
          <a:p>
            <a:pPr marL="342900" indent="-342900" algn="just" eaLnBrk="1" hangingPunct="1">
              <a:lnSpc>
                <a:spcPct val="120000"/>
              </a:lnSpc>
              <a:buFont typeface="Wingdings" panose="05000000000000000000" pitchFamily="2" charset="2"/>
              <a:buChar char="Ø"/>
              <a:defRPr/>
            </a:pPr>
            <a:r>
              <a:rPr lang="zh-CN" altLang="en-US" b="1" dirty="0"/>
              <a:t>目前国内各部门制定有各自的分类方法，但一般遵循下列基本原则。</a:t>
            </a:r>
            <a:endParaRPr lang="zh-CN" altLang="en-US" b="1" dirty="0"/>
          </a:p>
          <a:p>
            <a:pPr eaLnBrk="1" hangingPunct="1">
              <a:lnSpc>
                <a:spcPct val="120000"/>
              </a:lnSpc>
              <a:defRPr/>
            </a:pPr>
            <a:r>
              <a:rPr lang="zh-CN" altLang="en-US" b="1" dirty="0"/>
              <a:t>       一是</a:t>
            </a:r>
            <a:r>
              <a:rPr lang="zh-CN" altLang="en-US" b="1" dirty="0">
                <a:solidFill>
                  <a:srgbClr val="FF0000"/>
                </a:solidFill>
              </a:rPr>
              <a:t>简明的原则：</a:t>
            </a:r>
            <a:r>
              <a:rPr lang="zh-CN" altLang="en-US" b="1" dirty="0"/>
              <a:t>即土的分类体系采用的指标，既要能综合反映土的主要工程性质；又要其测定方法简单，且使用方便。</a:t>
            </a:r>
            <a:endParaRPr lang="zh-CN" altLang="en-US" b="1" dirty="0"/>
          </a:p>
          <a:p>
            <a:pPr eaLnBrk="1" hangingPunct="1">
              <a:lnSpc>
                <a:spcPct val="120000"/>
              </a:lnSpc>
              <a:defRPr/>
            </a:pPr>
            <a:r>
              <a:rPr lang="zh-CN" altLang="en-US" b="1" dirty="0"/>
              <a:t>　　二是</a:t>
            </a:r>
            <a:r>
              <a:rPr lang="zh-CN" altLang="en-US" b="1" dirty="0">
                <a:solidFill>
                  <a:srgbClr val="FF0000"/>
                </a:solidFill>
              </a:rPr>
              <a:t>工程特性差异的原则：</a:t>
            </a:r>
            <a:r>
              <a:rPr lang="zh-CN" altLang="en-US" b="1" dirty="0"/>
              <a:t>即土的分类体系采用的指标要在一定程度上反映不同类工程用土的不同特性。 </a:t>
            </a:r>
            <a:endParaRPr lang="zh-CN"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9442"/>
                                        </p:tgtEl>
                                        <p:attrNameLst>
                                          <p:attrName>style.visibility</p:attrName>
                                        </p:attrNameLst>
                                      </p:cBhvr>
                                      <p:to>
                                        <p:strVal val="visible"/>
                                      </p:to>
                                    </p:set>
                                    <p:anim calcmode="lin" valueType="num">
                                      <p:cBhvr additive="base">
                                        <p:cTn id="7" dur="500" fill="hold"/>
                                        <p:tgtEl>
                                          <p:spTgt spid="829442"/>
                                        </p:tgtEl>
                                        <p:attrNameLst>
                                          <p:attrName>ppt_x</p:attrName>
                                        </p:attrNameLst>
                                      </p:cBhvr>
                                      <p:tavLst>
                                        <p:tav tm="0">
                                          <p:val>
                                            <p:strVal val="0-#ppt_w/2"/>
                                          </p:val>
                                        </p:tav>
                                        <p:tav tm="100000">
                                          <p:val>
                                            <p:strVal val="#ppt_x"/>
                                          </p:val>
                                        </p:tav>
                                      </p:tavLst>
                                    </p:anim>
                                    <p:anim calcmode="lin" valueType="num">
                                      <p:cBhvr additive="base">
                                        <p:cTn id="8" dur="500" fill="hold"/>
                                        <p:tgtEl>
                                          <p:spTgt spid="82944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29448"/>
                                        </p:tgtEl>
                                        <p:attrNameLst>
                                          <p:attrName>style.visibility</p:attrName>
                                        </p:attrNameLst>
                                      </p:cBhvr>
                                      <p:to>
                                        <p:strVal val="visible"/>
                                      </p:to>
                                    </p:set>
                                    <p:animEffect transition="in" filter="wipe(left)">
                                      <p:cBhvr>
                                        <p:cTn id="12" dur="500"/>
                                        <p:tgtEl>
                                          <p:spTgt spid="82944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29443"/>
                                        </p:tgtEl>
                                        <p:attrNameLst>
                                          <p:attrName>style.visibility</p:attrName>
                                        </p:attrNameLst>
                                      </p:cBhvr>
                                      <p:to>
                                        <p:strVal val="visible"/>
                                      </p:to>
                                    </p:set>
                                    <p:anim calcmode="lin" valueType="num">
                                      <p:cBhvr additive="base">
                                        <p:cTn id="17" dur="500" fill="hold"/>
                                        <p:tgtEl>
                                          <p:spTgt spid="829443"/>
                                        </p:tgtEl>
                                        <p:attrNameLst>
                                          <p:attrName>ppt_x</p:attrName>
                                        </p:attrNameLst>
                                      </p:cBhvr>
                                      <p:tavLst>
                                        <p:tav tm="0">
                                          <p:val>
                                            <p:strVal val="0-#ppt_w/2"/>
                                          </p:val>
                                        </p:tav>
                                        <p:tav tm="100000">
                                          <p:val>
                                            <p:strVal val="#ppt_x"/>
                                          </p:val>
                                        </p:tav>
                                      </p:tavLst>
                                    </p:anim>
                                    <p:anim calcmode="lin" valueType="num">
                                      <p:cBhvr additive="base">
                                        <p:cTn id="18" dur="500" fill="hold"/>
                                        <p:tgtEl>
                                          <p:spTgt spid="829443"/>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829449"/>
                                        </p:tgtEl>
                                        <p:attrNameLst>
                                          <p:attrName>style.visibility</p:attrName>
                                        </p:attrNameLst>
                                      </p:cBhvr>
                                      <p:to>
                                        <p:strVal val="visible"/>
                                      </p:to>
                                    </p:set>
                                    <p:animEffect transition="in" filter="wipe(left)">
                                      <p:cBhvr>
                                        <p:cTn id="22" dur="500"/>
                                        <p:tgtEl>
                                          <p:spTgt spid="829449"/>
                                        </p:tgtEl>
                                      </p:cBhvr>
                                    </p:animEffect>
                                  </p:childTnLst>
                                </p:cTn>
                              </p:par>
                            </p:childTnLst>
                          </p:cTn>
                        </p:par>
                        <p:par>
                          <p:cTn id="23" fill="hold">
                            <p:stCondLst>
                              <p:cond delay="1000"/>
                            </p:stCondLst>
                            <p:childTnLst>
                              <p:par>
                                <p:cTn id="24" presetID="12" presetClass="entr" presetSubtype="8" fill="hold" grpId="0" nodeType="afterEffect">
                                  <p:stCondLst>
                                    <p:cond delay="0"/>
                                  </p:stCondLst>
                                  <p:childTnLst>
                                    <p:set>
                                      <p:cBhvr>
                                        <p:cTn id="25" dur="1" fill="hold">
                                          <p:stCondLst>
                                            <p:cond delay="0"/>
                                          </p:stCondLst>
                                        </p:cTn>
                                        <p:tgtEl>
                                          <p:spTgt spid="829450">
                                            <p:bg/>
                                          </p:spTgt>
                                        </p:tgtEl>
                                        <p:attrNameLst>
                                          <p:attrName>style.visibility</p:attrName>
                                        </p:attrNameLst>
                                      </p:cBhvr>
                                      <p:to>
                                        <p:strVal val="visible"/>
                                      </p:to>
                                    </p:set>
                                    <p:animEffect transition="in" filter="slide(fromLeft)">
                                      <p:cBhvr>
                                        <p:cTn id="26" dur="500"/>
                                        <p:tgtEl>
                                          <p:spTgt spid="829450">
                                            <p:bg/>
                                          </p:spTgt>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829450">
                                            <p:txEl>
                                              <p:pRg st="0" end="0"/>
                                            </p:txEl>
                                          </p:spTgt>
                                        </p:tgtEl>
                                        <p:attrNameLst>
                                          <p:attrName>style.visibility</p:attrName>
                                        </p:attrNameLst>
                                      </p:cBhvr>
                                      <p:to>
                                        <p:strVal val="visible"/>
                                      </p:to>
                                    </p:set>
                                    <p:animEffect transition="in" filter="slide(fromLeft)">
                                      <p:cBhvr>
                                        <p:cTn id="29" dur="500"/>
                                        <p:tgtEl>
                                          <p:spTgt spid="829450">
                                            <p:txEl>
                                              <p:pRg st="0" end="0"/>
                                            </p:txEl>
                                          </p:spTgt>
                                        </p:tgtEl>
                                      </p:cBhvr>
                                    </p:animEffect>
                                  </p:childTnLst>
                                </p:cTn>
                              </p:par>
                              <p:par>
                                <p:cTn id="30" presetID="12" presetClass="entr" presetSubtype="8" fill="hold" grpId="0" nodeType="withEffect">
                                  <p:stCondLst>
                                    <p:cond delay="0"/>
                                  </p:stCondLst>
                                  <p:childTnLst>
                                    <p:set>
                                      <p:cBhvr>
                                        <p:cTn id="31" dur="1" fill="hold">
                                          <p:stCondLst>
                                            <p:cond delay="0"/>
                                          </p:stCondLst>
                                        </p:cTn>
                                        <p:tgtEl>
                                          <p:spTgt spid="829450">
                                            <p:txEl>
                                              <p:pRg st="1" end="1"/>
                                            </p:txEl>
                                          </p:spTgt>
                                        </p:tgtEl>
                                        <p:attrNameLst>
                                          <p:attrName>style.visibility</p:attrName>
                                        </p:attrNameLst>
                                      </p:cBhvr>
                                      <p:to>
                                        <p:strVal val="visible"/>
                                      </p:to>
                                    </p:set>
                                    <p:animEffect transition="in" filter="slide(fromLeft)">
                                      <p:cBhvr>
                                        <p:cTn id="32" dur="500"/>
                                        <p:tgtEl>
                                          <p:spTgt spid="829450">
                                            <p:txEl>
                                              <p:pRg st="1" end="1"/>
                                            </p:txEl>
                                          </p:spTgt>
                                        </p:tgtEl>
                                      </p:cBhvr>
                                    </p:animEffect>
                                  </p:childTnLst>
                                </p:cTn>
                              </p:par>
                              <p:par>
                                <p:cTn id="33" presetID="12" presetClass="entr" presetSubtype="8" fill="hold" grpId="0" nodeType="withEffect">
                                  <p:stCondLst>
                                    <p:cond delay="0"/>
                                  </p:stCondLst>
                                  <p:childTnLst>
                                    <p:set>
                                      <p:cBhvr>
                                        <p:cTn id="34" dur="1" fill="hold">
                                          <p:stCondLst>
                                            <p:cond delay="0"/>
                                          </p:stCondLst>
                                        </p:cTn>
                                        <p:tgtEl>
                                          <p:spTgt spid="829450">
                                            <p:txEl>
                                              <p:pRg st="2" end="2"/>
                                            </p:txEl>
                                          </p:spTgt>
                                        </p:tgtEl>
                                        <p:attrNameLst>
                                          <p:attrName>style.visibility</p:attrName>
                                        </p:attrNameLst>
                                      </p:cBhvr>
                                      <p:to>
                                        <p:strVal val="visible"/>
                                      </p:to>
                                    </p:set>
                                    <p:animEffect transition="in" filter="slide(fromLeft)">
                                      <p:cBhvr>
                                        <p:cTn id="35" dur="500"/>
                                        <p:tgtEl>
                                          <p:spTgt spid="8294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42" grpId="0" autoUpdateAnimBg="0"/>
      <p:bldP spid="829443" grpId="0" autoUpdateAnimBg="0"/>
      <p:bldP spid="829448" grpId="0"/>
      <p:bldP spid="829449" grpId="0"/>
      <p:bldP spid="829450" grpId="0" animBg="1" build="allAtOnce"/>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9"/>
          <p:cNvSpPr txBox="1">
            <a:spLocks noChangeArrowheads="1"/>
          </p:cNvSpPr>
          <p:nvPr/>
        </p:nvSpPr>
        <p:spPr bwMode="auto">
          <a:xfrm>
            <a:off x="1588" y="1588"/>
            <a:ext cx="2698204" cy="430887"/>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800" b="1" dirty="0">
                <a:solidFill>
                  <a:srgbClr val="FF3300"/>
                </a:solidFill>
                <a:ea typeface="+mj-ea"/>
                <a:cs typeface="Times New Roman" panose="02020603050405020304" pitchFamily="18" charset="0"/>
              </a:rPr>
              <a:t>§</a:t>
            </a:r>
            <a:r>
              <a:rPr lang="en-US" altLang="zh-CN" sz="2800" b="1" dirty="0" smtClean="0">
                <a:solidFill>
                  <a:srgbClr val="FF3300"/>
                </a:solidFill>
                <a:ea typeface="+mj-ea"/>
                <a:cs typeface="Times New Roman" panose="02020603050405020304" pitchFamily="18" charset="0"/>
              </a:rPr>
              <a:t>2.7 </a:t>
            </a:r>
            <a:r>
              <a:rPr lang="zh-CN" altLang="en-US" sz="2800" b="1" dirty="0" smtClean="0">
                <a:solidFill>
                  <a:srgbClr val="FF3300"/>
                </a:solidFill>
                <a:ea typeface="+mj-ea"/>
                <a:cs typeface="Times New Roman" panose="02020603050405020304" pitchFamily="18" charset="0"/>
              </a:rPr>
              <a:t>土的分类</a:t>
            </a:r>
            <a:endParaRPr lang="zh-CN" altLang="en-US" sz="2800" b="1" dirty="0">
              <a:solidFill>
                <a:srgbClr val="FF3300"/>
              </a:solidFill>
              <a:ea typeface="+mj-ea"/>
              <a:cs typeface="Times New Roman" panose="02020603050405020304" pitchFamily="18" charset="0"/>
            </a:endParaRPr>
          </a:p>
        </p:txBody>
      </p:sp>
      <p:sp>
        <p:nvSpPr>
          <p:cNvPr id="6" name="Rectangle 2"/>
          <p:cNvSpPr txBox="1">
            <a:spLocks noChangeArrowheads="1"/>
          </p:cNvSpPr>
          <p:nvPr/>
        </p:nvSpPr>
        <p:spPr bwMode="auto">
          <a:xfrm>
            <a:off x="179512" y="592341"/>
            <a:ext cx="8713787"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755"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ea typeface="+mn-ea"/>
              </a:defRPr>
            </a:lvl2pPr>
            <a:lvl3pPr marL="1022350" indent="-351155"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ea typeface="+mn-ea"/>
              </a:defRPr>
            </a:lvl3pPr>
            <a:lvl4pPr marL="1339850" indent="-316230"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ea typeface="+mn-ea"/>
              </a:defRPr>
            </a:lvl4pPr>
            <a:lvl5pPr marL="1681480"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ea typeface="+mn-ea"/>
              </a:defRPr>
            </a:lvl5pPr>
            <a:lvl6pPr marL="2138680" indent="-339725" algn="l" rtl="0" eaLnBrk="1" fontAlgn="base" hangingPunct="1">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ea typeface="+mn-ea"/>
              </a:defRPr>
            </a:lvl6pPr>
            <a:lvl7pPr marL="2595880" indent="-339725" algn="l" rtl="0" eaLnBrk="1" fontAlgn="base" hangingPunct="1">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ea typeface="+mn-ea"/>
              </a:defRPr>
            </a:lvl7pPr>
            <a:lvl8pPr marL="3053080" indent="-339725" algn="l" rtl="0" eaLnBrk="1" fontAlgn="base" hangingPunct="1">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ea typeface="+mn-ea"/>
              </a:defRPr>
            </a:lvl8pPr>
            <a:lvl9pPr marL="3510280" indent="-339725" algn="l" rtl="0" eaLnBrk="1" fontAlgn="base" hangingPunct="1">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ea typeface="+mn-ea"/>
              </a:defRPr>
            </a:lvl9pPr>
          </a:lstStyle>
          <a:p>
            <a:pPr marL="0" indent="0" algn="ctr" eaLnBrk="1" hangingPunct="1">
              <a:lnSpc>
                <a:spcPct val="80000"/>
              </a:lnSpc>
              <a:buFont typeface="Wingdings" panose="05000000000000000000" pitchFamily="2" charset="2"/>
              <a:buNone/>
              <a:defRPr/>
            </a:pPr>
            <a:r>
              <a:rPr kumimoji="0" lang="zh-CN" altLang="en-US" sz="2800" b="1" kern="0" dirty="0" smtClean="0"/>
              <a:t>土的总分类体系</a:t>
            </a:r>
            <a:endParaRPr kumimoji="0" lang="zh-CN" altLang="en-US" sz="2800" b="1" kern="0" dirty="0" smtClean="0"/>
          </a:p>
          <a:p>
            <a:pPr marL="0" indent="0" algn="ctr" eaLnBrk="1" hangingPunct="1">
              <a:lnSpc>
                <a:spcPct val="80000"/>
              </a:lnSpc>
              <a:buFont typeface="Wingdings" panose="05000000000000000000" pitchFamily="2" charset="2"/>
              <a:buNone/>
              <a:defRPr/>
            </a:pPr>
            <a:endParaRPr kumimoji="0" lang="zh-CN" altLang="en-US" sz="2800" b="1" kern="0" dirty="0" smtClean="0"/>
          </a:p>
          <a:p>
            <a:pPr marL="0" indent="0" eaLnBrk="1" hangingPunct="1">
              <a:lnSpc>
                <a:spcPct val="80000"/>
              </a:lnSpc>
              <a:buFont typeface="Wingdings" panose="05000000000000000000" pitchFamily="2" charset="2"/>
              <a:buNone/>
              <a:defRPr/>
            </a:pPr>
            <a:r>
              <a:rPr kumimoji="0" lang="zh-CN" altLang="en-US" sz="2200" kern="0" dirty="0" smtClean="0"/>
              <a:t>                                                                   </a:t>
            </a:r>
            <a:r>
              <a:rPr kumimoji="0" lang="zh-CN" altLang="en-US" sz="2400" b="1" kern="0" dirty="0" smtClean="0"/>
              <a:t>漂石</a:t>
            </a:r>
            <a:endParaRPr kumimoji="0" lang="zh-CN" altLang="en-US" sz="2400" b="1" kern="0" dirty="0" smtClean="0"/>
          </a:p>
          <a:p>
            <a:pPr marL="0" indent="0" eaLnBrk="1" hangingPunct="1">
              <a:lnSpc>
                <a:spcPct val="80000"/>
              </a:lnSpc>
              <a:buFont typeface="Wingdings" panose="05000000000000000000" pitchFamily="2" charset="2"/>
              <a:buNone/>
              <a:defRPr/>
            </a:pPr>
            <a:r>
              <a:rPr kumimoji="0" lang="zh-CN" altLang="en-US" sz="2400" b="1" kern="0" dirty="0" smtClean="0"/>
              <a:t>                                               巨粒土    卵石</a:t>
            </a:r>
            <a:endParaRPr kumimoji="0" lang="zh-CN" altLang="en-US" sz="2400" b="1" kern="0" dirty="0" smtClean="0"/>
          </a:p>
          <a:p>
            <a:pPr marL="0" indent="0" eaLnBrk="1" hangingPunct="1">
              <a:lnSpc>
                <a:spcPct val="80000"/>
              </a:lnSpc>
              <a:buFont typeface="Wingdings" panose="05000000000000000000" pitchFamily="2" charset="2"/>
              <a:buNone/>
              <a:defRPr/>
            </a:pPr>
            <a:r>
              <a:rPr kumimoji="0" lang="zh-CN" altLang="en-US" sz="2400" b="1" kern="0" dirty="0" smtClean="0"/>
              <a:t>                                               含巨粒的土     混合巨粒土</a:t>
            </a:r>
            <a:endParaRPr kumimoji="0" lang="zh-CN" altLang="en-US" sz="2400" b="1" kern="0" dirty="0" smtClean="0"/>
          </a:p>
          <a:p>
            <a:pPr marL="0" indent="0" eaLnBrk="1" hangingPunct="1">
              <a:lnSpc>
                <a:spcPct val="80000"/>
              </a:lnSpc>
              <a:buFont typeface="Wingdings" panose="05000000000000000000" pitchFamily="2" charset="2"/>
              <a:buNone/>
              <a:defRPr/>
            </a:pPr>
            <a:r>
              <a:rPr kumimoji="0" lang="zh-CN" altLang="en-US" sz="2400" b="1" kern="0" dirty="0" smtClean="0"/>
              <a:t>                                                                      巨粒混合土</a:t>
            </a:r>
            <a:endParaRPr kumimoji="0" lang="zh-CN" altLang="en-US" sz="2400" b="1" kern="0" dirty="0" smtClean="0"/>
          </a:p>
          <a:p>
            <a:pPr marL="0" indent="0" eaLnBrk="1" hangingPunct="1">
              <a:lnSpc>
                <a:spcPct val="80000"/>
              </a:lnSpc>
              <a:buFont typeface="Wingdings" panose="05000000000000000000" pitchFamily="2" charset="2"/>
              <a:buNone/>
              <a:defRPr/>
            </a:pPr>
            <a:r>
              <a:rPr kumimoji="0" lang="zh-CN" altLang="en-US" sz="2400" b="1" kern="0" dirty="0" smtClean="0"/>
              <a:t>                                无机土     粗粒土   砾类土</a:t>
            </a:r>
            <a:endParaRPr kumimoji="0" lang="zh-CN" altLang="en-US" sz="2400" b="1" kern="0" dirty="0" smtClean="0"/>
          </a:p>
          <a:p>
            <a:pPr marL="0" indent="0" eaLnBrk="1" hangingPunct="1">
              <a:lnSpc>
                <a:spcPct val="80000"/>
              </a:lnSpc>
              <a:buFont typeface="Wingdings" panose="05000000000000000000" pitchFamily="2" charset="2"/>
              <a:buNone/>
              <a:defRPr/>
            </a:pPr>
            <a:r>
              <a:rPr kumimoji="0" lang="zh-CN" altLang="en-US" sz="2400" b="1" kern="0" dirty="0" smtClean="0"/>
              <a:t>                                                              </a:t>
            </a:r>
            <a:r>
              <a:rPr kumimoji="0" lang="zh-CN" altLang="en-US" sz="2400" b="1" kern="0" dirty="0" smtClean="0"/>
              <a:t>砂类土</a:t>
            </a:r>
            <a:endParaRPr kumimoji="0" lang="zh-CN" altLang="en-US" sz="2400" b="1" kern="0" dirty="0" smtClean="0"/>
          </a:p>
          <a:p>
            <a:pPr marL="0" indent="0" eaLnBrk="1" hangingPunct="1">
              <a:lnSpc>
                <a:spcPct val="80000"/>
              </a:lnSpc>
              <a:buFont typeface="Wingdings" panose="05000000000000000000" pitchFamily="2" charset="2"/>
              <a:buNone/>
              <a:defRPr/>
            </a:pPr>
            <a:r>
              <a:rPr kumimoji="0" lang="zh-CN" altLang="en-US" sz="2400" b="1" kern="0" dirty="0" smtClean="0"/>
              <a:t>                 一般土                    细粒土   粉土</a:t>
            </a:r>
            <a:endParaRPr kumimoji="0" lang="zh-CN" altLang="en-US" sz="2400" b="1" kern="0" dirty="0" smtClean="0"/>
          </a:p>
          <a:p>
            <a:pPr marL="0" indent="0" eaLnBrk="1" hangingPunct="1">
              <a:lnSpc>
                <a:spcPct val="80000"/>
              </a:lnSpc>
              <a:buFont typeface="Wingdings" panose="05000000000000000000" pitchFamily="2" charset="2"/>
              <a:buNone/>
              <a:defRPr/>
            </a:pPr>
            <a:r>
              <a:rPr kumimoji="0" lang="zh-CN" altLang="en-US" sz="2400" b="1" kern="0" dirty="0" smtClean="0"/>
              <a:t>                                有机土                   </a:t>
            </a:r>
            <a:r>
              <a:rPr kumimoji="0" lang="zh-CN" altLang="en-US" sz="2400" b="1" kern="0" dirty="0" smtClean="0"/>
              <a:t>黏性</a:t>
            </a:r>
            <a:r>
              <a:rPr kumimoji="0" lang="zh-CN" altLang="en-US" sz="2400" b="1" kern="0" dirty="0" smtClean="0"/>
              <a:t>土</a:t>
            </a:r>
            <a:endParaRPr kumimoji="0" lang="zh-CN" altLang="en-US" sz="2400" b="1" kern="0" dirty="0" smtClean="0"/>
          </a:p>
          <a:p>
            <a:pPr marL="0" indent="0" eaLnBrk="1" hangingPunct="1">
              <a:lnSpc>
                <a:spcPct val="80000"/>
              </a:lnSpc>
              <a:buFont typeface="Wingdings" panose="05000000000000000000" pitchFamily="2" charset="2"/>
              <a:buNone/>
              <a:defRPr/>
            </a:pPr>
            <a:r>
              <a:rPr kumimoji="0" lang="zh-CN" altLang="en-US" sz="2400" b="1" kern="0" dirty="0" smtClean="0"/>
              <a:t>工程用土</a:t>
            </a:r>
            <a:endParaRPr kumimoji="0" lang="zh-CN" altLang="en-US" sz="2400" b="1" kern="0" dirty="0" smtClean="0"/>
          </a:p>
          <a:p>
            <a:pPr marL="0" indent="0" eaLnBrk="1" hangingPunct="1">
              <a:lnSpc>
                <a:spcPct val="80000"/>
              </a:lnSpc>
              <a:buFont typeface="Wingdings" panose="05000000000000000000" pitchFamily="2" charset="2"/>
              <a:buNone/>
              <a:defRPr/>
            </a:pPr>
            <a:r>
              <a:rPr kumimoji="0" lang="zh-CN" altLang="en-US" sz="2400" b="1" kern="0" dirty="0" smtClean="0"/>
              <a:t>                                黄土</a:t>
            </a:r>
            <a:endParaRPr kumimoji="0" lang="zh-CN" altLang="en-US" sz="2400" b="1" kern="0" dirty="0" smtClean="0"/>
          </a:p>
          <a:p>
            <a:pPr marL="0" indent="0" eaLnBrk="1" hangingPunct="1">
              <a:lnSpc>
                <a:spcPct val="80000"/>
              </a:lnSpc>
              <a:buFont typeface="Wingdings" panose="05000000000000000000" pitchFamily="2" charset="2"/>
              <a:buNone/>
              <a:defRPr/>
            </a:pPr>
            <a:r>
              <a:rPr kumimoji="0" lang="zh-CN" altLang="en-US" sz="2400" b="1" kern="0" dirty="0" smtClean="0"/>
              <a:t>                 特殊土    膨胀土</a:t>
            </a:r>
            <a:endParaRPr kumimoji="0" lang="zh-CN" altLang="en-US" sz="2400" b="1" kern="0" dirty="0" smtClean="0"/>
          </a:p>
          <a:p>
            <a:pPr marL="0" indent="0" eaLnBrk="1" hangingPunct="1">
              <a:lnSpc>
                <a:spcPct val="80000"/>
              </a:lnSpc>
              <a:buFont typeface="Wingdings" panose="05000000000000000000" pitchFamily="2" charset="2"/>
              <a:buNone/>
              <a:defRPr/>
            </a:pPr>
            <a:r>
              <a:rPr kumimoji="0" lang="zh-CN" altLang="en-US" sz="2400" b="1" kern="0" dirty="0" smtClean="0"/>
              <a:t>                                </a:t>
            </a:r>
            <a:r>
              <a:rPr kumimoji="0" lang="zh-CN" altLang="en-US" sz="2400" b="1" kern="0" dirty="0" smtClean="0"/>
              <a:t>红黏土</a:t>
            </a:r>
            <a:endParaRPr kumimoji="0" lang="en-US" altLang="zh-CN" sz="2400" b="1" kern="0" dirty="0" smtClean="0"/>
          </a:p>
          <a:p>
            <a:pPr marL="0" indent="0" eaLnBrk="1" hangingPunct="1">
              <a:lnSpc>
                <a:spcPct val="80000"/>
              </a:lnSpc>
              <a:buFont typeface="Wingdings" panose="05000000000000000000" pitchFamily="2" charset="2"/>
              <a:buNone/>
              <a:defRPr/>
            </a:pPr>
            <a:r>
              <a:rPr kumimoji="0" lang="en-US" altLang="zh-CN" sz="2400" b="1" kern="0" dirty="0"/>
              <a:t> </a:t>
            </a:r>
            <a:r>
              <a:rPr kumimoji="0" lang="en-US" altLang="zh-CN" sz="2400" b="1" kern="0" dirty="0" smtClean="0"/>
              <a:t>                               </a:t>
            </a:r>
            <a:r>
              <a:rPr kumimoji="0" lang="zh-CN" altLang="en-US" sz="2400" b="1" kern="0" dirty="0" smtClean="0"/>
              <a:t>冻土</a:t>
            </a:r>
            <a:endParaRPr kumimoji="0" lang="en-US" altLang="zh-CN" sz="2400" b="1" kern="0" dirty="0" smtClean="0"/>
          </a:p>
          <a:p>
            <a:pPr marL="0" indent="0" eaLnBrk="1" hangingPunct="1">
              <a:lnSpc>
                <a:spcPct val="80000"/>
              </a:lnSpc>
              <a:buFont typeface="Wingdings" panose="05000000000000000000" pitchFamily="2" charset="2"/>
              <a:buNone/>
              <a:defRPr/>
            </a:pPr>
            <a:r>
              <a:rPr kumimoji="0" lang="en-US" altLang="zh-CN" sz="2400" b="1" kern="0" dirty="0"/>
              <a:t> </a:t>
            </a:r>
            <a:r>
              <a:rPr kumimoji="0" lang="en-US" altLang="zh-CN" sz="2400" b="1" kern="0" dirty="0" smtClean="0"/>
              <a:t>                               </a:t>
            </a:r>
            <a:r>
              <a:rPr kumimoji="0" lang="zh-CN" altLang="en-US" sz="2400" b="1" kern="0" dirty="0" smtClean="0"/>
              <a:t>盐渍土等</a:t>
            </a:r>
            <a:endParaRPr kumimoji="0" lang="zh-CN" altLang="en-US" sz="2400" b="1" kern="0" dirty="0" smtClean="0"/>
          </a:p>
        </p:txBody>
      </p:sp>
      <p:sp>
        <p:nvSpPr>
          <p:cNvPr id="7" name="AutoShape 8"/>
          <p:cNvSpPr/>
          <p:nvPr/>
        </p:nvSpPr>
        <p:spPr bwMode="auto">
          <a:xfrm>
            <a:off x="1481162" y="3807865"/>
            <a:ext cx="152400" cy="1371600"/>
          </a:xfrm>
          <a:prstGeom prst="leftBrace">
            <a:avLst>
              <a:gd name="adj1" fmla="val 75000"/>
              <a:gd name="adj2" fmla="val 50000"/>
            </a:avLst>
          </a:prstGeom>
          <a:solidFill>
            <a:schemeClr val="folHlink"/>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b="1">
                <a:solidFill>
                  <a:schemeClr val="folHlink"/>
                </a:solidFill>
                <a:latin typeface="幼圆" panose="02010509060101010101" pitchFamily="49" charset="-122"/>
                <a:ea typeface="幼圆" panose="02010509060101010101" pitchFamily="49" charset="-122"/>
              </a:defRPr>
            </a:lvl1pPr>
            <a:lvl2pPr marL="742950" indent="-285750">
              <a:defRPr kumimoji="1" sz="2800" b="1">
                <a:solidFill>
                  <a:schemeClr val="folHlink"/>
                </a:solidFill>
                <a:latin typeface="幼圆" panose="02010509060101010101" pitchFamily="49" charset="-122"/>
                <a:ea typeface="幼圆" panose="02010509060101010101" pitchFamily="49" charset="-122"/>
              </a:defRPr>
            </a:lvl2pPr>
            <a:lvl3pPr marL="1143000" indent="-228600">
              <a:defRPr kumimoji="1" sz="2800" b="1">
                <a:solidFill>
                  <a:schemeClr val="folHlink"/>
                </a:solidFill>
                <a:latin typeface="幼圆" panose="02010509060101010101" pitchFamily="49" charset="-122"/>
                <a:ea typeface="幼圆" panose="02010509060101010101" pitchFamily="49" charset="-122"/>
              </a:defRPr>
            </a:lvl3pPr>
            <a:lvl4pPr marL="1600200" indent="-228600">
              <a:defRPr kumimoji="1" sz="2800" b="1">
                <a:solidFill>
                  <a:schemeClr val="folHlink"/>
                </a:solidFill>
                <a:latin typeface="幼圆" panose="02010509060101010101" pitchFamily="49" charset="-122"/>
                <a:ea typeface="幼圆" panose="02010509060101010101" pitchFamily="49" charset="-122"/>
              </a:defRPr>
            </a:lvl4pPr>
            <a:lvl5pPr marL="2057400" indent="-228600">
              <a:defRPr kumimoji="1" sz="2800" b="1">
                <a:solidFill>
                  <a:schemeClr val="folHlink"/>
                </a:solidFill>
                <a:latin typeface="幼圆" panose="02010509060101010101" pitchFamily="49" charset="-122"/>
                <a:ea typeface="幼圆" panose="02010509060101010101" pitchFamily="49" charset="-122"/>
              </a:defRPr>
            </a:lvl5pPr>
            <a:lvl6pPr marL="25146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6pPr>
            <a:lvl7pPr marL="29718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7pPr>
            <a:lvl8pPr marL="34290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8pPr>
            <a:lvl9pPr marL="38862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9pPr>
          </a:lstStyle>
          <a:p>
            <a:pPr eaLnBrk="1" hangingPunct="1"/>
            <a:endParaRPr lang="zh-CN" altLang="en-US"/>
          </a:p>
        </p:txBody>
      </p:sp>
      <p:sp>
        <p:nvSpPr>
          <p:cNvPr id="8" name="AutoShape 8"/>
          <p:cNvSpPr/>
          <p:nvPr/>
        </p:nvSpPr>
        <p:spPr bwMode="auto">
          <a:xfrm>
            <a:off x="2719452" y="4869160"/>
            <a:ext cx="152400" cy="1371600"/>
          </a:xfrm>
          <a:prstGeom prst="leftBrace">
            <a:avLst>
              <a:gd name="adj1" fmla="val 75000"/>
              <a:gd name="adj2" fmla="val 50000"/>
            </a:avLst>
          </a:prstGeom>
          <a:solidFill>
            <a:schemeClr val="folHlink"/>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b="1">
                <a:solidFill>
                  <a:schemeClr val="folHlink"/>
                </a:solidFill>
                <a:latin typeface="幼圆" panose="02010509060101010101" pitchFamily="49" charset="-122"/>
                <a:ea typeface="幼圆" panose="02010509060101010101" pitchFamily="49" charset="-122"/>
              </a:defRPr>
            </a:lvl1pPr>
            <a:lvl2pPr marL="742950" indent="-285750">
              <a:defRPr kumimoji="1" sz="2800" b="1">
                <a:solidFill>
                  <a:schemeClr val="folHlink"/>
                </a:solidFill>
                <a:latin typeface="幼圆" panose="02010509060101010101" pitchFamily="49" charset="-122"/>
                <a:ea typeface="幼圆" panose="02010509060101010101" pitchFamily="49" charset="-122"/>
              </a:defRPr>
            </a:lvl2pPr>
            <a:lvl3pPr marL="1143000" indent="-228600">
              <a:defRPr kumimoji="1" sz="2800" b="1">
                <a:solidFill>
                  <a:schemeClr val="folHlink"/>
                </a:solidFill>
                <a:latin typeface="幼圆" panose="02010509060101010101" pitchFamily="49" charset="-122"/>
                <a:ea typeface="幼圆" panose="02010509060101010101" pitchFamily="49" charset="-122"/>
              </a:defRPr>
            </a:lvl3pPr>
            <a:lvl4pPr marL="1600200" indent="-228600">
              <a:defRPr kumimoji="1" sz="2800" b="1">
                <a:solidFill>
                  <a:schemeClr val="folHlink"/>
                </a:solidFill>
                <a:latin typeface="幼圆" panose="02010509060101010101" pitchFamily="49" charset="-122"/>
                <a:ea typeface="幼圆" panose="02010509060101010101" pitchFamily="49" charset="-122"/>
              </a:defRPr>
            </a:lvl4pPr>
            <a:lvl5pPr marL="2057400" indent="-228600">
              <a:defRPr kumimoji="1" sz="2800" b="1">
                <a:solidFill>
                  <a:schemeClr val="folHlink"/>
                </a:solidFill>
                <a:latin typeface="幼圆" panose="02010509060101010101" pitchFamily="49" charset="-122"/>
                <a:ea typeface="幼圆" panose="02010509060101010101" pitchFamily="49" charset="-122"/>
              </a:defRPr>
            </a:lvl5pPr>
            <a:lvl6pPr marL="25146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6pPr>
            <a:lvl7pPr marL="29718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7pPr>
            <a:lvl8pPr marL="34290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8pPr>
            <a:lvl9pPr marL="38862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9pPr>
          </a:lstStyle>
          <a:p>
            <a:pPr eaLnBrk="1" hangingPunct="1"/>
            <a:endParaRPr lang="zh-CN" altLang="en-US"/>
          </a:p>
        </p:txBody>
      </p:sp>
      <p:sp>
        <p:nvSpPr>
          <p:cNvPr id="9" name="AutoShape 8"/>
          <p:cNvSpPr/>
          <p:nvPr/>
        </p:nvSpPr>
        <p:spPr bwMode="auto">
          <a:xfrm>
            <a:off x="2699792" y="3103338"/>
            <a:ext cx="199289" cy="1043228"/>
          </a:xfrm>
          <a:prstGeom prst="leftBrace">
            <a:avLst>
              <a:gd name="adj1" fmla="val 75000"/>
              <a:gd name="adj2" fmla="val 50000"/>
            </a:avLst>
          </a:prstGeom>
          <a:solidFill>
            <a:schemeClr val="folHlink"/>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b="1">
                <a:solidFill>
                  <a:schemeClr val="folHlink"/>
                </a:solidFill>
                <a:latin typeface="幼圆" panose="02010509060101010101" pitchFamily="49" charset="-122"/>
                <a:ea typeface="幼圆" panose="02010509060101010101" pitchFamily="49" charset="-122"/>
              </a:defRPr>
            </a:lvl1pPr>
            <a:lvl2pPr marL="742950" indent="-285750">
              <a:defRPr kumimoji="1" sz="2800" b="1">
                <a:solidFill>
                  <a:schemeClr val="folHlink"/>
                </a:solidFill>
                <a:latin typeface="幼圆" panose="02010509060101010101" pitchFamily="49" charset="-122"/>
                <a:ea typeface="幼圆" panose="02010509060101010101" pitchFamily="49" charset="-122"/>
              </a:defRPr>
            </a:lvl2pPr>
            <a:lvl3pPr marL="1143000" indent="-228600">
              <a:defRPr kumimoji="1" sz="2800" b="1">
                <a:solidFill>
                  <a:schemeClr val="folHlink"/>
                </a:solidFill>
                <a:latin typeface="幼圆" panose="02010509060101010101" pitchFamily="49" charset="-122"/>
                <a:ea typeface="幼圆" panose="02010509060101010101" pitchFamily="49" charset="-122"/>
              </a:defRPr>
            </a:lvl3pPr>
            <a:lvl4pPr marL="1600200" indent="-228600">
              <a:defRPr kumimoji="1" sz="2800" b="1">
                <a:solidFill>
                  <a:schemeClr val="folHlink"/>
                </a:solidFill>
                <a:latin typeface="幼圆" panose="02010509060101010101" pitchFamily="49" charset="-122"/>
                <a:ea typeface="幼圆" panose="02010509060101010101" pitchFamily="49" charset="-122"/>
              </a:defRPr>
            </a:lvl4pPr>
            <a:lvl5pPr marL="2057400" indent="-228600">
              <a:defRPr kumimoji="1" sz="2800" b="1">
                <a:solidFill>
                  <a:schemeClr val="folHlink"/>
                </a:solidFill>
                <a:latin typeface="幼圆" panose="02010509060101010101" pitchFamily="49" charset="-122"/>
                <a:ea typeface="幼圆" panose="02010509060101010101" pitchFamily="49" charset="-122"/>
              </a:defRPr>
            </a:lvl5pPr>
            <a:lvl6pPr marL="25146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6pPr>
            <a:lvl7pPr marL="29718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7pPr>
            <a:lvl8pPr marL="34290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8pPr>
            <a:lvl9pPr marL="38862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9pPr>
          </a:lstStyle>
          <a:p>
            <a:pPr eaLnBrk="1" hangingPunct="1"/>
            <a:endParaRPr lang="zh-CN" altLang="en-US"/>
          </a:p>
        </p:txBody>
      </p:sp>
      <p:sp>
        <p:nvSpPr>
          <p:cNvPr id="10" name="AutoShape 8"/>
          <p:cNvSpPr/>
          <p:nvPr/>
        </p:nvSpPr>
        <p:spPr bwMode="auto">
          <a:xfrm>
            <a:off x="3965311" y="2023020"/>
            <a:ext cx="144016" cy="1803847"/>
          </a:xfrm>
          <a:prstGeom prst="leftBrace">
            <a:avLst>
              <a:gd name="adj1" fmla="val 75000"/>
              <a:gd name="adj2" fmla="val 50000"/>
            </a:avLst>
          </a:prstGeom>
          <a:solidFill>
            <a:schemeClr val="folHlink"/>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b="1">
                <a:solidFill>
                  <a:schemeClr val="folHlink"/>
                </a:solidFill>
                <a:latin typeface="幼圆" panose="02010509060101010101" pitchFamily="49" charset="-122"/>
                <a:ea typeface="幼圆" panose="02010509060101010101" pitchFamily="49" charset="-122"/>
              </a:defRPr>
            </a:lvl1pPr>
            <a:lvl2pPr marL="742950" indent="-285750">
              <a:defRPr kumimoji="1" sz="2800" b="1">
                <a:solidFill>
                  <a:schemeClr val="folHlink"/>
                </a:solidFill>
                <a:latin typeface="幼圆" panose="02010509060101010101" pitchFamily="49" charset="-122"/>
                <a:ea typeface="幼圆" panose="02010509060101010101" pitchFamily="49" charset="-122"/>
              </a:defRPr>
            </a:lvl2pPr>
            <a:lvl3pPr marL="1143000" indent="-228600">
              <a:defRPr kumimoji="1" sz="2800" b="1">
                <a:solidFill>
                  <a:schemeClr val="folHlink"/>
                </a:solidFill>
                <a:latin typeface="幼圆" panose="02010509060101010101" pitchFamily="49" charset="-122"/>
                <a:ea typeface="幼圆" panose="02010509060101010101" pitchFamily="49" charset="-122"/>
              </a:defRPr>
            </a:lvl3pPr>
            <a:lvl4pPr marL="1600200" indent="-228600">
              <a:defRPr kumimoji="1" sz="2800" b="1">
                <a:solidFill>
                  <a:schemeClr val="folHlink"/>
                </a:solidFill>
                <a:latin typeface="幼圆" panose="02010509060101010101" pitchFamily="49" charset="-122"/>
                <a:ea typeface="幼圆" panose="02010509060101010101" pitchFamily="49" charset="-122"/>
              </a:defRPr>
            </a:lvl4pPr>
            <a:lvl5pPr marL="2057400" indent="-228600">
              <a:defRPr kumimoji="1" sz="2800" b="1">
                <a:solidFill>
                  <a:schemeClr val="folHlink"/>
                </a:solidFill>
                <a:latin typeface="幼圆" panose="02010509060101010101" pitchFamily="49" charset="-122"/>
                <a:ea typeface="幼圆" panose="02010509060101010101" pitchFamily="49" charset="-122"/>
              </a:defRPr>
            </a:lvl5pPr>
            <a:lvl6pPr marL="25146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6pPr>
            <a:lvl7pPr marL="29718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7pPr>
            <a:lvl8pPr marL="34290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8pPr>
            <a:lvl9pPr marL="38862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9pPr>
          </a:lstStyle>
          <a:p>
            <a:pPr eaLnBrk="1" hangingPunct="1"/>
            <a:endParaRPr lang="zh-CN" altLang="en-US"/>
          </a:p>
        </p:txBody>
      </p:sp>
      <p:sp>
        <p:nvSpPr>
          <p:cNvPr id="11" name="AutoShape 8"/>
          <p:cNvSpPr/>
          <p:nvPr/>
        </p:nvSpPr>
        <p:spPr bwMode="auto">
          <a:xfrm>
            <a:off x="5281400" y="3727578"/>
            <a:ext cx="97728" cy="418988"/>
          </a:xfrm>
          <a:prstGeom prst="leftBrace">
            <a:avLst>
              <a:gd name="adj1" fmla="val 75000"/>
              <a:gd name="adj2" fmla="val 50000"/>
            </a:avLst>
          </a:prstGeom>
          <a:solidFill>
            <a:schemeClr val="folHlink"/>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b="1">
                <a:solidFill>
                  <a:schemeClr val="folHlink"/>
                </a:solidFill>
                <a:latin typeface="幼圆" panose="02010509060101010101" pitchFamily="49" charset="-122"/>
                <a:ea typeface="幼圆" panose="02010509060101010101" pitchFamily="49" charset="-122"/>
              </a:defRPr>
            </a:lvl1pPr>
            <a:lvl2pPr marL="742950" indent="-285750">
              <a:defRPr kumimoji="1" sz="2800" b="1">
                <a:solidFill>
                  <a:schemeClr val="folHlink"/>
                </a:solidFill>
                <a:latin typeface="幼圆" panose="02010509060101010101" pitchFamily="49" charset="-122"/>
                <a:ea typeface="幼圆" panose="02010509060101010101" pitchFamily="49" charset="-122"/>
              </a:defRPr>
            </a:lvl2pPr>
            <a:lvl3pPr marL="1143000" indent="-228600">
              <a:defRPr kumimoji="1" sz="2800" b="1">
                <a:solidFill>
                  <a:schemeClr val="folHlink"/>
                </a:solidFill>
                <a:latin typeface="幼圆" panose="02010509060101010101" pitchFamily="49" charset="-122"/>
                <a:ea typeface="幼圆" panose="02010509060101010101" pitchFamily="49" charset="-122"/>
              </a:defRPr>
            </a:lvl3pPr>
            <a:lvl4pPr marL="1600200" indent="-228600">
              <a:defRPr kumimoji="1" sz="2800" b="1">
                <a:solidFill>
                  <a:schemeClr val="folHlink"/>
                </a:solidFill>
                <a:latin typeface="幼圆" panose="02010509060101010101" pitchFamily="49" charset="-122"/>
                <a:ea typeface="幼圆" panose="02010509060101010101" pitchFamily="49" charset="-122"/>
              </a:defRPr>
            </a:lvl4pPr>
            <a:lvl5pPr marL="2057400" indent="-228600">
              <a:defRPr kumimoji="1" sz="2800" b="1">
                <a:solidFill>
                  <a:schemeClr val="folHlink"/>
                </a:solidFill>
                <a:latin typeface="幼圆" panose="02010509060101010101" pitchFamily="49" charset="-122"/>
                <a:ea typeface="幼圆" panose="02010509060101010101" pitchFamily="49" charset="-122"/>
              </a:defRPr>
            </a:lvl5pPr>
            <a:lvl6pPr marL="25146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6pPr>
            <a:lvl7pPr marL="29718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7pPr>
            <a:lvl8pPr marL="34290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8pPr>
            <a:lvl9pPr marL="38862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9pPr>
          </a:lstStyle>
          <a:p>
            <a:pPr eaLnBrk="1" hangingPunct="1"/>
            <a:endParaRPr lang="zh-CN" altLang="en-US"/>
          </a:p>
        </p:txBody>
      </p:sp>
      <p:sp>
        <p:nvSpPr>
          <p:cNvPr id="12" name="AutoShape 8"/>
          <p:cNvSpPr/>
          <p:nvPr/>
        </p:nvSpPr>
        <p:spPr bwMode="auto">
          <a:xfrm>
            <a:off x="5324456" y="2978259"/>
            <a:ext cx="111298" cy="364293"/>
          </a:xfrm>
          <a:prstGeom prst="leftBrace">
            <a:avLst>
              <a:gd name="adj1" fmla="val 75000"/>
              <a:gd name="adj2" fmla="val 50000"/>
            </a:avLst>
          </a:prstGeom>
          <a:solidFill>
            <a:schemeClr val="folHlink"/>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b="1">
                <a:solidFill>
                  <a:schemeClr val="folHlink"/>
                </a:solidFill>
                <a:latin typeface="幼圆" panose="02010509060101010101" pitchFamily="49" charset="-122"/>
                <a:ea typeface="幼圆" panose="02010509060101010101" pitchFamily="49" charset="-122"/>
              </a:defRPr>
            </a:lvl1pPr>
            <a:lvl2pPr marL="742950" indent="-285750">
              <a:defRPr kumimoji="1" sz="2800" b="1">
                <a:solidFill>
                  <a:schemeClr val="folHlink"/>
                </a:solidFill>
                <a:latin typeface="幼圆" panose="02010509060101010101" pitchFamily="49" charset="-122"/>
                <a:ea typeface="幼圆" panose="02010509060101010101" pitchFamily="49" charset="-122"/>
              </a:defRPr>
            </a:lvl2pPr>
            <a:lvl3pPr marL="1143000" indent="-228600">
              <a:defRPr kumimoji="1" sz="2800" b="1">
                <a:solidFill>
                  <a:schemeClr val="folHlink"/>
                </a:solidFill>
                <a:latin typeface="幼圆" panose="02010509060101010101" pitchFamily="49" charset="-122"/>
                <a:ea typeface="幼圆" panose="02010509060101010101" pitchFamily="49" charset="-122"/>
              </a:defRPr>
            </a:lvl3pPr>
            <a:lvl4pPr marL="1600200" indent="-228600">
              <a:defRPr kumimoji="1" sz="2800" b="1">
                <a:solidFill>
                  <a:schemeClr val="folHlink"/>
                </a:solidFill>
                <a:latin typeface="幼圆" panose="02010509060101010101" pitchFamily="49" charset="-122"/>
                <a:ea typeface="幼圆" panose="02010509060101010101" pitchFamily="49" charset="-122"/>
              </a:defRPr>
            </a:lvl4pPr>
            <a:lvl5pPr marL="2057400" indent="-228600">
              <a:defRPr kumimoji="1" sz="2800" b="1">
                <a:solidFill>
                  <a:schemeClr val="folHlink"/>
                </a:solidFill>
                <a:latin typeface="幼圆" panose="02010509060101010101" pitchFamily="49" charset="-122"/>
                <a:ea typeface="幼圆" panose="02010509060101010101" pitchFamily="49" charset="-122"/>
              </a:defRPr>
            </a:lvl5pPr>
            <a:lvl6pPr marL="25146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6pPr>
            <a:lvl7pPr marL="29718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7pPr>
            <a:lvl8pPr marL="34290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8pPr>
            <a:lvl9pPr marL="38862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9pPr>
          </a:lstStyle>
          <a:p>
            <a:pPr eaLnBrk="1" hangingPunct="1"/>
            <a:endParaRPr lang="zh-CN" altLang="en-US"/>
          </a:p>
        </p:txBody>
      </p:sp>
      <p:sp>
        <p:nvSpPr>
          <p:cNvPr id="13" name="AutoShape 8"/>
          <p:cNvSpPr/>
          <p:nvPr/>
        </p:nvSpPr>
        <p:spPr bwMode="auto">
          <a:xfrm>
            <a:off x="5940152" y="2276872"/>
            <a:ext cx="80392" cy="432048"/>
          </a:xfrm>
          <a:prstGeom prst="leftBrace">
            <a:avLst>
              <a:gd name="adj1" fmla="val 75000"/>
              <a:gd name="adj2" fmla="val 50000"/>
            </a:avLst>
          </a:prstGeom>
          <a:solidFill>
            <a:schemeClr val="folHlink"/>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b="1">
                <a:solidFill>
                  <a:schemeClr val="folHlink"/>
                </a:solidFill>
                <a:latin typeface="幼圆" panose="02010509060101010101" pitchFamily="49" charset="-122"/>
                <a:ea typeface="幼圆" panose="02010509060101010101" pitchFamily="49" charset="-122"/>
              </a:defRPr>
            </a:lvl1pPr>
            <a:lvl2pPr marL="742950" indent="-285750">
              <a:defRPr kumimoji="1" sz="2800" b="1">
                <a:solidFill>
                  <a:schemeClr val="folHlink"/>
                </a:solidFill>
                <a:latin typeface="幼圆" panose="02010509060101010101" pitchFamily="49" charset="-122"/>
                <a:ea typeface="幼圆" panose="02010509060101010101" pitchFamily="49" charset="-122"/>
              </a:defRPr>
            </a:lvl2pPr>
            <a:lvl3pPr marL="1143000" indent="-228600">
              <a:defRPr kumimoji="1" sz="2800" b="1">
                <a:solidFill>
                  <a:schemeClr val="folHlink"/>
                </a:solidFill>
                <a:latin typeface="幼圆" panose="02010509060101010101" pitchFamily="49" charset="-122"/>
                <a:ea typeface="幼圆" panose="02010509060101010101" pitchFamily="49" charset="-122"/>
              </a:defRPr>
            </a:lvl3pPr>
            <a:lvl4pPr marL="1600200" indent="-228600">
              <a:defRPr kumimoji="1" sz="2800" b="1">
                <a:solidFill>
                  <a:schemeClr val="folHlink"/>
                </a:solidFill>
                <a:latin typeface="幼圆" panose="02010509060101010101" pitchFamily="49" charset="-122"/>
                <a:ea typeface="幼圆" panose="02010509060101010101" pitchFamily="49" charset="-122"/>
              </a:defRPr>
            </a:lvl4pPr>
            <a:lvl5pPr marL="2057400" indent="-228600">
              <a:defRPr kumimoji="1" sz="2800" b="1">
                <a:solidFill>
                  <a:schemeClr val="folHlink"/>
                </a:solidFill>
                <a:latin typeface="幼圆" panose="02010509060101010101" pitchFamily="49" charset="-122"/>
                <a:ea typeface="幼圆" panose="02010509060101010101" pitchFamily="49" charset="-122"/>
              </a:defRPr>
            </a:lvl5pPr>
            <a:lvl6pPr marL="25146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6pPr>
            <a:lvl7pPr marL="29718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7pPr>
            <a:lvl8pPr marL="34290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8pPr>
            <a:lvl9pPr marL="38862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9pPr>
          </a:lstStyle>
          <a:p>
            <a:pPr eaLnBrk="1" hangingPunct="1"/>
            <a:endParaRPr lang="zh-CN" altLang="en-US"/>
          </a:p>
        </p:txBody>
      </p:sp>
      <p:sp>
        <p:nvSpPr>
          <p:cNvPr id="14" name="AutoShape 8"/>
          <p:cNvSpPr/>
          <p:nvPr/>
        </p:nvSpPr>
        <p:spPr bwMode="auto">
          <a:xfrm>
            <a:off x="5269784" y="1586420"/>
            <a:ext cx="109344" cy="432048"/>
          </a:xfrm>
          <a:prstGeom prst="leftBrace">
            <a:avLst>
              <a:gd name="adj1" fmla="val 75000"/>
              <a:gd name="adj2" fmla="val 50000"/>
            </a:avLst>
          </a:prstGeom>
          <a:solidFill>
            <a:schemeClr val="folHlink"/>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b="1">
                <a:solidFill>
                  <a:schemeClr val="folHlink"/>
                </a:solidFill>
                <a:latin typeface="幼圆" panose="02010509060101010101" pitchFamily="49" charset="-122"/>
                <a:ea typeface="幼圆" panose="02010509060101010101" pitchFamily="49" charset="-122"/>
              </a:defRPr>
            </a:lvl1pPr>
            <a:lvl2pPr marL="742950" indent="-285750">
              <a:defRPr kumimoji="1" sz="2800" b="1">
                <a:solidFill>
                  <a:schemeClr val="folHlink"/>
                </a:solidFill>
                <a:latin typeface="幼圆" panose="02010509060101010101" pitchFamily="49" charset="-122"/>
                <a:ea typeface="幼圆" panose="02010509060101010101" pitchFamily="49" charset="-122"/>
              </a:defRPr>
            </a:lvl2pPr>
            <a:lvl3pPr marL="1143000" indent="-228600">
              <a:defRPr kumimoji="1" sz="2800" b="1">
                <a:solidFill>
                  <a:schemeClr val="folHlink"/>
                </a:solidFill>
                <a:latin typeface="幼圆" panose="02010509060101010101" pitchFamily="49" charset="-122"/>
                <a:ea typeface="幼圆" panose="02010509060101010101" pitchFamily="49" charset="-122"/>
              </a:defRPr>
            </a:lvl3pPr>
            <a:lvl4pPr marL="1600200" indent="-228600">
              <a:defRPr kumimoji="1" sz="2800" b="1">
                <a:solidFill>
                  <a:schemeClr val="folHlink"/>
                </a:solidFill>
                <a:latin typeface="幼圆" panose="02010509060101010101" pitchFamily="49" charset="-122"/>
                <a:ea typeface="幼圆" panose="02010509060101010101" pitchFamily="49" charset="-122"/>
              </a:defRPr>
            </a:lvl4pPr>
            <a:lvl5pPr marL="2057400" indent="-228600">
              <a:defRPr kumimoji="1" sz="2800" b="1">
                <a:solidFill>
                  <a:schemeClr val="folHlink"/>
                </a:solidFill>
                <a:latin typeface="幼圆" panose="02010509060101010101" pitchFamily="49" charset="-122"/>
                <a:ea typeface="幼圆" panose="02010509060101010101" pitchFamily="49" charset="-122"/>
              </a:defRPr>
            </a:lvl5pPr>
            <a:lvl6pPr marL="25146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6pPr>
            <a:lvl7pPr marL="29718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7pPr>
            <a:lvl8pPr marL="34290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8pPr>
            <a:lvl9pPr marL="3886200" indent="-228600" eaLnBrk="0" fontAlgn="base" hangingPunct="0">
              <a:spcBef>
                <a:spcPct val="0"/>
              </a:spcBef>
              <a:spcAft>
                <a:spcPct val="0"/>
              </a:spcAft>
              <a:defRPr kumimoji="1" sz="2800" b="1">
                <a:solidFill>
                  <a:schemeClr val="folHlink"/>
                </a:solidFill>
                <a:latin typeface="幼圆" panose="02010509060101010101" pitchFamily="49" charset="-122"/>
                <a:ea typeface="幼圆" panose="02010509060101010101" pitchFamily="49" charset="-122"/>
              </a:defRPr>
            </a:lvl9pPr>
          </a:lstStyle>
          <a:p>
            <a:pPr eaLnBrk="1" hangingPunct="1"/>
            <a:endParaRPr lang="zh-CN"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87349"/>
            <a:ext cx="336073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idx="4294967295"/>
          </p:nvPr>
        </p:nvSpPr>
        <p:spPr>
          <a:xfrm>
            <a:off x="0" y="388414"/>
            <a:ext cx="611560" cy="1143000"/>
          </a:xfrm>
        </p:spPr>
        <p:txBody>
          <a:bodyPr/>
          <a:lstStyle/>
          <a:p>
            <a:r>
              <a:rPr lang="zh-CN" altLang="en-US" sz="3200" dirty="0" smtClean="0">
                <a:solidFill>
                  <a:srgbClr val="FF0000"/>
                </a:solidFill>
                <a:latin typeface="华文行楷" panose="02010800040101010101" pitchFamily="2" charset="-122"/>
                <a:ea typeface="华文行楷" panose="02010800040101010101" pitchFamily="2" charset="-122"/>
              </a:rPr>
              <a:t>黏土</a:t>
            </a:r>
            <a:endParaRPr lang="zh-CN" altLang="en-US" sz="3200" dirty="0">
              <a:solidFill>
                <a:srgbClr val="FF0000"/>
              </a:solidFill>
              <a:latin typeface="华文行楷" panose="02010800040101010101" pitchFamily="2" charset="-122"/>
              <a:ea typeface="华文行楷" panose="02010800040101010101" pitchFamily="2" charset="-122"/>
            </a:endParaRPr>
          </a:p>
        </p:txBody>
      </p:sp>
      <p:pic>
        <p:nvPicPr>
          <p:cNvPr id="65540"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6238" y="504825"/>
            <a:ext cx="2353766"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40968"/>
            <a:ext cx="292417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0155" y="3717032"/>
            <a:ext cx="2794726" cy="241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7450" y="3857625"/>
            <a:ext cx="2876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9971" name="Rectangle 19"/>
          <p:cNvSpPr>
            <a:spLocks noChangeArrowheads="1"/>
          </p:cNvSpPr>
          <p:nvPr/>
        </p:nvSpPr>
        <p:spPr bwMode="auto">
          <a:xfrm>
            <a:off x="428084" y="5151536"/>
            <a:ext cx="1767681" cy="802927"/>
          </a:xfrm>
          <a:prstGeom prst="rect">
            <a:avLst/>
          </a:prstGeom>
          <a:noFill/>
          <a:ln w="9525">
            <a:noFill/>
            <a:miter lim="800000"/>
          </a:ln>
          <a:effectLst/>
        </p:spPr>
        <p:txBody>
          <a:bodyPr lIns="92075" tIns="46038" rIns="92075" bIns="46038" anchor="ctr"/>
          <a:lstStyle/>
          <a:p>
            <a:pPr algn="ctr" eaLnBrk="0" hangingPunct="0">
              <a:defRPr/>
            </a:pPr>
            <a:r>
              <a:rPr lang="zh-CN" altLang="en-US" sz="3600" dirty="0">
                <a:solidFill>
                  <a:srgbClr val="FF0000"/>
                </a:solidFill>
                <a:effectLst>
                  <a:outerShdw blurRad="38100" dist="38100" dir="2700000" algn="tl">
                    <a:srgbClr val="000000"/>
                  </a:outerShdw>
                </a:effectLst>
                <a:latin typeface="华文行楷" panose="02010800040101010101" pitchFamily="2" charset="-122"/>
                <a:ea typeface="华文行楷" panose="02010800040101010101" pitchFamily="2" charset="-122"/>
              </a:rPr>
              <a:t>细砂</a:t>
            </a:r>
            <a:endParaRPr lang="zh-CN" altLang="en-US" sz="3600" dirty="0">
              <a:solidFill>
                <a:srgbClr val="FF0000"/>
              </a:solidFill>
              <a:effectLst>
                <a:outerShdw blurRad="38100" dist="38100" dir="2700000" algn="tl">
                  <a:srgbClr val="000000"/>
                </a:outerShdw>
              </a:effectLst>
              <a:latin typeface="华文行楷" panose="02010800040101010101" pitchFamily="2" charset="-122"/>
              <a:ea typeface="华文行楷" panose="02010800040101010101" pitchFamily="2" charset="-122"/>
            </a:endParaRPr>
          </a:p>
        </p:txBody>
      </p:sp>
      <p:sp>
        <p:nvSpPr>
          <p:cNvPr id="1149972" name="Rectangle 20"/>
          <p:cNvSpPr>
            <a:spLocks noChangeArrowheads="1"/>
          </p:cNvSpPr>
          <p:nvPr/>
        </p:nvSpPr>
        <p:spPr bwMode="auto">
          <a:xfrm>
            <a:off x="2923385" y="4879064"/>
            <a:ext cx="631825" cy="1143000"/>
          </a:xfrm>
          <a:prstGeom prst="rect">
            <a:avLst/>
          </a:prstGeom>
          <a:noFill/>
          <a:ln w="9525">
            <a:noFill/>
            <a:miter lim="800000"/>
          </a:ln>
          <a:effectLst/>
        </p:spPr>
        <p:txBody>
          <a:bodyPr lIns="92075" tIns="46038" rIns="92075" bIns="46038" anchor="ctr"/>
          <a:lstStyle/>
          <a:p>
            <a:pPr eaLnBrk="0" hangingPunct="0">
              <a:defRPr/>
            </a:pPr>
            <a:r>
              <a:rPr lang="zh-CN" altLang="en-US" sz="3600" dirty="0">
                <a:solidFill>
                  <a:srgbClr val="FF0000"/>
                </a:solidFill>
                <a:effectLst>
                  <a:outerShdw blurRad="38100" dist="38100" dir="2700000" algn="tl">
                    <a:srgbClr val="000000"/>
                  </a:outerShdw>
                </a:effectLst>
                <a:latin typeface="华文行楷" panose="02010800040101010101" pitchFamily="2" charset="-122"/>
                <a:ea typeface="华文行楷" panose="02010800040101010101" pitchFamily="2" charset="-122"/>
              </a:rPr>
              <a:t>粗砂</a:t>
            </a:r>
            <a:endParaRPr lang="zh-CN" altLang="en-US" sz="3600" dirty="0">
              <a:solidFill>
                <a:srgbClr val="FF0000"/>
              </a:solidFill>
              <a:effectLst>
                <a:outerShdw blurRad="38100" dist="38100" dir="2700000" algn="tl">
                  <a:srgbClr val="000000"/>
                </a:outerShdw>
              </a:effectLst>
              <a:latin typeface="华文行楷" panose="02010800040101010101" pitchFamily="2" charset="-122"/>
              <a:ea typeface="华文行楷" panose="02010800040101010101" pitchFamily="2" charset="-122"/>
            </a:endParaRPr>
          </a:p>
        </p:txBody>
      </p:sp>
      <p:sp>
        <p:nvSpPr>
          <p:cNvPr id="1149974" name="Rectangle 22"/>
          <p:cNvSpPr>
            <a:spLocks noChangeArrowheads="1"/>
          </p:cNvSpPr>
          <p:nvPr/>
        </p:nvSpPr>
        <p:spPr bwMode="auto">
          <a:xfrm>
            <a:off x="7215188" y="6038850"/>
            <a:ext cx="1125537" cy="819150"/>
          </a:xfrm>
          <a:prstGeom prst="rect">
            <a:avLst/>
          </a:prstGeom>
          <a:noFill/>
          <a:ln w="9525">
            <a:noFill/>
            <a:miter lim="800000"/>
          </a:ln>
          <a:effectLst/>
        </p:spPr>
        <p:txBody>
          <a:bodyPr lIns="92075" tIns="46038" rIns="92075" bIns="46038" anchor="ctr"/>
          <a:lstStyle/>
          <a:p>
            <a:pPr eaLnBrk="0" hangingPunct="0">
              <a:defRPr/>
            </a:pPr>
            <a:r>
              <a:rPr lang="zh-CN" altLang="en-US" sz="3600" dirty="0">
                <a:solidFill>
                  <a:srgbClr val="FF0000"/>
                </a:solidFill>
                <a:effectLst>
                  <a:outerShdw blurRad="38100" dist="38100" dir="2700000" algn="tl">
                    <a:srgbClr val="000000"/>
                  </a:outerShdw>
                </a:effectLst>
                <a:latin typeface="华文行楷" panose="02010800040101010101" pitchFamily="2" charset="-122"/>
                <a:ea typeface="华文行楷" panose="02010800040101010101" pitchFamily="2" charset="-122"/>
              </a:rPr>
              <a:t>卵石</a:t>
            </a:r>
            <a:endParaRPr lang="zh-CN" altLang="en-US" sz="3600" dirty="0">
              <a:solidFill>
                <a:srgbClr val="FF0000"/>
              </a:solidFill>
              <a:effectLst>
                <a:outerShdw blurRad="38100" dist="38100" dir="2700000" algn="tl">
                  <a:srgbClr val="000000"/>
                </a:outerShdw>
              </a:effectLst>
              <a:latin typeface="华文行楷" panose="02010800040101010101" pitchFamily="2" charset="-122"/>
              <a:ea typeface="华文行楷" panose="02010800040101010101" pitchFamily="2" charset="-122"/>
            </a:endParaRPr>
          </a:p>
        </p:txBody>
      </p:sp>
      <p:sp>
        <p:nvSpPr>
          <p:cNvPr id="1149975" name="Rectangle 23"/>
          <p:cNvSpPr>
            <a:spLocks noChangeArrowheads="1"/>
          </p:cNvSpPr>
          <p:nvPr/>
        </p:nvSpPr>
        <p:spPr bwMode="auto">
          <a:xfrm>
            <a:off x="7731125" y="2492375"/>
            <a:ext cx="1185863" cy="577850"/>
          </a:xfrm>
          <a:prstGeom prst="rect">
            <a:avLst/>
          </a:prstGeom>
          <a:noFill/>
          <a:ln w="9525">
            <a:noFill/>
            <a:miter lim="800000"/>
          </a:ln>
          <a:effectLst/>
        </p:spPr>
        <p:txBody>
          <a:bodyPr lIns="92075" tIns="46038" rIns="92075" bIns="46038" anchor="ctr"/>
          <a:lstStyle/>
          <a:p>
            <a:pPr eaLnBrk="0" hangingPunct="0">
              <a:defRPr/>
            </a:pPr>
            <a:r>
              <a:rPr lang="zh-CN" altLang="en-US" sz="3600" dirty="0">
                <a:solidFill>
                  <a:srgbClr val="FF0000"/>
                </a:solidFill>
                <a:effectLst>
                  <a:outerShdw blurRad="38100" dist="38100" dir="2700000" algn="tl">
                    <a:srgbClr val="000000"/>
                  </a:outerShdw>
                </a:effectLst>
                <a:latin typeface="华文行楷" panose="02010800040101010101" pitchFamily="2" charset="-122"/>
                <a:ea typeface="华文行楷" panose="02010800040101010101" pitchFamily="2" charset="-122"/>
              </a:rPr>
              <a:t>碎石</a:t>
            </a:r>
            <a:endParaRPr lang="zh-CN" altLang="en-US" sz="3600" dirty="0">
              <a:solidFill>
                <a:srgbClr val="FF0000"/>
              </a:solidFill>
              <a:effectLst>
                <a:outerShdw blurRad="38100" dist="38100" dir="2700000" algn="tl">
                  <a:srgbClr val="000000"/>
                </a:outerShdw>
              </a:effectLst>
              <a:latin typeface="华文行楷" panose="02010800040101010101" pitchFamily="2" charset="-122"/>
              <a:ea typeface="华文行楷" panose="02010800040101010101" pitchFamily="2" charset="-122"/>
            </a:endParaRPr>
          </a:p>
        </p:txBody>
      </p:sp>
      <p:sp>
        <p:nvSpPr>
          <p:cNvPr id="1149976" name="Rectangle 24"/>
          <p:cNvSpPr>
            <a:spLocks noChangeArrowheads="1"/>
          </p:cNvSpPr>
          <p:nvPr/>
        </p:nvSpPr>
        <p:spPr bwMode="auto">
          <a:xfrm>
            <a:off x="4652963" y="333375"/>
            <a:ext cx="957262" cy="1143000"/>
          </a:xfrm>
          <a:prstGeom prst="rect">
            <a:avLst/>
          </a:prstGeom>
          <a:noFill/>
          <a:ln w="9525">
            <a:noFill/>
            <a:miter lim="800000"/>
          </a:ln>
          <a:effectLst/>
        </p:spPr>
        <p:txBody>
          <a:bodyPr lIns="92075" tIns="46038" rIns="92075" bIns="46038" anchor="ctr"/>
          <a:lstStyle/>
          <a:p>
            <a:pPr eaLnBrk="0" hangingPunct="0">
              <a:defRPr/>
            </a:pPr>
            <a:r>
              <a:rPr lang="zh-CN" altLang="en-US" sz="3200" dirty="0" smtClean="0">
                <a:solidFill>
                  <a:srgbClr val="FF0000"/>
                </a:solidFill>
                <a:effectLst>
                  <a:outerShdw blurRad="38100" dist="38100" dir="2700000" algn="tl">
                    <a:srgbClr val="000000"/>
                  </a:outerShdw>
                </a:effectLst>
                <a:latin typeface="华文行楷" panose="02010800040101010101" pitchFamily="2" charset="-122"/>
                <a:ea typeface="华文行楷" panose="02010800040101010101" pitchFamily="2" charset="-122"/>
              </a:rPr>
              <a:t>黏土</a:t>
            </a:r>
            <a:endParaRPr lang="zh-CN" altLang="en-US" sz="3200" dirty="0">
              <a:solidFill>
                <a:srgbClr val="FF0000"/>
              </a:solidFill>
              <a:effectLst>
                <a:outerShdw blurRad="38100" dist="38100" dir="2700000" algn="tl">
                  <a:srgbClr val="000000"/>
                </a:outerShdw>
              </a:effectLst>
              <a:latin typeface="华文行楷" panose="02010800040101010101" pitchFamily="2" charset="-122"/>
              <a:ea typeface="华文行楷" panose="02010800040101010101" pitchFamily="2" charset="-122"/>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DF578904-CB61-4770-9D82-C70ED935EEA6}" type="slidenum">
              <a:rPr lang="zh-CN" altLang="en-US" sz="1200">
                <a:latin typeface="Garamond" panose="02020404030301010803" pitchFamily="18" charset="0"/>
              </a:rPr>
            </a:fld>
            <a:endParaRPr lang="en-US" altLang="zh-CN" sz="1200">
              <a:latin typeface="Garamond" panose="02020404030301010803" pitchFamily="18" charset="0"/>
            </a:endParaRPr>
          </a:p>
        </p:txBody>
      </p:sp>
      <p:sp>
        <p:nvSpPr>
          <p:cNvPr id="2" name="矩形 1"/>
          <p:cNvSpPr/>
          <p:nvPr/>
        </p:nvSpPr>
        <p:spPr>
          <a:xfrm>
            <a:off x="3203848" y="620688"/>
            <a:ext cx="2040943" cy="461665"/>
          </a:xfrm>
          <a:prstGeom prst="rect">
            <a:avLst/>
          </a:prstGeom>
          <a:solidFill>
            <a:srgbClr val="FFC000"/>
          </a:solidFill>
        </p:spPr>
        <p:txBody>
          <a:bodyPr wrap="none">
            <a:spAutoFit/>
          </a:bodyPr>
          <a:lstStyle/>
          <a:p>
            <a:r>
              <a:rPr lang="zh-CN" altLang="en-US" b="1" dirty="0">
                <a:solidFill>
                  <a:srgbClr val="FFFF00"/>
                </a:solidFill>
                <a:ea typeface="黑体" panose="02010609060101010101" pitchFamily="2" charset="-122"/>
              </a:rPr>
              <a:t>土的分类标准</a:t>
            </a:r>
            <a:endParaRPr lang="zh-CN" altLang="en-US" dirty="0"/>
          </a:p>
        </p:txBody>
      </p:sp>
      <p:sp>
        <p:nvSpPr>
          <p:cNvPr id="3" name="矩形 2"/>
          <p:cNvSpPr/>
          <p:nvPr/>
        </p:nvSpPr>
        <p:spPr>
          <a:xfrm>
            <a:off x="457200" y="1440835"/>
            <a:ext cx="5494328" cy="4524315"/>
          </a:xfrm>
          <a:prstGeom prst="rect">
            <a:avLst/>
          </a:prstGeom>
        </p:spPr>
        <p:txBody>
          <a:bodyPr wrap="square">
            <a:spAutoFit/>
          </a:bodyPr>
          <a:lstStyle/>
          <a:p>
            <a:pPr marL="342900" indent="-342900" algn="just" eaLnBrk="1" hangingPunct="1">
              <a:lnSpc>
                <a:spcPct val="120000"/>
              </a:lnSpc>
              <a:buFont typeface="Wingdings" panose="05000000000000000000" pitchFamily="2" charset="2"/>
              <a:buChar char="Ø"/>
              <a:defRPr/>
            </a:pPr>
            <a:r>
              <a:rPr lang="zh-CN" altLang="en-US" b="1" dirty="0">
                <a:ea typeface="+mn-ea"/>
                <a:cs typeface="Times New Roman" panose="02020603050405020304" pitchFamily="18" charset="0"/>
              </a:rPr>
              <a:t>在考虑划分标准时，注重土的天然结构特性和强度，并始终与土的主要工程特性</a:t>
            </a:r>
            <a:r>
              <a:rPr lang="en-US" altLang="zh-CN" b="1" dirty="0">
                <a:ea typeface="+mn-ea"/>
                <a:cs typeface="Times New Roman" panose="02020603050405020304" pitchFamily="18" charset="0"/>
              </a:rPr>
              <a:t>——</a:t>
            </a:r>
            <a:r>
              <a:rPr lang="zh-CN" altLang="en-US" b="1" dirty="0">
                <a:solidFill>
                  <a:srgbClr val="FF0000"/>
                </a:solidFill>
                <a:ea typeface="+mn-ea"/>
                <a:cs typeface="Times New Roman" panose="02020603050405020304" pitchFamily="18" charset="0"/>
              </a:rPr>
              <a:t>变形</a:t>
            </a:r>
            <a:r>
              <a:rPr lang="zh-CN" altLang="en-US" b="1" dirty="0">
                <a:ea typeface="+mn-ea"/>
                <a:cs typeface="Times New Roman" panose="02020603050405020304" pitchFamily="18" charset="0"/>
              </a:rPr>
              <a:t>和</a:t>
            </a:r>
            <a:r>
              <a:rPr lang="zh-CN" altLang="en-US" b="1" dirty="0">
                <a:solidFill>
                  <a:srgbClr val="FF0000"/>
                </a:solidFill>
                <a:ea typeface="+mn-ea"/>
                <a:cs typeface="Times New Roman" panose="02020603050405020304" pitchFamily="18" charset="0"/>
              </a:rPr>
              <a:t>强度</a:t>
            </a:r>
            <a:r>
              <a:rPr lang="zh-CN" altLang="en-US" b="1" dirty="0">
                <a:ea typeface="+mn-ea"/>
                <a:cs typeface="Times New Roman" panose="02020603050405020304" pitchFamily="18" charset="0"/>
              </a:rPr>
              <a:t>特征紧密联系。</a:t>
            </a:r>
            <a:endParaRPr lang="en-US" altLang="zh-CN" b="1" dirty="0" smtClean="0">
              <a:ea typeface="+mn-ea"/>
              <a:cs typeface="Times New Roman" panose="02020603050405020304" pitchFamily="18" charset="0"/>
            </a:endParaRPr>
          </a:p>
          <a:p>
            <a:pPr marL="342900" indent="-342900" algn="just" eaLnBrk="1" hangingPunct="1">
              <a:lnSpc>
                <a:spcPct val="120000"/>
              </a:lnSpc>
              <a:buFont typeface="Wingdings" panose="05000000000000000000" pitchFamily="2" charset="2"/>
              <a:buChar char="Ø"/>
              <a:defRPr/>
            </a:pPr>
            <a:r>
              <a:rPr lang="zh-CN" altLang="en-US" b="1" dirty="0" smtClean="0">
                <a:ea typeface="+mn-ea"/>
                <a:cs typeface="Times New Roman" panose="02020603050405020304" pitchFamily="18" charset="0"/>
              </a:rPr>
              <a:t>国际</a:t>
            </a:r>
            <a:r>
              <a:rPr lang="zh-CN" altLang="en-US" b="1" dirty="0">
                <a:ea typeface="+mn-ea"/>
                <a:cs typeface="Times New Roman" panose="02020603050405020304" pitchFamily="18" charset="0"/>
              </a:rPr>
              <a:t>上土的统一分类系统</a:t>
            </a:r>
            <a:r>
              <a:rPr lang="en-US" altLang="zh-CN" b="1" dirty="0">
                <a:ea typeface="+mn-ea"/>
                <a:cs typeface="Times New Roman" panose="02020603050405020304" pitchFamily="18" charset="0"/>
              </a:rPr>
              <a:t>(Unified Soil Classification System)</a:t>
            </a:r>
            <a:r>
              <a:rPr lang="zh-CN" altLang="en-US" b="1" dirty="0">
                <a:ea typeface="+mn-ea"/>
                <a:cs typeface="Times New Roman" panose="02020603050405020304" pitchFamily="18" charset="0"/>
              </a:rPr>
              <a:t>来源于美国</a:t>
            </a:r>
            <a:r>
              <a:rPr lang="en-US" altLang="zh-CN" b="1" dirty="0">
                <a:ea typeface="+mn-ea"/>
                <a:cs typeface="Times New Roman" panose="02020603050405020304" pitchFamily="18" charset="0"/>
              </a:rPr>
              <a:t>A.</a:t>
            </a:r>
            <a:r>
              <a:rPr lang="zh-CN" altLang="en-US" b="1" dirty="0">
                <a:ea typeface="+mn-ea"/>
                <a:cs typeface="Times New Roman" panose="02020603050405020304" pitchFamily="18" charset="0"/>
              </a:rPr>
              <a:t>卡萨格兰特</a:t>
            </a:r>
            <a:r>
              <a:rPr lang="en-US" altLang="zh-CN" b="1" dirty="0">
                <a:ea typeface="+mn-ea"/>
                <a:cs typeface="Times New Roman" panose="02020603050405020304" pitchFamily="18" charset="0"/>
              </a:rPr>
              <a:t>(</a:t>
            </a:r>
            <a:r>
              <a:rPr lang="en-US" altLang="zh-CN" b="1" dirty="0" err="1">
                <a:ea typeface="+mn-ea"/>
                <a:cs typeface="Times New Roman" panose="02020603050405020304" pitchFamily="18" charset="0"/>
              </a:rPr>
              <a:t>Casagrande</a:t>
            </a:r>
            <a:r>
              <a:rPr lang="zh-CN" altLang="en-US" b="1" dirty="0">
                <a:ea typeface="+mn-ea"/>
                <a:cs typeface="Times New Roman" panose="02020603050405020304" pitchFamily="18" charset="0"/>
              </a:rPr>
              <a:t>，</a:t>
            </a:r>
            <a:r>
              <a:rPr lang="en-US" altLang="zh-CN" b="1" dirty="0">
                <a:ea typeface="+mn-ea"/>
                <a:cs typeface="Times New Roman" panose="02020603050405020304" pitchFamily="18" charset="0"/>
              </a:rPr>
              <a:t>1942)</a:t>
            </a:r>
            <a:r>
              <a:rPr lang="zh-CN" altLang="en-US" b="1" dirty="0">
                <a:ea typeface="+mn-ea"/>
                <a:cs typeface="Times New Roman" panose="02020603050405020304" pitchFamily="18" charset="0"/>
              </a:rPr>
              <a:t>提出的一种分类法体系（属于材料工程系统的分类）。</a:t>
            </a:r>
            <a:r>
              <a:rPr lang="en-US" altLang="zh-CN" b="1" dirty="0">
                <a:ea typeface="+mn-ea"/>
                <a:cs typeface="Times New Roman" panose="02020603050405020304" pitchFamily="18" charset="0"/>
              </a:rPr>
              <a:t>(ASTM</a:t>
            </a:r>
            <a:r>
              <a:rPr lang="en-US" altLang="zh-CN" b="1" dirty="0" smtClean="0">
                <a:ea typeface="+mn-ea"/>
                <a:cs typeface="Times New Roman" panose="02020603050405020304" pitchFamily="18" charset="0"/>
              </a:rPr>
              <a:t>)</a:t>
            </a:r>
            <a:endParaRPr lang="en-US" altLang="zh-CN" b="1" dirty="0" smtClean="0">
              <a:ea typeface="+mn-ea"/>
              <a:cs typeface="Times New Roman" panose="02020603050405020304" pitchFamily="18" charset="0"/>
            </a:endParaRPr>
          </a:p>
          <a:p>
            <a:pPr marL="342900" indent="-342900" algn="just">
              <a:lnSpc>
                <a:spcPct val="120000"/>
              </a:lnSpc>
              <a:buFont typeface="Wingdings" panose="05000000000000000000" pitchFamily="2" charset="2"/>
              <a:buChar char="Ø"/>
              <a:defRPr/>
            </a:pPr>
            <a:r>
              <a:rPr kumimoji="0" lang="zh-CN" altLang="en-US" b="1" dirty="0">
                <a:ea typeface="+mn-ea"/>
                <a:cs typeface="Times New Roman" panose="02020603050405020304" pitchFamily="18" charset="0"/>
              </a:rPr>
              <a:t>它无法考虑土的成因、年代对工程性质的影响，是这种方法存在的缺陷</a:t>
            </a:r>
            <a:r>
              <a:rPr kumimoji="0" lang="zh-CN" altLang="en-US" b="1" dirty="0" smtClean="0">
                <a:ea typeface="+mn-ea"/>
                <a:cs typeface="Times New Roman" panose="02020603050405020304" pitchFamily="18" charset="0"/>
              </a:rPr>
              <a:t>。</a:t>
            </a:r>
            <a:endParaRPr kumimoji="0" lang="zh-CN" altLang="en-US" b="1" dirty="0">
              <a:ea typeface="+mn-ea"/>
              <a:cs typeface="Times New Roman" panose="02020603050405020304" pitchFamily="18" charset="0"/>
            </a:endParaRPr>
          </a:p>
        </p:txBody>
      </p:sp>
      <p:pic>
        <p:nvPicPr>
          <p:cNvPr id="11" name="Picture 3" descr="Arthur Casagrande"/>
          <p:cNvPicPr>
            <a:picLocks noChangeAspect="1" noChangeArrowheads="1"/>
          </p:cNvPicPr>
          <p:nvPr/>
        </p:nvPicPr>
        <p:blipFill>
          <a:blip r:embed="rId1">
            <a:extLst>
              <a:ext uri="{28A0092B-C50C-407E-A947-70E740481C1C}">
                <a14:useLocalDpi xmlns:a14="http://schemas.microsoft.com/office/drawing/2010/main" val="0"/>
              </a:ext>
            </a:extLst>
          </a:blip>
          <a:srcRect l="24246" r="25252" b="29773"/>
          <a:stretch>
            <a:fillRect/>
          </a:stretch>
        </p:blipFill>
        <p:spPr bwMode="auto">
          <a:xfrm>
            <a:off x="6228184" y="1844824"/>
            <a:ext cx="2843212"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9"/>
          <p:cNvSpPr txBox="1">
            <a:spLocks noChangeArrowheads="1"/>
          </p:cNvSpPr>
          <p:nvPr/>
        </p:nvSpPr>
        <p:spPr bwMode="auto">
          <a:xfrm>
            <a:off x="1588" y="1588"/>
            <a:ext cx="2698204" cy="43053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800" b="1" dirty="0">
                <a:solidFill>
                  <a:srgbClr val="FF3300"/>
                </a:solidFill>
                <a:ea typeface="+mj-ea"/>
                <a:cs typeface="Times New Roman" panose="02020603050405020304" pitchFamily="18" charset="0"/>
              </a:rPr>
              <a:t>§</a:t>
            </a:r>
            <a:r>
              <a:rPr lang="en-US" altLang="zh-CN" sz="2800" b="1" dirty="0" smtClean="0">
                <a:solidFill>
                  <a:srgbClr val="FF3300"/>
                </a:solidFill>
                <a:ea typeface="+mj-ea"/>
                <a:cs typeface="Times New Roman" panose="02020603050405020304" pitchFamily="18" charset="0"/>
              </a:rPr>
              <a:t>1</a:t>
            </a:r>
            <a:r>
              <a:rPr lang="en-US" altLang="zh-CN" sz="2800" b="1" dirty="0" smtClean="0">
                <a:solidFill>
                  <a:srgbClr val="FF3300"/>
                </a:solidFill>
                <a:ea typeface="+mj-ea"/>
                <a:cs typeface="Times New Roman" panose="02020603050405020304" pitchFamily="18" charset="0"/>
              </a:rPr>
              <a:t>.7 </a:t>
            </a:r>
            <a:r>
              <a:rPr lang="zh-CN" altLang="en-US" sz="2800" b="1" dirty="0" smtClean="0">
                <a:solidFill>
                  <a:srgbClr val="FF3300"/>
                </a:solidFill>
                <a:ea typeface="+mj-ea"/>
                <a:cs typeface="Times New Roman" panose="02020603050405020304" pitchFamily="18" charset="0"/>
              </a:rPr>
              <a:t>土的分类</a:t>
            </a:r>
            <a:endParaRPr lang="zh-CN" altLang="en-US" sz="2800" b="1" dirty="0">
              <a:solidFill>
                <a:srgbClr val="FF3300"/>
              </a:solidFill>
              <a:ea typeface="+mj-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5576" y="548680"/>
            <a:ext cx="7992888" cy="2862322"/>
          </a:xfrm>
          <a:prstGeom prst="rect">
            <a:avLst/>
          </a:prstGeom>
        </p:spPr>
        <p:txBody>
          <a:bodyPr wrap="square">
            <a:spAutoFit/>
          </a:bodyPr>
          <a:lstStyle/>
          <a:p>
            <a:pPr marL="342900" indent="-342900" eaLnBrk="1" hangingPunct="1">
              <a:lnSpc>
                <a:spcPct val="150000"/>
              </a:lnSpc>
              <a:buFont typeface="Wingdings" panose="05000000000000000000" pitchFamily="2" charset="2"/>
              <a:buChar char="Ø"/>
              <a:defRPr/>
            </a:pPr>
            <a:r>
              <a:rPr lang="zh-CN" altLang="en-US" b="1" dirty="0">
                <a:ea typeface="+mn-ea"/>
                <a:cs typeface="Times New Roman" panose="02020603050405020304" pitchFamily="18" charset="0"/>
              </a:rPr>
              <a:t>地基土按</a:t>
            </a:r>
            <a:r>
              <a:rPr lang="zh-CN" altLang="en-US" b="1" dirty="0">
                <a:solidFill>
                  <a:srgbClr val="FF0000"/>
                </a:solidFill>
                <a:ea typeface="+mn-ea"/>
                <a:cs typeface="Times New Roman" panose="02020603050405020304" pitchFamily="18" charset="0"/>
              </a:rPr>
              <a:t>沉积年代</a:t>
            </a:r>
            <a:r>
              <a:rPr lang="zh-CN" altLang="en-US" b="1" dirty="0">
                <a:ea typeface="+mn-ea"/>
                <a:cs typeface="Times New Roman" panose="02020603050405020304" pitchFamily="18" charset="0"/>
              </a:rPr>
              <a:t>可划分为：</a:t>
            </a:r>
            <a:endParaRPr lang="zh-CN" altLang="en-US" b="1" dirty="0">
              <a:ea typeface="+mn-ea"/>
              <a:cs typeface="Times New Roman" panose="02020603050405020304" pitchFamily="18" charset="0"/>
            </a:endParaRPr>
          </a:p>
          <a:p>
            <a:pPr marL="0" indent="0" eaLnBrk="1" hangingPunct="1">
              <a:lnSpc>
                <a:spcPct val="150000"/>
              </a:lnSpc>
              <a:buFont typeface="Wingdings" panose="05000000000000000000" pitchFamily="2" charset="2"/>
              <a:buNone/>
              <a:defRPr/>
            </a:pPr>
            <a:r>
              <a:rPr lang="zh-CN" altLang="en-US" b="1" dirty="0">
                <a:ea typeface="+mn-ea"/>
                <a:cs typeface="Times New Roman" panose="02020603050405020304" pitchFamily="18" charset="0"/>
              </a:rPr>
              <a:t> </a:t>
            </a:r>
            <a:r>
              <a:rPr lang="en-US" altLang="zh-CN" b="1" dirty="0">
                <a:ea typeface="+mn-ea"/>
                <a:cs typeface="Times New Roman" panose="02020603050405020304" pitchFamily="18" charset="0"/>
              </a:rPr>
              <a:t>1)</a:t>
            </a:r>
            <a:r>
              <a:rPr lang="zh-CN" altLang="en-US" b="1" dirty="0">
                <a:ea typeface="+mn-ea"/>
                <a:cs typeface="Times New Roman" panose="02020603050405020304" pitchFamily="18" charset="0"/>
              </a:rPr>
              <a:t>老</a:t>
            </a:r>
            <a:r>
              <a:rPr lang="zh-CN" altLang="en-US" b="1" dirty="0" smtClean="0">
                <a:ea typeface="+mn-ea"/>
                <a:cs typeface="Times New Roman" panose="02020603050405020304" pitchFamily="18" charset="0"/>
              </a:rPr>
              <a:t>堆积土：晚</a:t>
            </a:r>
            <a:r>
              <a:rPr lang="zh-CN" altLang="en-US" b="1" dirty="0">
                <a:ea typeface="+mn-ea"/>
                <a:cs typeface="Times New Roman" panose="02020603050405020304" pitchFamily="18" charset="0"/>
              </a:rPr>
              <a:t>更新世</a:t>
            </a:r>
            <a:r>
              <a:rPr lang="en-US" altLang="zh-CN" b="1" i="1" dirty="0">
                <a:ea typeface="+mn-ea"/>
                <a:cs typeface="Times New Roman" panose="02020603050405020304" pitchFamily="18" charset="0"/>
              </a:rPr>
              <a:t>Q</a:t>
            </a:r>
            <a:r>
              <a:rPr lang="en-US" altLang="zh-CN" b="1" baseline="-30000" dirty="0">
                <a:ea typeface="+mn-ea"/>
                <a:cs typeface="Times New Roman" panose="02020603050405020304" pitchFamily="18" charset="0"/>
              </a:rPr>
              <a:t>3</a:t>
            </a:r>
            <a:r>
              <a:rPr lang="zh-CN" altLang="en-US" b="1" dirty="0">
                <a:ea typeface="+mn-ea"/>
                <a:cs typeface="Times New Roman" panose="02020603050405020304" pitchFamily="18" charset="0"/>
              </a:rPr>
              <a:t>及其以前堆积的土层 ；</a:t>
            </a:r>
            <a:endParaRPr lang="zh-CN" altLang="en-US" b="1" dirty="0">
              <a:ea typeface="+mn-ea"/>
              <a:cs typeface="Times New Roman" panose="02020603050405020304" pitchFamily="18" charset="0"/>
            </a:endParaRPr>
          </a:p>
          <a:p>
            <a:pPr marL="0" indent="0" eaLnBrk="1" hangingPunct="1">
              <a:lnSpc>
                <a:spcPct val="150000"/>
              </a:lnSpc>
              <a:buFont typeface="Wingdings" panose="05000000000000000000" pitchFamily="2" charset="2"/>
              <a:buNone/>
              <a:defRPr/>
            </a:pPr>
            <a:r>
              <a:rPr lang="zh-CN" altLang="en-US" b="1" dirty="0">
                <a:ea typeface="+mn-ea"/>
                <a:cs typeface="Times New Roman" panose="02020603050405020304" pitchFamily="18" charset="0"/>
              </a:rPr>
              <a:t> </a:t>
            </a:r>
            <a:r>
              <a:rPr lang="en-US" altLang="zh-CN" b="1" dirty="0">
                <a:ea typeface="+mn-ea"/>
                <a:cs typeface="Times New Roman" panose="02020603050405020304" pitchFamily="18" charset="0"/>
              </a:rPr>
              <a:t>2)</a:t>
            </a:r>
            <a:r>
              <a:rPr lang="zh-CN" altLang="en-US" b="1" dirty="0">
                <a:ea typeface="+mn-ea"/>
                <a:cs typeface="Times New Roman" panose="02020603050405020304" pitchFamily="18" charset="0"/>
              </a:rPr>
              <a:t>一般</a:t>
            </a:r>
            <a:r>
              <a:rPr lang="zh-CN" altLang="en-US" b="1" dirty="0" smtClean="0">
                <a:ea typeface="+mn-ea"/>
                <a:cs typeface="Times New Roman" panose="02020603050405020304" pitchFamily="18" charset="0"/>
              </a:rPr>
              <a:t>堆积土：全新世</a:t>
            </a:r>
            <a:r>
              <a:rPr lang="en-US" altLang="zh-CN" b="1" dirty="0">
                <a:ea typeface="+mn-ea"/>
                <a:cs typeface="Times New Roman" panose="02020603050405020304" pitchFamily="18" charset="0"/>
              </a:rPr>
              <a:t>(</a:t>
            </a:r>
            <a:r>
              <a:rPr lang="zh-CN" altLang="en-US" b="1" dirty="0">
                <a:ea typeface="+mn-ea"/>
                <a:cs typeface="Times New Roman" panose="02020603050405020304" pitchFamily="18" charset="0"/>
              </a:rPr>
              <a:t>文化期以前</a:t>
            </a:r>
            <a:r>
              <a:rPr lang="en-US" altLang="zh-CN" b="1" i="1" dirty="0">
                <a:ea typeface="+mn-ea"/>
                <a:cs typeface="Times New Roman" panose="02020603050405020304" pitchFamily="18" charset="0"/>
              </a:rPr>
              <a:t>Q</a:t>
            </a:r>
            <a:r>
              <a:rPr lang="en-US" altLang="zh-CN" b="1" baseline="-30000" dirty="0">
                <a:ea typeface="+mn-ea"/>
                <a:cs typeface="Times New Roman" panose="02020603050405020304" pitchFamily="18" charset="0"/>
              </a:rPr>
              <a:t>4</a:t>
            </a:r>
            <a:r>
              <a:rPr lang="en-US" altLang="zh-CN" b="1" dirty="0">
                <a:ea typeface="+mn-ea"/>
                <a:cs typeface="Times New Roman" panose="02020603050405020304" pitchFamily="18" charset="0"/>
              </a:rPr>
              <a:t>)</a:t>
            </a:r>
            <a:r>
              <a:rPr lang="zh-CN" altLang="en-US" b="1" dirty="0">
                <a:ea typeface="+mn-ea"/>
                <a:cs typeface="Times New Roman" panose="02020603050405020304" pitchFamily="18" charset="0"/>
              </a:rPr>
              <a:t>堆积的土层；</a:t>
            </a:r>
            <a:endParaRPr lang="zh-CN" altLang="en-US" b="1" dirty="0">
              <a:ea typeface="+mn-ea"/>
              <a:cs typeface="Times New Roman" panose="02020603050405020304" pitchFamily="18" charset="0"/>
            </a:endParaRPr>
          </a:p>
          <a:p>
            <a:pPr marL="0" indent="0" eaLnBrk="1" hangingPunct="1">
              <a:lnSpc>
                <a:spcPct val="150000"/>
              </a:lnSpc>
              <a:buFont typeface="Wingdings" panose="05000000000000000000" pitchFamily="2" charset="2"/>
              <a:buNone/>
              <a:defRPr/>
            </a:pPr>
            <a:r>
              <a:rPr lang="zh-CN" altLang="en-US" b="1" dirty="0">
                <a:ea typeface="+mn-ea"/>
                <a:cs typeface="Times New Roman" panose="02020603050405020304" pitchFamily="18" charset="0"/>
              </a:rPr>
              <a:t> </a:t>
            </a:r>
            <a:r>
              <a:rPr lang="en-US" altLang="zh-CN" b="1" dirty="0">
                <a:ea typeface="+mn-ea"/>
                <a:cs typeface="Times New Roman" panose="02020603050405020304" pitchFamily="18" charset="0"/>
              </a:rPr>
              <a:t>3)</a:t>
            </a:r>
            <a:r>
              <a:rPr lang="zh-CN" altLang="en-US" b="1" dirty="0">
                <a:ea typeface="+mn-ea"/>
                <a:cs typeface="Times New Roman" panose="02020603050405020304" pitchFamily="18" charset="0"/>
              </a:rPr>
              <a:t>新近</a:t>
            </a:r>
            <a:r>
              <a:rPr lang="zh-CN" altLang="en-US" b="1" dirty="0" smtClean="0">
                <a:ea typeface="+mn-ea"/>
                <a:cs typeface="Times New Roman" panose="02020603050405020304" pitchFamily="18" charset="0"/>
              </a:rPr>
              <a:t>堆积土：文化</a:t>
            </a:r>
            <a:r>
              <a:rPr lang="zh-CN" altLang="en-US" b="1" dirty="0">
                <a:ea typeface="+mn-ea"/>
                <a:cs typeface="Times New Roman" panose="02020603050405020304" pitchFamily="18" charset="0"/>
              </a:rPr>
              <a:t>期以来新近堆积的土层</a:t>
            </a:r>
            <a:r>
              <a:rPr lang="en-US" altLang="zh-CN" b="1" i="1" dirty="0">
                <a:ea typeface="+mn-ea"/>
                <a:cs typeface="Times New Roman" panose="02020603050405020304" pitchFamily="18" charset="0"/>
              </a:rPr>
              <a:t>Q</a:t>
            </a:r>
            <a:r>
              <a:rPr lang="en-US" altLang="zh-CN" b="1" baseline="-30000" dirty="0">
                <a:ea typeface="+mn-ea"/>
                <a:cs typeface="Times New Roman" panose="02020603050405020304" pitchFamily="18" charset="0"/>
              </a:rPr>
              <a:t>4</a:t>
            </a:r>
            <a:r>
              <a:rPr lang="zh-CN" altLang="en-US" b="1" dirty="0">
                <a:ea typeface="+mn-ea"/>
                <a:cs typeface="Times New Roman" panose="02020603050405020304" pitchFamily="18" charset="0"/>
              </a:rPr>
              <a:t>，一般呈欠固结状态，结构强度较低 。</a:t>
            </a:r>
            <a:endParaRPr lang="zh-CN" altLang="en-US" b="1" dirty="0">
              <a:ea typeface="+mn-ea"/>
              <a:cs typeface="Times New Roman" panose="02020603050405020304" pitchFamily="18" charset="0"/>
            </a:endParaRPr>
          </a:p>
        </p:txBody>
      </p:sp>
      <p:sp>
        <p:nvSpPr>
          <p:cNvPr id="3" name="矩形 2"/>
          <p:cNvSpPr/>
          <p:nvPr/>
        </p:nvSpPr>
        <p:spPr>
          <a:xfrm>
            <a:off x="611560" y="3411002"/>
            <a:ext cx="7848872" cy="2862322"/>
          </a:xfrm>
          <a:prstGeom prst="rect">
            <a:avLst/>
          </a:prstGeom>
        </p:spPr>
        <p:txBody>
          <a:bodyPr wrap="square">
            <a:spAutoFit/>
          </a:bodyPr>
          <a:lstStyle/>
          <a:p>
            <a:pPr marL="342900" indent="-342900" eaLnBrk="1" hangingPunct="1">
              <a:lnSpc>
                <a:spcPct val="150000"/>
              </a:lnSpc>
              <a:buFont typeface="Wingdings" panose="05000000000000000000" pitchFamily="2" charset="2"/>
              <a:buChar char="Ø"/>
              <a:defRPr/>
            </a:pPr>
            <a:r>
              <a:rPr lang="zh-CN" altLang="en-US" b="1" dirty="0">
                <a:cs typeface="Times New Roman" panose="02020603050405020304" pitchFamily="18" charset="0"/>
              </a:rPr>
              <a:t>土按</a:t>
            </a:r>
            <a:r>
              <a:rPr lang="zh-CN" altLang="en-US" b="1" dirty="0">
                <a:solidFill>
                  <a:srgbClr val="FF0000"/>
                </a:solidFill>
                <a:cs typeface="Times New Roman" panose="02020603050405020304" pitchFamily="18" charset="0"/>
              </a:rPr>
              <a:t>颗粒级配和塑性指数</a:t>
            </a:r>
            <a:r>
              <a:rPr lang="zh-CN" altLang="en-US" b="1" dirty="0">
                <a:cs typeface="Times New Roman" panose="02020603050405020304" pitchFamily="18" charset="0"/>
              </a:rPr>
              <a:t>分为碎石土、砂土、粉土</a:t>
            </a:r>
            <a:r>
              <a:rPr lang="zh-CN" altLang="en-US" b="1" dirty="0" smtClean="0">
                <a:cs typeface="Times New Roman" panose="02020603050405020304" pitchFamily="18" charset="0"/>
              </a:rPr>
              <a:t>和黏性</a:t>
            </a:r>
            <a:r>
              <a:rPr lang="zh-CN" altLang="en-US" b="1" dirty="0">
                <a:cs typeface="Times New Roman" panose="02020603050405020304" pitchFamily="18" charset="0"/>
              </a:rPr>
              <a:t>土四大类。</a:t>
            </a:r>
            <a:endParaRPr lang="zh-CN" altLang="en-US" b="1" dirty="0">
              <a:cs typeface="Times New Roman" panose="02020603050405020304" pitchFamily="18" charset="0"/>
            </a:endParaRPr>
          </a:p>
          <a:p>
            <a:pPr marL="342900" indent="-342900" eaLnBrk="1" hangingPunct="1">
              <a:lnSpc>
                <a:spcPct val="150000"/>
              </a:lnSpc>
              <a:buFont typeface="Wingdings" panose="05000000000000000000" pitchFamily="2" charset="2"/>
              <a:buChar char="Ø"/>
              <a:defRPr/>
            </a:pPr>
            <a:r>
              <a:rPr lang="zh-CN" altLang="en-US" b="1" dirty="0" smtClean="0">
                <a:cs typeface="Times New Roman" panose="02020603050405020304" pitchFamily="18" charset="0"/>
              </a:rPr>
              <a:t>另有</a:t>
            </a:r>
            <a:r>
              <a:rPr lang="zh-CN" altLang="en-US" b="1" dirty="0">
                <a:cs typeface="Times New Roman" panose="02020603050405020304" pitchFamily="18" charset="0"/>
              </a:rPr>
              <a:t>公路桥涵地基土的分类、</a:t>
            </a:r>
            <a:r>
              <a:rPr lang="zh-CN" altLang="en-US" b="1" dirty="0" smtClean="0">
                <a:cs typeface="Times New Roman" panose="02020603050405020304" pitchFamily="18" charset="0"/>
              </a:rPr>
              <a:t>公路路基</a:t>
            </a:r>
            <a:r>
              <a:rPr lang="zh-CN" altLang="en-US" b="1" dirty="0">
                <a:cs typeface="Times New Roman" panose="02020603050405020304" pitchFamily="18" charset="0"/>
              </a:rPr>
              <a:t>土的分类等。</a:t>
            </a:r>
            <a:endParaRPr lang="zh-CN" altLang="en-US" b="1" dirty="0">
              <a:cs typeface="Times New Roman" panose="02020603050405020304" pitchFamily="18" charset="0"/>
            </a:endParaRPr>
          </a:p>
          <a:p>
            <a:pPr marL="342900" indent="-342900" eaLnBrk="1" hangingPunct="1">
              <a:lnSpc>
                <a:spcPct val="150000"/>
              </a:lnSpc>
              <a:buFont typeface="Wingdings" panose="05000000000000000000" pitchFamily="2" charset="2"/>
              <a:buChar char="Ø"/>
              <a:defRPr/>
            </a:pPr>
            <a:r>
              <a:rPr lang="zh-CN" altLang="en-US" b="1" dirty="0" smtClean="0">
                <a:cs typeface="Times New Roman" panose="02020603050405020304" pitchFamily="18" charset="0"/>
              </a:rPr>
              <a:t>通常：</a:t>
            </a:r>
            <a:r>
              <a:rPr lang="zh-CN" altLang="en-US" b="1" dirty="0">
                <a:cs typeface="Times New Roman" panose="02020603050405020304" pitchFamily="18" charset="0"/>
              </a:rPr>
              <a:t>粗粒土主要由粒组、颗粒级配来描述定名，细粒土主要由塑性指数和液限来描述定名（塑性图）。</a:t>
            </a:r>
            <a:endParaRPr lang="zh-CN" altLang="en-US" b="1" dirty="0">
              <a:cs typeface="Times New Roman" panose="02020603050405020304" pitchFamily="18" charset="0"/>
            </a:endParaRPr>
          </a:p>
        </p:txBody>
      </p:sp>
      <p:sp>
        <p:nvSpPr>
          <p:cNvPr id="4" name="Text Box 39"/>
          <p:cNvSpPr txBox="1">
            <a:spLocks noChangeArrowheads="1"/>
          </p:cNvSpPr>
          <p:nvPr/>
        </p:nvSpPr>
        <p:spPr bwMode="auto">
          <a:xfrm>
            <a:off x="1588" y="1588"/>
            <a:ext cx="2698204" cy="43053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800" b="1" dirty="0">
                <a:solidFill>
                  <a:srgbClr val="FF3300"/>
                </a:solidFill>
                <a:ea typeface="+mj-ea"/>
                <a:cs typeface="Times New Roman" panose="02020603050405020304" pitchFamily="18" charset="0"/>
              </a:rPr>
              <a:t>§</a:t>
            </a:r>
            <a:r>
              <a:rPr lang="en-US" altLang="zh-CN" sz="2800" b="1" dirty="0" smtClean="0">
                <a:solidFill>
                  <a:srgbClr val="FF3300"/>
                </a:solidFill>
                <a:ea typeface="+mj-ea"/>
                <a:cs typeface="Times New Roman" panose="02020603050405020304" pitchFamily="18" charset="0"/>
              </a:rPr>
              <a:t>1</a:t>
            </a:r>
            <a:r>
              <a:rPr lang="en-US" altLang="zh-CN" sz="2800" b="1" dirty="0" smtClean="0">
                <a:solidFill>
                  <a:srgbClr val="FF3300"/>
                </a:solidFill>
                <a:ea typeface="+mj-ea"/>
                <a:cs typeface="Times New Roman" panose="02020603050405020304" pitchFamily="18" charset="0"/>
              </a:rPr>
              <a:t>.7 </a:t>
            </a:r>
            <a:r>
              <a:rPr lang="zh-CN" altLang="en-US" sz="2800" b="1" dirty="0" smtClean="0">
                <a:solidFill>
                  <a:srgbClr val="FF3300"/>
                </a:solidFill>
                <a:ea typeface="+mj-ea"/>
                <a:cs typeface="Times New Roman" panose="02020603050405020304" pitchFamily="18" charset="0"/>
              </a:rPr>
              <a:t>土的分类</a:t>
            </a:r>
            <a:endParaRPr lang="zh-CN" altLang="en-US" sz="2800" b="1" dirty="0">
              <a:solidFill>
                <a:srgbClr val="FF3300"/>
              </a:solidFill>
              <a:ea typeface="+mj-ea"/>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A51269B0-A8C6-48D4-8447-DC056B9B2D9F}" type="slidenum">
              <a:rPr lang="zh-CN" altLang="en-US" sz="1200">
                <a:latin typeface="Garamond" panose="02020404030301010803" pitchFamily="18" charset="0"/>
              </a:rPr>
            </a:fld>
            <a:endParaRPr lang="en-US" altLang="zh-CN" sz="1200">
              <a:latin typeface="Garamond" panose="02020404030301010803" pitchFamily="18" charset="0"/>
            </a:endParaRPr>
          </a:p>
        </p:txBody>
      </p:sp>
      <p:sp>
        <p:nvSpPr>
          <p:cNvPr id="5131"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.2 </a:t>
            </a:r>
            <a:r>
              <a:rPr lang="zh-CN" altLang="en-US" sz="2600" b="1" dirty="0" smtClean="0">
                <a:solidFill>
                  <a:srgbClr val="FF3300"/>
                </a:solidFill>
                <a:cs typeface="Times New Roman" panose="02020603050405020304" pitchFamily="18" charset="0"/>
              </a:rPr>
              <a:t>土的三相比例指标</a:t>
            </a:r>
            <a:endParaRPr lang="zh-CN" altLang="en-US" sz="2600" b="1" dirty="0">
              <a:solidFill>
                <a:srgbClr val="FF3300"/>
              </a:solidFill>
              <a:cs typeface="Times New Roman" panose="02020603050405020304" pitchFamily="18" charset="0"/>
            </a:endParaRPr>
          </a:p>
        </p:txBody>
      </p:sp>
      <p:sp>
        <p:nvSpPr>
          <p:cNvPr id="6" name="矩形 5"/>
          <p:cNvSpPr/>
          <p:nvPr/>
        </p:nvSpPr>
        <p:spPr>
          <a:xfrm>
            <a:off x="827584" y="889970"/>
            <a:ext cx="7632848" cy="5262979"/>
          </a:xfrm>
          <a:prstGeom prst="rect">
            <a:avLst/>
          </a:prstGeom>
        </p:spPr>
        <p:txBody>
          <a:bodyPr wrap="square">
            <a:spAutoFit/>
          </a:bodyPr>
          <a:lstStyle/>
          <a:p>
            <a:pPr marL="342900" indent="-342900" eaLnBrk="1" hangingPunct="1">
              <a:lnSpc>
                <a:spcPct val="150000"/>
              </a:lnSpc>
              <a:buFont typeface="Wingdings" panose="05000000000000000000" pitchFamily="2" charset="2"/>
              <a:buChar char="Ø"/>
              <a:defRPr/>
            </a:pPr>
            <a:r>
              <a:rPr lang="zh-CN" altLang="en-US" sz="2800" b="1" dirty="0"/>
              <a:t>土的三相组成各部分的质量和体积之间的比例关系，随着各种条件的变化而</a:t>
            </a:r>
            <a:r>
              <a:rPr lang="zh-CN" altLang="en-US" sz="2800" b="1" dirty="0" smtClean="0"/>
              <a:t>改变，如：地下水位的变化、经过碾压的土等，这些</a:t>
            </a:r>
            <a:r>
              <a:rPr lang="zh-CN" altLang="en-US" sz="2800" b="1" dirty="0"/>
              <a:t>变化都可以通过相应指标的具体数字反映出来。  </a:t>
            </a:r>
            <a:endParaRPr lang="zh-CN" altLang="en-US" sz="2800" b="1" dirty="0"/>
          </a:p>
          <a:p>
            <a:pPr marL="342900" indent="-342900" eaLnBrk="1" hangingPunct="1">
              <a:lnSpc>
                <a:spcPct val="150000"/>
              </a:lnSpc>
              <a:buFont typeface="Wingdings" panose="05000000000000000000" pitchFamily="2" charset="2"/>
              <a:buChar char="Ø"/>
              <a:defRPr/>
            </a:pPr>
            <a:r>
              <a:rPr lang="zh-CN" altLang="en-US" sz="2800" b="1" dirty="0" smtClean="0"/>
              <a:t>表示</a:t>
            </a:r>
            <a:r>
              <a:rPr lang="zh-CN" altLang="en-US" sz="2800" b="1" dirty="0"/>
              <a:t>土的三相组成比例关系的指标，称为</a:t>
            </a:r>
            <a:r>
              <a:rPr lang="zh-CN" altLang="en-US" sz="2800" b="1" dirty="0">
                <a:solidFill>
                  <a:srgbClr val="FF0000"/>
                </a:solidFill>
              </a:rPr>
              <a:t>土的三相比例指标</a:t>
            </a:r>
            <a:r>
              <a:rPr lang="zh-CN" altLang="en-US" sz="2800" b="1" dirty="0"/>
              <a:t>，包括土粒相对密度（或土粒比重）；土的含水量（或含水率）、密度、孔隙比、孔隙率和饱和度等。</a:t>
            </a:r>
            <a:r>
              <a:rPr lang="zh-CN" altLang="en-US" sz="2800" dirty="0"/>
              <a:t> </a:t>
            </a:r>
            <a:endParaRPr lang="zh-CN" altLang="en-US" sz="28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5E9F4A89-055B-4E9B-8C3D-C585E7CBD565}" type="slidenum">
              <a:rPr lang="zh-CN" altLang="en-US" sz="1200">
                <a:latin typeface="Garamond" panose="02020404030301010803" pitchFamily="18" charset="0"/>
              </a:rPr>
            </a:fld>
            <a:endParaRPr lang="en-US" altLang="zh-CN" sz="1200">
              <a:latin typeface="Garamond" panose="02020404030301010803" pitchFamily="18" charset="0"/>
            </a:endParaRPr>
          </a:p>
        </p:txBody>
      </p:sp>
      <p:sp>
        <p:nvSpPr>
          <p:cNvPr id="831491" name="Text Box 3"/>
          <p:cNvSpPr txBox="1">
            <a:spLocks noChangeArrowheads="1"/>
          </p:cNvSpPr>
          <p:nvPr/>
        </p:nvSpPr>
        <p:spPr bwMode="auto">
          <a:xfrm>
            <a:off x="457200" y="1346199"/>
            <a:ext cx="1219200" cy="487363"/>
          </a:xfrm>
          <a:prstGeom prst="rect">
            <a:avLst/>
          </a:prstGeom>
          <a:solidFill>
            <a:schemeClr val="tx2">
              <a:lumMod val="20000"/>
              <a:lumOff val="80000"/>
            </a:schemeClr>
          </a:solidFill>
          <a:ln>
            <a:noFill/>
          </a:ln>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rgbClr val="A50021"/>
                </a:solidFill>
              </a:rPr>
              <a:t>碎石土</a:t>
            </a:r>
            <a:endParaRPr lang="zh-CN" altLang="en-US" dirty="0">
              <a:solidFill>
                <a:srgbClr val="A50021"/>
              </a:solidFill>
            </a:endParaRPr>
          </a:p>
        </p:txBody>
      </p:sp>
      <p:sp>
        <p:nvSpPr>
          <p:cNvPr id="831492" name="Text Box 4"/>
          <p:cNvSpPr txBox="1">
            <a:spLocks noChangeArrowheads="1"/>
          </p:cNvSpPr>
          <p:nvPr/>
        </p:nvSpPr>
        <p:spPr bwMode="auto">
          <a:xfrm>
            <a:off x="1116013" y="1839913"/>
            <a:ext cx="61198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dirty="0">
                <a:solidFill>
                  <a:srgbClr val="800000"/>
                </a:solidFill>
                <a:latin typeface="幼圆" panose="02010509060101010101" pitchFamily="49" charset="-122"/>
                <a:ea typeface="幼圆" panose="02010509060101010101" pitchFamily="49" charset="-122"/>
              </a:rPr>
              <a:t>土的名称    颗粒形状          粒组含量</a:t>
            </a:r>
            <a:endParaRPr lang="zh-CN" altLang="en-US" dirty="0">
              <a:solidFill>
                <a:srgbClr val="800000"/>
              </a:solidFill>
              <a:latin typeface="幼圆" panose="02010509060101010101" pitchFamily="49" charset="-122"/>
              <a:ea typeface="幼圆" panose="02010509060101010101" pitchFamily="49" charset="-122"/>
            </a:endParaRPr>
          </a:p>
        </p:txBody>
      </p:sp>
      <p:sp>
        <p:nvSpPr>
          <p:cNvPr id="831493" name="Text Box 5"/>
          <p:cNvSpPr txBox="1">
            <a:spLocks noChangeArrowheads="1"/>
          </p:cNvSpPr>
          <p:nvPr/>
        </p:nvSpPr>
        <p:spPr bwMode="auto">
          <a:xfrm>
            <a:off x="1182878" y="2571178"/>
            <a:ext cx="6159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dirty="0">
                <a:solidFill>
                  <a:srgbClr val="C00000"/>
                </a:solidFill>
              </a:rPr>
              <a:t>漂石</a:t>
            </a:r>
            <a:endParaRPr lang="zh-CN" altLang="en-US" dirty="0">
              <a:solidFill>
                <a:srgbClr val="C00000"/>
              </a:solidFill>
            </a:endParaRPr>
          </a:p>
          <a:p>
            <a:pPr algn="ctr" eaLnBrk="1" hangingPunct="1"/>
            <a:r>
              <a:rPr lang="zh-CN" altLang="en-US" dirty="0">
                <a:solidFill>
                  <a:srgbClr val="C00000"/>
                </a:solidFill>
              </a:rPr>
              <a:t>块石</a:t>
            </a:r>
            <a:endParaRPr lang="zh-CN" altLang="en-US" dirty="0">
              <a:solidFill>
                <a:srgbClr val="C00000"/>
              </a:solidFill>
            </a:endParaRPr>
          </a:p>
        </p:txBody>
      </p:sp>
      <p:sp>
        <p:nvSpPr>
          <p:cNvPr id="831494" name="Text Box 6"/>
          <p:cNvSpPr txBox="1">
            <a:spLocks noChangeArrowheads="1"/>
          </p:cNvSpPr>
          <p:nvPr/>
        </p:nvSpPr>
        <p:spPr bwMode="auto">
          <a:xfrm>
            <a:off x="2476500" y="2599308"/>
            <a:ext cx="2438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rgbClr val="0000CC"/>
                </a:solidFill>
              </a:rPr>
              <a:t>圆形及亚圆形为主</a:t>
            </a:r>
            <a:endParaRPr lang="zh-CN" altLang="en-US" dirty="0">
              <a:solidFill>
                <a:srgbClr val="0000CC"/>
              </a:solidFill>
            </a:endParaRPr>
          </a:p>
          <a:p>
            <a:pPr eaLnBrk="1" hangingPunct="1"/>
            <a:r>
              <a:rPr lang="zh-CN" altLang="en-US" dirty="0">
                <a:solidFill>
                  <a:srgbClr val="0000CC"/>
                </a:solidFill>
              </a:rPr>
              <a:t>棱角形为主</a:t>
            </a:r>
            <a:endParaRPr lang="zh-CN" altLang="en-US" dirty="0">
              <a:solidFill>
                <a:srgbClr val="0000CC"/>
              </a:solidFill>
            </a:endParaRPr>
          </a:p>
        </p:txBody>
      </p:sp>
      <p:sp>
        <p:nvSpPr>
          <p:cNvPr id="831495" name="Text Box 7"/>
          <p:cNvSpPr txBox="1">
            <a:spLocks noChangeArrowheads="1"/>
          </p:cNvSpPr>
          <p:nvPr/>
        </p:nvSpPr>
        <p:spPr bwMode="auto">
          <a:xfrm>
            <a:off x="5435600" y="2565400"/>
            <a:ext cx="29527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rgbClr val="0000CC"/>
                </a:solidFill>
              </a:rPr>
              <a:t>粒径大于</a:t>
            </a:r>
            <a:r>
              <a:rPr lang="en-US" altLang="zh-CN">
                <a:solidFill>
                  <a:srgbClr val="0000CC"/>
                </a:solidFill>
              </a:rPr>
              <a:t>200mm</a:t>
            </a:r>
            <a:r>
              <a:rPr lang="zh-CN" altLang="en-US">
                <a:solidFill>
                  <a:srgbClr val="0000CC"/>
                </a:solidFill>
              </a:rPr>
              <a:t>的颗粒超过全质量</a:t>
            </a:r>
            <a:r>
              <a:rPr lang="en-US" altLang="zh-CN">
                <a:solidFill>
                  <a:srgbClr val="0000CC"/>
                </a:solidFill>
              </a:rPr>
              <a:t>50%</a:t>
            </a:r>
            <a:endParaRPr lang="en-US" altLang="zh-CN">
              <a:solidFill>
                <a:srgbClr val="0000CC"/>
              </a:solidFill>
            </a:endParaRPr>
          </a:p>
        </p:txBody>
      </p:sp>
      <p:sp>
        <p:nvSpPr>
          <p:cNvPr id="831496" name="Text Box 8"/>
          <p:cNvSpPr txBox="1">
            <a:spLocks noChangeArrowheads="1"/>
          </p:cNvSpPr>
          <p:nvPr/>
        </p:nvSpPr>
        <p:spPr bwMode="auto">
          <a:xfrm>
            <a:off x="1204913" y="3643313"/>
            <a:ext cx="6159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dirty="0">
                <a:solidFill>
                  <a:srgbClr val="C00000"/>
                </a:solidFill>
              </a:rPr>
              <a:t>卵石</a:t>
            </a:r>
            <a:endParaRPr lang="zh-CN" altLang="en-US" dirty="0">
              <a:solidFill>
                <a:srgbClr val="C00000"/>
              </a:solidFill>
            </a:endParaRPr>
          </a:p>
          <a:p>
            <a:pPr algn="ctr" eaLnBrk="1" hangingPunct="1"/>
            <a:r>
              <a:rPr lang="zh-CN" altLang="en-US" dirty="0">
                <a:solidFill>
                  <a:srgbClr val="C00000"/>
                </a:solidFill>
              </a:rPr>
              <a:t>碎石</a:t>
            </a:r>
            <a:endParaRPr lang="zh-CN" altLang="en-US" dirty="0">
              <a:solidFill>
                <a:srgbClr val="C00000"/>
              </a:solidFill>
            </a:endParaRPr>
          </a:p>
        </p:txBody>
      </p:sp>
      <p:sp>
        <p:nvSpPr>
          <p:cNvPr id="831497" name="Text Box 9"/>
          <p:cNvSpPr txBox="1">
            <a:spLocks noChangeArrowheads="1"/>
          </p:cNvSpPr>
          <p:nvPr/>
        </p:nvSpPr>
        <p:spPr bwMode="auto">
          <a:xfrm>
            <a:off x="2501900" y="3635375"/>
            <a:ext cx="2438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rgbClr val="0000CC"/>
                </a:solidFill>
              </a:rPr>
              <a:t>圆形及亚圆形为主</a:t>
            </a:r>
            <a:endParaRPr lang="zh-CN" altLang="en-US">
              <a:solidFill>
                <a:srgbClr val="0000CC"/>
              </a:solidFill>
            </a:endParaRPr>
          </a:p>
          <a:p>
            <a:pPr eaLnBrk="1" hangingPunct="1"/>
            <a:r>
              <a:rPr lang="zh-CN" altLang="en-US">
                <a:solidFill>
                  <a:srgbClr val="0000CC"/>
                </a:solidFill>
              </a:rPr>
              <a:t>棱角形为主</a:t>
            </a:r>
            <a:endParaRPr lang="zh-CN" altLang="en-US">
              <a:solidFill>
                <a:srgbClr val="0000CC"/>
              </a:solidFill>
            </a:endParaRPr>
          </a:p>
        </p:txBody>
      </p:sp>
      <p:sp>
        <p:nvSpPr>
          <p:cNvPr id="831498" name="Text Box 10"/>
          <p:cNvSpPr txBox="1">
            <a:spLocks noChangeArrowheads="1"/>
          </p:cNvSpPr>
          <p:nvPr/>
        </p:nvSpPr>
        <p:spPr bwMode="auto">
          <a:xfrm>
            <a:off x="2476500" y="4656138"/>
            <a:ext cx="2438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rgbClr val="0000CC"/>
                </a:solidFill>
              </a:rPr>
              <a:t>圆形及亚圆形为主</a:t>
            </a:r>
            <a:endParaRPr lang="zh-CN" altLang="en-US">
              <a:solidFill>
                <a:srgbClr val="0000CC"/>
              </a:solidFill>
            </a:endParaRPr>
          </a:p>
          <a:p>
            <a:pPr eaLnBrk="1" hangingPunct="1"/>
            <a:r>
              <a:rPr lang="zh-CN" altLang="en-US">
                <a:solidFill>
                  <a:srgbClr val="0000CC"/>
                </a:solidFill>
              </a:rPr>
              <a:t>棱角形为主</a:t>
            </a:r>
            <a:endParaRPr lang="zh-CN" altLang="en-US">
              <a:solidFill>
                <a:srgbClr val="0000CC"/>
              </a:solidFill>
            </a:endParaRPr>
          </a:p>
        </p:txBody>
      </p:sp>
      <p:sp>
        <p:nvSpPr>
          <p:cNvPr id="831499" name="Text Box 11"/>
          <p:cNvSpPr txBox="1">
            <a:spLocks noChangeArrowheads="1"/>
          </p:cNvSpPr>
          <p:nvPr/>
        </p:nvSpPr>
        <p:spPr bwMode="auto">
          <a:xfrm>
            <a:off x="1222375" y="4625975"/>
            <a:ext cx="6159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dirty="0">
                <a:solidFill>
                  <a:srgbClr val="C00000"/>
                </a:solidFill>
              </a:rPr>
              <a:t>圆砾</a:t>
            </a:r>
            <a:endParaRPr lang="zh-CN" altLang="en-US" dirty="0">
              <a:solidFill>
                <a:srgbClr val="C00000"/>
              </a:solidFill>
            </a:endParaRPr>
          </a:p>
          <a:p>
            <a:pPr algn="ctr" eaLnBrk="1" hangingPunct="1"/>
            <a:r>
              <a:rPr lang="zh-CN" altLang="en-US" dirty="0">
                <a:solidFill>
                  <a:srgbClr val="C00000"/>
                </a:solidFill>
              </a:rPr>
              <a:t>角砾</a:t>
            </a:r>
            <a:endParaRPr lang="zh-CN" altLang="en-US" dirty="0">
              <a:solidFill>
                <a:srgbClr val="C00000"/>
              </a:solidFill>
            </a:endParaRPr>
          </a:p>
        </p:txBody>
      </p:sp>
      <p:sp>
        <p:nvSpPr>
          <p:cNvPr id="831500" name="Text Box 12"/>
          <p:cNvSpPr txBox="1">
            <a:spLocks noChangeArrowheads="1"/>
          </p:cNvSpPr>
          <p:nvPr/>
        </p:nvSpPr>
        <p:spPr bwMode="auto">
          <a:xfrm>
            <a:off x="5435600" y="3611563"/>
            <a:ext cx="27368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rgbClr val="0000CC"/>
                </a:solidFill>
              </a:rPr>
              <a:t>粒径大于</a:t>
            </a:r>
            <a:r>
              <a:rPr lang="en-US" altLang="zh-CN">
                <a:solidFill>
                  <a:srgbClr val="0000CC"/>
                </a:solidFill>
              </a:rPr>
              <a:t>20mm</a:t>
            </a:r>
            <a:r>
              <a:rPr lang="zh-CN" altLang="en-US">
                <a:solidFill>
                  <a:srgbClr val="0000CC"/>
                </a:solidFill>
              </a:rPr>
              <a:t>的颗粒超过全质量</a:t>
            </a:r>
            <a:r>
              <a:rPr lang="en-US" altLang="zh-CN">
                <a:solidFill>
                  <a:srgbClr val="0000CC"/>
                </a:solidFill>
              </a:rPr>
              <a:t>50%</a:t>
            </a:r>
            <a:endParaRPr lang="en-US" altLang="zh-CN">
              <a:solidFill>
                <a:srgbClr val="0000CC"/>
              </a:solidFill>
            </a:endParaRPr>
          </a:p>
        </p:txBody>
      </p:sp>
      <p:sp>
        <p:nvSpPr>
          <p:cNvPr id="831501" name="Text Box 13"/>
          <p:cNvSpPr txBox="1">
            <a:spLocks noChangeArrowheads="1"/>
          </p:cNvSpPr>
          <p:nvPr/>
        </p:nvSpPr>
        <p:spPr bwMode="auto">
          <a:xfrm>
            <a:off x="5432425" y="4637088"/>
            <a:ext cx="28082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rgbClr val="0000CC"/>
                </a:solidFill>
              </a:rPr>
              <a:t>粒径大于</a:t>
            </a:r>
            <a:r>
              <a:rPr lang="en-US" altLang="zh-CN">
                <a:solidFill>
                  <a:srgbClr val="0000CC"/>
                </a:solidFill>
              </a:rPr>
              <a:t>2mm</a:t>
            </a:r>
            <a:r>
              <a:rPr lang="zh-CN" altLang="en-US">
                <a:solidFill>
                  <a:srgbClr val="0000CC"/>
                </a:solidFill>
              </a:rPr>
              <a:t>的颗粒超过全质量</a:t>
            </a:r>
            <a:r>
              <a:rPr lang="en-US" altLang="zh-CN">
                <a:solidFill>
                  <a:srgbClr val="0000CC"/>
                </a:solidFill>
              </a:rPr>
              <a:t>50%</a:t>
            </a:r>
            <a:endParaRPr lang="en-US" altLang="zh-CN">
              <a:solidFill>
                <a:srgbClr val="0000CC"/>
              </a:solidFill>
            </a:endParaRPr>
          </a:p>
        </p:txBody>
      </p:sp>
      <p:sp>
        <p:nvSpPr>
          <p:cNvPr id="830466" name="Rectangle 2"/>
          <p:cNvSpPr>
            <a:spLocks noChangeArrowheads="1"/>
          </p:cNvSpPr>
          <p:nvPr/>
        </p:nvSpPr>
        <p:spPr bwMode="auto">
          <a:xfrm>
            <a:off x="1555750" y="739775"/>
            <a:ext cx="6400800" cy="457200"/>
          </a:xfrm>
          <a:prstGeom prst="rect">
            <a:avLst/>
          </a:prstGeom>
          <a:solidFill>
            <a:schemeClr val="accent1">
              <a:alpha val="2313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rgbClr val="A50021"/>
                </a:solidFill>
                <a:ea typeface="+mn-ea"/>
                <a:cs typeface="Times New Roman" panose="02020603050405020304" pitchFamily="18" charset="0"/>
              </a:rPr>
              <a:t>建筑地基基础设计规范-</a:t>
            </a:r>
            <a:r>
              <a:rPr lang="en-US" altLang="zh-CN" dirty="0">
                <a:solidFill>
                  <a:srgbClr val="A50021"/>
                </a:solidFill>
                <a:ea typeface="+mn-ea"/>
                <a:cs typeface="Times New Roman" panose="02020603050405020304" pitchFamily="18" charset="0"/>
              </a:rPr>
              <a:t>GB50007-2011</a:t>
            </a:r>
            <a:r>
              <a:rPr lang="zh-CN" altLang="en-US" dirty="0">
                <a:solidFill>
                  <a:srgbClr val="A50021"/>
                </a:solidFill>
                <a:ea typeface="+mn-ea"/>
                <a:cs typeface="Times New Roman" panose="02020603050405020304" pitchFamily="18" charset="0"/>
              </a:rPr>
              <a:t>分类法 </a:t>
            </a:r>
            <a:endParaRPr lang="zh-CN" altLang="en-US" dirty="0">
              <a:solidFill>
                <a:srgbClr val="A50021"/>
              </a:solidFill>
              <a:ea typeface="+mn-ea"/>
              <a:cs typeface="Times New Roman" panose="02020603050405020304" pitchFamily="18" charset="0"/>
            </a:endParaRPr>
          </a:p>
        </p:txBody>
      </p:sp>
      <p:sp>
        <p:nvSpPr>
          <p:cNvPr id="18" name="Text Box 39"/>
          <p:cNvSpPr txBox="1">
            <a:spLocks noChangeArrowheads="1"/>
          </p:cNvSpPr>
          <p:nvPr/>
        </p:nvSpPr>
        <p:spPr bwMode="auto">
          <a:xfrm>
            <a:off x="1588" y="1588"/>
            <a:ext cx="2698204" cy="43053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800" b="1" dirty="0">
                <a:solidFill>
                  <a:srgbClr val="FF3300"/>
                </a:solidFill>
                <a:ea typeface="+mj-ea"/>
                <a:cs typeface="Times New Roman" panose="02020603050405020304" pitchFamily="18" charset="0"/>
              </a:rPr>
              <a:t>§</a:t>
            </a:r>
            <a:r>
              <a:rPr lang="en-US" altLang="zh-CN" sz="2800" b="1" dirty="0" smtClean="0">
                <a:solidFill>
                  <a:srgbClr val="FF3300"/>
                </a:solidFill>
                <a:ea typeface="+mj-ea"/>
                <a:cs typeface="Times New Roman" panose="02020603050405020304" pitchFamily="18" charset="0"/>
              </a:rPr>
              <a:t>1</a:t>
            </a:r>
            <a:r>
              <a:rPr lang="en-US" altLang="zh-CN" sz="2800" b="1" dirty="0" smtClean="0">
                <a:solidFill>
                  <a:srgbClr val="FF3300"/>
                </a:solidFill>
                <a:ea typeface="+mj-ea"/>
                <a:cs typeface="Times New Roman" panose="02020603050405020304" pitchFamily="18" charset="0"/>
              </a:rPr>
              <a:t>.7 </a:t>
            </a:r>
            <a:r>
              <a:rPr lang="zh-CN" altLang="en-US" sz="2800" b="1" dirty="0" smtClean="0">
                <a:solidFill>
                  <a:srgbClr val="FF3300"/>
                </a:solidFill>
                <a:ea typeface="+mj-ea"/>
                <a:cs typeface="Times New Roman" panose="02020603050405020304" pitchFamily="18" charset="0"/>
              </a:rPr>
              <a:t>土的分类</a:t>
            </a:r>
            <a:endParaRPr lang="zh-CN" altLang="en-US" sz="2800" b="1" dirty="0">
              <a:solidFill>
                <a:srgbClr val="FF3300"/>
              </a:solidFill>
              <a:ea typeface="+mj-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31491"/>
                                        </p:tgtEl>
                                        <p:attrNameLst>
                                          <p:attrName>style.visibility</p:attrName>
                                        </p:attrNameLst>
                                      </p:cBhvr>
                                      <p:to>
                                        <p:strVal val="visible"/>
                                      </p:to>
                                    </p:set>
                                    <p:animEffect transition="in" filter="fade">
                                      <p:cBhvr>
                                        <p:cTn id="7" dur="1000"/>
                                        <p:tgtEl>
                                          <p:spTgt spid="831491"/>
                                        </p:tgtEl>
                                      </p:cBhvr>
                                    </p:animEffect>
                                    <p:anim calcmode="lin" valueType="num">
                                      <p:cBhvr>
                                        <p:cTn id="8" dur="1000" fill="hold"/>
                                        <p:tgtEl>
                                          <p:spTgt spid="831491"/>
                                        </p:tgtEl>
                                        <p:attrNameLst>
                                          <p:attrName>ppt_x</p:attrName>
                                        </p:attrNameLst>
                                      </p:cBhvr>
                                      <p:tavLst>
                                        <p:tav tm="0">
                                          <p:val>
                                            <p:strVal val="#ppt_x"/>
                                          </p:val>
                                        </p:tav>
                                        <p:tav tm="100000">
                                          <p:val>
                                            <p:strVal val="#ppt_x"/>
                                          </p:val>
                                        </p:tav>
                                      </p:tavLst>
                                    </p:anim>
                                    <p:anim calcmode="lin" valueType="num">
                                      <p:cBhvr>
                                        <p:cTn id="9" dur="1000" fill="hold"/>
                                        <p:tgtEl>
                                          <p:spTgt spid="83149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31492"/>
                                        </p:tgtEl>
                                        <p:attrNameLst>
                                          <p:attrName>style.visibility</p:attrName>
                                        </p:attrNameLst>
                                      </p:cBhvr>
                                      <p:to>
                                        <p:strVal val="visible"/>
                                      </p:to>
                                    </p:set>
                                    <p:animEffect transition="in" filter="fade">
                                      <p:cBhvr>
                                        <p:cTn id="14" dur="1000"/>
                                        <p:tgtEl>
                                          <p:spTgt spid="831492"/>
                                        </p:tgtEl>
                                      </p:cBhvr>
                                    </p:animEffect>
                                    <p:anim calcmode="lin" valueType="num">
                                      <p:cBhvr>
                                        <p:cTn id="15" dur="1000" fill="hold"/>
                                        <p:tgtEl>
                                          <p:spTgt spid="831492"/>
                                        </p:tgtEl>
                                        <p:attrNameLst>
                                          <p:attrName>ppt_x</p:attrName>
                                        </p:attrNameLst>
                                      </p:cBhvr>
                                      <p:tavLst>
                                        <p:tav tm="0">
                                          <p:val>
                                            <p:strVal val="#ppt_x"/>
                                          </p:val>
                                        </p:tav>
                                        <p:tav tm="100000">
                                          <p:val>
                                            <p:strVal val="#ppt_x"/>
                                          </p:val>
                                        </p:tav>
                                      </p:tavLst>
                                    </p:anim>
                                    <p:anim calcmode="lin" valueType="num">
                                      <p:cBhvr>
                                        <p:cTn id="16" dur="1000" fill="hold"/>
                                        <p:tgtEl>
                                          <p:spTgt spid="83149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831493"/>
                                        </p:tgtEl>
                                        <p:attrNameLst>
                                          <p:attrName>style.visibility</p:attrName>
                                        </p:attrNameLst>
                                      </p:cBhvr>
                                      <p:to>
                                        <p:strVal val="visible"/>
                                      </p:to>
                                    </p:set>
                                    <p:animEffect transition="in" filter="fade">
                                      <p:cBhvr>
                                        <p:cTn id="21" dur="1000"/>
                                        <p:tgtEl>
                                          <p:spTgt spid="831493"/>
                                        </p:tgtEl>
                                      </p:cBhvr>
                                    </p:animEffect>
                                    <p:anim calcmode="lin" valueType="num">
                                      <p:cBhvr>
                                        <p:cTn id="22" dur="1000" fill="hold"/>
                                        <p:tgtEl>
                                          <p:spTgt spid="831493"/>
                                        </p:tgtEl>
                                        <p:attrNameLst>
                                          <p:attrName>ppt_x</p:attrName>
                                        </p:attrNameLst>
                                      </p:cBhvr>
                                      <p:tavLst>
                                        <p:tav tm="0">
                                          <p:val>
                                            <p:strVal val="#ppt_x"/>
                                          </p:val>
                                        </p:tav>
                                        <p:tav tm="100000">
                                          <p:val>
                                            <p:strVal val="#ppt_x"/>
                                          </p:val>
                                        </p:tav>
                                      </p:tavLst>
                                    </p:anim>
                                    <p:anim calcmode="lin" valueType="num">
                                      <p:cBhvr>
                                        <p:cTn id="23" dur="1000" fill="hold"/>
                                        <p:tgtEl>
                                          <p:spTgt spid="831493"/>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grpId="0" nodeType="afterEffect">
                                  <p:stCondLst>
                                    <p:cond delay="0"/>
                                  </p:stCondLst>
                                  <p:childTnLst>
                                    <p:set>
                                      <p:cBhvr>
                                        <p:cTn id="26" dur="1" fill="hold">
                                          <p:stCondLst>
                                            <p:cond delay="0"/>
                                          </p:stCondLst>
                                        </p:cTn>
                                        <p:tgtEl>
                                          <p:spTgt spid="831496"/>
                                        </p:tgtEl>
                                        <p:attrNameLst>
                                          <p:attrName>style.visibility</p:attrName>
                                        </p:attrNameLst>
                                      </p:cBhvr>
                                      <p:to>
                                        <p:strVal val="visible"/>
                                      </p:to>
                                    </p:set>
                                    <p:animEffect transition="in" filter="fade">
                                      <p:cBhvr>
                                        <p:cTn id="27" dur="1000"/>
                                        <p:tgtEl>
                                          <p:spTgt spid="831496"/>
                                        </p:tgtEl>
                                      </p:cBhvr>
                                    </p:animEffect>
                                    <p:anim calcmode="lin" valueType="num">
                                      <p:cBhvr>
                                        <p:cTn id="28" dur="1000" fill="hold"/>
                                        <p:tgtEl>
                                          <p:spTgt spid="831496"/>
                                        </p:tgtEl>
                                        <p:attrNameLst>
                                          <p:attrName>ppt_x</p:attrName>
                                        </p:attrNameLst>
                                      </p:cBhvr>
                                      <p:tavLst>
                                        <p:tav tm="0">
                                          <p:val>
                                            <p:strVal val="#ppt_x"/>
                                          </p:val>
                                        </p:tav>
                                        <p:tav tm="100000">
                                          <p:val>
                                            <p:strVal val="#ppt_x"/>
                                          </p:val>
                                        </p:tav>
                                      </p:tavLst>
                                    </p:anim>
                                    <p:anim calcmode="lin" valueType="num">
                                      <p:cBhvr>
                                        <p:cTn id="29" dur="1000" fill="hold"/>
                                        <p:tgtEl>
                                          <p:spTgt spid="831496"/>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7" presetClass="entr" presetSubtype="0" fill="hold" grpId="0" nodeType="afterEffect">
                                  <p:stCondLst>
                                    <p:cond delay="0"/>
                                  </p:stCondLst>
                                  <p:childTnLst>
                                    <p:set>
                                      <p:cBhvr>
                                        <p:cTn id="32" dur="1" fill="hold">
                                          <p:stCondLst>
                                            <p:cond delay="0"/>
                                          </p:stCondLst>
                                        </p:cTn>
                                        <p:tgtEl>
                                          <p:spTgt spid="831499"/>
                                        </p:tgtEl>
                                        <p:attrNameLst>
                                          <p:attrName>style.visibility</p:attrName>
                                        </p:attrNameLst>
                                      </p:cBhvr>
                                      <p:to>
                                        <p:strVal val="visible"/>
                                      </p:to>
                                    </p:set>
                                    <p:animEffect transition="in" filter="fade">
                                      <p:cBhvr>
                                        <p:cTn id="33" dur="1000"/>
                                        <p:tgtEl>
                                          <p:spTgt spid="831499"/>
                                        </p:tgtEl>
                                      </p:cBhvr>
                                    </p:animEffect>
                                    <p:anim calcmode="lin" valueType="num">
                                      <p:cBhvr>
                                        <p:cTn id="34" dur="1000" fill="hold"/>
                                        <p:tgtEl>
                                          <p:spTgt spid="831499"/>
                                        </p:tgtEl>
                                        <p:attrNameLst>
                                          <p:attrName>ppt_x</p:attrName>
                                        </p:attrNameLst>
                                      </p:cBhvr>
                                      <p:tavLst>
                                        <p:tav tm="0">
                                          <p:val>
                                            <p:strVal val="#ppt_x"/>
                                          </p:val>
                                        </p:tav>
                                        <p:tav tm="100000">
                                          <p:val>
                                            <p:strVal val="#ppt_x"/>
                                          </p:val>
                                        </p:tav>
                                      </p:tavLst>
                                    </p:anim>
                                    <p:anim calcmode="lin" valueType="num">
                                      <p:cBhvr>
                                        <p:cTn id="35" dur="1000" fill="hold"/>
                                        <p:tgtEl>
                                          <p:spTgt spid="83149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ntr" presetSubtype="8" fill="hold" grpId="0" nodeType="clickEffect">
                                  <p:stCondLst>
                                    <p:cond delay="0"/>
                                  </p:stCondLst>
                                  <p:childTnLst>
                                    <p:set>
                                      <p:cBhvr>
                                        <p:cTn id="39" dur="1" fill="hold">
                                          <p:stCondLst>
                                            <p:cond delay="0"/>
                                          </p:stCondLst>
                                        </p:cTn>
                                        <p:tgtEl>
                                          <p:spTgt spid="831495"/>
                                        </p:tgtEl>
                                        <p:attrNameLst>
                                          <p:attrName>style.visibility</p:attrName>
                                        </p:attrNameLst>
                                      </p:cBhvr>
                                      <p:to>
                                        <p:strVal val="visible"/>
                                      </p:to>
                                    </p:set>
                                    <p:animEffect transition="in" filter="slide(fromLeft)">
                                      <p:cBhvr>
                                        <p:cTn id="40" dur="500"/>
                                        <p:tgtEl>
                                          <p:spTgt spid="831495"/>
                                        </p:tgtEl>
                                      </p:cBhvr>
                                    </p:animEffect>
                                  </p:childTnLst>
                                </p:cTn>
                              </p:par>
                            </p:childTnLst>
                          </p:cTn>
                        </p:par>
                        <p:par>
                          <p:cTn id="41" fill="hold">
                            <p:stCondLst>
                              <p:cond delay="500"/>
                            </p:stCondLst>
                            <p:childTnLst>
                              <p:par>
                                <p:cTn id="42" presetID="12" presetClass="entr" presetSubtype="8" fill="hold" grpId="0" nodeType="afterEffect">
                                  <p:stCondLst>
                                    <p:cond delay="0"/>
                                  </p:stCondLst>
                                  <p:childTnLst>
                                    <p:set>
                                      <p:cBhvr>
                                        <p:cTn id="43" dur="1" fill="hold">
                                          <p:stCondLst>
                                            <p:cond delay="0"/>
                                          </p:stCondLst>
                                        </p:cTn>
                                        <p:tgtEl>
                                          <p:spTgt spid="831500"/>
                                        </p:tgtEl>
                                        <p:attrNameLst>
                                          <p:attrName>style.visibility</p:attrName>
                                        </p:attrNameLst>
                                      </p:cBhvr>
                                      <p:to>
                                        <p:strVal val="visible"/>
                                      </p:to>
                                    </p:set>
                                    <p:animEffect transition="in" filter="slide(fromLeft)">
                                      <p:cBhvr>
                                        <p:cTn id="44" dur="500"/>
                                        <p:tgtEl>
                                          <p:spTgt spid="831500"/>
                                        </p:tgtEl>
                                      </p:cBhvr>
                                    </p:animEffect>
                                  </p:childTnLst>
                                </p:cTn>
                              </p:par>
                            </p:childTnLst>
                          </p:cTn>
                        </p:par>
                        <p:par>
                          <p:cTn id="45" fill="hold">
                            <p:stCondLst>
                              <p:cond delay="1000"/>
                            </p:stCondLst>
                            <p:childTnLst>
                              <p:par>
                                <p:cTn id="46" presetID="12" presetClass="entr" presetSubtype="8" fill="hold" grpId="0" nodeType="afterEffect">
                                  <p:stCondLst>
                                    <p:cond delay="0"/>
                                  </p:stCondLst>
                                  <p:childTnLst>
                                    <p:set>
                                      <p:cBhvr>
                                        <p:cTn id="47" dur="1" fill="hold">
                                          <p:stCondLst>
                                            <p:cond delay="0"/>
                                          </p:stCondLst>
                                        </p:cTn>
                                        <p:tgtEl>
                                          <p:spTgt spid="831501"/>
                                        </p:tgtEl>
                                        <p:attrNameLst>
                                          <p:attrName>style.visibility</p:attrName>
                                        </p:attrNameLst>
                                      </p:cBhvr>
                                      <p:to>
                                        <p:strVal val="visible"/>
                                      </p:to>
                                    </p:set>
                                    <p:animEffect transition="in" filter="slide(fromLeft)">
                                      <p:cBhvr>
                                        <p:cTn id="48" dur="500"/>
                                        <p:tgtEl>
                                          <p:spTgt spid="831501"/>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8" fill="hold" nodeType="clickEffect">
                                  <p:stCondLst>
                                    <p:cond delay="0"/>
                                  </p:stCondLst>
                                  <p:childTnLst>
                                    <p:set>
                                      <p:cBhvr>
                                        <p:cTn id="52" dur="1" fill="hold">
                                          <p:stCondLst>
                                            <p:cond delay="0"/>
                                          </p:stCondLst>
                                        </p:cTn>
                                        <p:tgtEl>
                                          <p:spTgt spid="831494">
                                            <p:txEl>
                                              <p:pRg st="0" end="0"/>
                                            </p:txEl>
                                          </p:spTgt>
                                        </p:tgtEl>
                                        <p:attrNameLst>
                                          <p:attrName>style.visibility</p:attrName>
                                        </p:attrNameLst>
                                      </p:cBhvr>
                                      <p:to>
                                        <p:strVal val="visible"/>
                                      </p:to>
                                    </p:set>
                                    <p:animEffect transition="in" filter="slide(fromLeft)">
                                      <p:cBhvr>
                                        <p:cTn id="53" dur="500"/>
                                        <p:tgtEl>
                                          <p:spTgt spid="831494">
                                            <p:txEl>
                                              <p:pRg st="0" end="0"/>
                                            </p:txEl>
                                          </p:spTgt>
                                        </p:tgtEl>
                                      </p:cBhvr>
                                    </p:animEffect>
                                  </p:childTnLst>
                                </p:cTn>
                              </p:par>
                              <p:par>
                                <p:cTn id="54" presetID="12" presetClass="entr" presetSubtype="8" fill="hold" nodeType="withEffect">
                                  <p:stCondLst>
                                    <p:cond delay="0"/>
                                  </p:stCondLst>
                                  <p:childTnLst>
                                    <p:set>
                                      <p:cBhvr>
                                        <p:cTn id="55" dur="1" fill="hold">
                                          <p:stCondLst>
                                            <p:cond delay="0"/>
                                          </p:stCondLst>
                                        </p:cTn>
                                        <p:tgtEl>
                                          <p:spTgt spid="831494">
                                            <p:txEl>
                                              <p:pRg st="1" end="1"/>
                                            </p:txEl>
                                          </p:spTgt>
                                        </p:tgtEl>
                                        <p:attrNameLst>
                                          <p:attrName>style.visibility</p:attrName>
                                        </p:attrNameLst>
                                      </p:cBhvr>
                                      <p:to>
                                        <p:strVal val="visible"/>
                                      </p:to>
                                    </p:set>
                                    <p:animEffect transition="in" filter="slide(fromLeft)">
                                      <p:cBhvr>
                                        <p:cTn id="56" dur="500"/>
                                        <p:tgtEl>
                                          <p:spTgt spid="831494">
                                            <p:txEl>
                                              <p:pRg st="1" end="1"/>
                                            </p:txEl>
                                          </p:spTgt>
                                        </p:tgtEl>
                                      </p:cBhvr>
                                    </p:animEffect>
                                  </p:childTnLst>
                                </p:cTn>
                              </p:par>
                              <p:par>
                                <p:cTn id="57" presetID="12" presetClass="entr" presetSubtype="8" fill="hold" nodeType="withEffect">
                                  <p:stCondLst>
                                    <p:cond delay="0"/>
                                  </p:stCondLst>
                                  <p:childTnLst>
                                    <p:set>
                                      <p:cBhvr>
                                        <p:cTn id="58" dur="1" fill="hold">
                                          <p:stCondLst>
                                            <p:cond delay="0"/>
                                          </p:stCondLst>
                                        </p:cTn>
                                        <p:tgtEl>
                                          <p:spTgt spid="831497">
                                            <p:txEl>
                                              <p:pRg st="0" end="0"/>
                                            </p:txEl>
                                          </p:spTgt>
                                        </p:tgtEl>
                                        <p:attrNameLst>
                                          <p:attrName>style.visibility</p:attrName>
                                        </p:attrNameLst>
                                      </p:cBhvr>
                                      <p:to>
                                        <p:strVal val="visible"/>
                                      </p:to>
                                    </p:set>
                                    <p:animEffect transition="in" filter="slide(fromLeft)">
                                      <p:cBhvr>
                                        <p:cTn id="59" dur="500"/>
                                        <p:tgtEl>
                                          <p:spTgt spid="831497">
                                            <p:txEl>
                                              <p:pRg st="0" end="0"/>
                                            </p:txEl>
                                          </p:spTgt>
                                        </p:tgtEl>
                                      </p:cBhvr>
                                    </p:animEffect>
                                  </p:childTnLst>
                                </p:cTn>
                              </p:par>
                              <p:par>
                                <p:cTn id="60" presetID="12" presetClass="entr" presetSubtype="8" fill="hold" nodeType="withEffect">
                                  <p:stCondLst>
                                    <p:cond delay="0"/>
                                  </p:stCondLst>
                                  <p:childTnLst>
                                    <p:set>
                                      <p:cBhvr>
                                        <p:cTn id="61" dur="1" fill="hold">
                                          <p:stCondLst>
                                            <p:cond delay="0"/>
                                          </p:stCondLst>
                                        </p:cTn>
                                        <p:tgtEl>
                                          <p:spTgt spid="831497">
                                            <p:txEl>
                                              <p:pRg st="1" end="1"/>
                                            </p:txEl>
                                          </p:spTgt>
                                        </p:tgtEl>
                                        <p:attrNameLst>
                                          <p:attrName>style.visibility</p:attrName>
                                        </p:attrNameLst>
                                      </p:cBhvr>
                                      <p:to>
                                        <p:strVal val="visible"/>
                                      </p:to>
                                    </p:set>
                                    <p:animEffect transition="in" filter="slide(fromLeft)">
                                      <p:cBhvr>
                                        <p:cTn id="62" dur="500"/>
                                        <p:tgtEl>
                                          <p:spTgt spid="831497">
                                            <p:txEl>
                                              <p:pRg st="1" end="1"/>
                                            </p:txEl>
                                          </p:spTgt>
                                        </p:tgtEl>
                                      </p:cBhvr>
                                    </p:animEffect>
                                  </p:childTnLst>
                                </p:cTn>
                              </p:par>
                              <p:par>
                                <p:cTn id="63" presetID="12" presetClass="entr" presetSubtype="8" fill="hold" nodeType="withEffect">
                                  <p:stCondLst>
                                    <p:cond delay="0"/>
                                  </p:stCondLst>
                                  <p:childTnLst>
                                    <p:set>
                                      <p:cBhvr>
                                        <p:cTn id="64" dur="1" fill="hold">
                                          <p:stCondLst>
                                            <p:cond delay="0"/>
                                          </p:stCondLst>
                                        </p:cTn>
                                        <p:tgtEl>
                                          <p:spTgt spid="831498">
                                            <p:txEl>
                                              <p:pRg st="0" end="0"/>
                                            </p:txEl>
                                          </p:spTgt>
                                        </p:tgtEl>
                                        <p:attrNameLst>
                                          <p:attrName>style.visibility</p:attrName>
                                        </p:attrNameLst>
                                      </p:cBhvr>
                                      <p:to>
                                        <p:strVal val="visible"/>
                                      </p:to>
                                    </p:set>
                                    <p:animEffect transition="in" filter="slide(fromLeft)">
                                      <p:cBhvr>
                                        <p:cTn id="65" dur="500"/>
                                        <p:tgtEl>
                                          <p:spTgt spid="831498">
                                            <p:txEl>
                                              <p:pRg st="0" end="0"/>
                                            </p:txEl>
                                          </p:spTgt>
                                        </p:tgtEl>
                                      </p:cBhvr>
                                    </p:animEffect>
                                  </p:childTnLst>
                                </p:cTn>
                              </p:par>
                              <p:par>
                                <p:cTn id="66" presetID="12" presetClass="entr" presetSubtype="8" fill="hold" nodeType="withEffect">
                                  <p:stCondLst>
                                    <p:cond delay="0"/>
                                  </p:stCondLst>
                                  <p:childTnLst>
                                    <p:set>
                                      <p:cBhvr>
                                        <p:cTn id="67" dur="1" fill="hold">
                                          <p:stCondLst>
                                            <p:cond delay="0"/>
                                          </p:stCondLst>
                                        </p:cTn>
                                        <p:tgtEl>
                                          <p:spTgt spid="831498">
                                            <p:txEl>
                                              <p:pRg st="1" end="1"/>
                                            </p:txEl>
                                          </p:spTgt>
                                        </p:tgtEl>
                                        <p:attrNameLst>
                                          <p:attrName>style.visibility</p:attrName>
                                        </p:attrNameLst>
                                      </p:cBhvr>
                                      <p:to>
                                        <p:strVal val="visible"/>
                                      </p:to>
                                    </p:set>
                                    <p:animEffect transition="in" filter="slide(fromLeft)">
                                      <p:cBhvr>
                                        <p:cTn id="68" dur="500"/>
                                        <p:tgtEl>
                                          <p:spTgt spid="831498">
                                            <p:txEl>
                                              <p:pRg st="1" end="1"/>
                                            </p:txEl>
                                          </p:spTgt>
                                        </p:tgtEl>
                                      </p:cBhvr>
                                    </p:animEffect>
                                  </p:childTnLst>
                                </p:cTn>
                              </p:par>
                            </p:childTnLst>
                          </p:cTn>
                        </p:par>
                        <p:par>
                          <p:cTn id="69" fill="hold">
                            <p:stCondLst>
                              <p:cond delay="500"/>
                            </p:stCondLst>
                            <p:childTnLst>
                              <p:par>
                                <p:cTn id="70" presetID="2" presetClass="entr" presetSubtype="8" fill="hold" grpId="0" nodeType="afterEffect">
                                  <p:stCondLst>
                                    <p:cond delay="0"/>
                                  </p:stCondLst>
                                  <p:childTnLst>
                                    <p:set>
                                      <p:cBhvr>
                                        <p:cTn id="71" dur="1" fill="hold">
                                          <p:stCondLst>
                                            <p:cond delay="0"/>
                                          </p:stCondLst>
                                        </p:cTn>
                                        <p:tgtEl>
                                          <p:spTgt spid="830466">
                                            <p:txEl>
                                              <p:pRg st="0" end="0"/>
                                            </p:txEl>
                                          </p:spTgt>
                                        </p:tgtEl>
                                        <p:attrNameLst>
                                          <p:attrName>style.visibility</p:attrName>
                                        </p:attrNameLst>
                                      </p:cBhvr>
                                      <p:to>
                                        <p:strVal val="visible"/>
                                      </p:to>
                                    </p:set>
                                    <p:anim calcmode="lin" valueType="num">
                                      <p:cBhvr additive="base">
                                        <p:cTn id="72" dur="500" fill="hold"/>
                                        <p:tgtEl>
                                          <p:spTgt spid="830466">
                                            <p:txEl>
                                              <p:pRg st="0" end="0"/>
                                            </p:txEl>
                                          </p:spTgt>
                                        </p:tgtEl>
                                        <p:attrNameLst>
                                          <p:attrName>ppt_x</p:attrName>
                                        </p:attrNameLst>
                                      </p:cBhvr>
                                      <p:tavLst>
                                        <p:tav tm="0">
                                          <p:val>
                                            <p:strVal val="0-#ppt_w/2"/>
                                          </p:val>
                                        </p:tav>
                                        <p:tav tm="100000">
                                          <p:val>
                                            <p:strVal val="#ppt_x"/>
                                          </p:val>
                                        </p:tav>
                                      </p:tavLst>
                                    </p:anim>
                                    <p:anim calcmode="lin" valueType="num">
                                      <p:cBhvr additive="base">
                                        <p:cTn id="73" dur="500" fill="hold"/>
                                        <p:tgtEl>
                                          <p:spTgt spid="83046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491" grpId="0" animBg="1"/>
      <p:bldP spid="831492" grpId="0"/>
      <p:bldP spid="831493" grpId="0"/>
      <p:bldP spid="831495" grpId="0"/>
      <p:bldP spid="831496" grpId="0"/>
      <p:bldP spid="831499" grpId="0"/>
      <p:bldP spid="831500" grpId="0"/>
      <p:bldP spid="831501" grpId="0"/>
      <p:bldP spid="830466" grpId="0" advAuto="0" autoUpdateAnimBg="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FD50F263-39C1-419E-A767-E1C068BAA4B4}" type="slidenum">
              <a:rPr lang="zh-CN" altLang="en-US" sz="1200">
                <a:latin typeface="Garamond" panose="02020404030301010803" pitchFamily="18" charset="0"/>
              </a:rPr>
            </a:fld>
            <a:endParaRPr lang="en-US" altLang="zh-CN" sz="1200">
              <a:latin typeface="Garamond" panose="02020404030301010803" pitchFamily="18" charset="0"/>
            </a:endParaRPr>
          </a:p>
        </p:txBody>
      </p:sp>
      <p:sp>
        <p:nvSpPr>
          <p:cNvPr id="832514" name="Text Box 2"/>
          <p:cNvSpPr txBox="1">
            <a:spLocks noChangeArrowheads="1"/>
          </p:cNvSpPr>
          <p:nvPr/>
        </p:nvSpPr>
        <p:spPr bwMode="auto">
          <a:xfrm>
            <a:off x="457200" y="1137656"/>
            <a:ext cx="812800" cy="487363"/>
          </a:xfrm>
          <a:prstGeom prst="rect">
            <a:avLst/>
          </a:prstGeom>
          <a:solidFill>
            <a:schemeClr val="tx2">
              <a:lumMod val="20000"/>
              <a:lumOff val="80000"/>
            </a:schemeClr>
          </a:solidFill>
          <a:ln>
            <a:noFill/>
          </a:ln>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rgbClr val="A50021"/>
                </a:solidFill>
              </a:rPr>
              <a:t>砂土</a:t>
            </a:r>
            <a:endParaRPr lang="zh-CN" altLang="en-US" dirty="0">
              <a:solidFill>
                <a:srgbClr val="A50021"/>
              </a:solidFill>
            </a:endParaRPr>
          </a:p>
        </p:txBody>
      </p:sp>
      <p:grpSp>
        <p:nvGrpSpPr>
          <p:cNvPr id="58372" name="组合 16"/>
          <p:cNvGrpSpPr/>
          <p:nvPr/>
        </p:nvGrpSpPr>
        <p:grpSpPr bwMode="auto">
          <a:xfrm>
            <a:off x="2051720" y="1084465"/>
            <a:ext cx="5165725" cy="5138737"/>
            <a:chOff x="2359025" y="1341438"/>
            <a:chExt cx="5165725" cy="5138737"/>
          </a:xfrm>
        </p:grpSpPr>
        <p:sp>
          <p:nvSpPr>
            <p:cNvPr id="58377" name="Text Box 3"/>
            <p:cNvSpPr txBox="1">
              <a:spLocks noChangeArrowheads="1"/>
            </p:cNvSpPr>
            <p:nvPr/>
          </p:nvSpPr>
          <p:spPr bwMode="auto">
            <a:xfrm>
              <a:off x="2359025" y="1341438"/>
              <a:ext cx="3436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a:solidFill>
                    <a:srgbClr val="800000"/>
                  </a:solidFill>
                  <a:latin typeface="幼圆" panose="02010509060101010101" pitchFamily="49" charset="-122"/>
                  <a:ea typeface="幼圆" panose="02010509060101010101" pitchFamily="49" charset="-122"/>
                </a:rPr>
                <a:t>土的名称     粒组含量</a:t>
              </a:r>
              <a:endParaRPr lang="zh-CN" altLang="en-US">
                <a:solidFill>
                  <a:srgbClr val="800000"/>
                </a:solidFill>
                <a:latin typeface="幼圆" panose="02010509060101010101" pitchFamily="49" charset="-122"/>
                <a:ea typeface="幼圆" panose="02010509060101010101" pitchFamily="49" charset="-122"/>
              </a:endParaRPr>
            </a:p>
          </p:txBody>
        </p:sp>
        <p:sp>
          <p:nvSpPr>
            <p:cNvPr id="58378" name="Text Box 4"/>
            <p:cNvSpPr txBox="1">
              <a:spLocks noChangeArrowheads="1"/>
            </p:cNvSpPr>
            <p:nvPr/>
          </p:nvSpPr>
          <p:spPr bwMode="auto">
            <a:xfrm>
              <a:off x="4356100" y="1989138"/>
              <a:ext cx="28797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rgbClr val="0000CC"/>
                  </a:solidFill>
                </a:rPr>
                <a:t>粒径大于</a:t>
              </a:r>
              <a:r>
                <a:rPr lang="en-US" altLang="zh-CN" dirty="0">
                  <a:solidFill>
                    <a:srgbClr val="0000CC"/>
                  </a:solidFill>
                </a:rPr>
                <a:t>2mm</a:t>
              </a:r>
              <a:r>
                <a:rPr lang="zh-CN" altLang="en-US" dirty="0">
                  <a:solidFill>
                    <a:srgbClr val="0000CC"/>
                  </a:solidFill>
                </a:rPr>
                <a:t>的颗粒占全质量</a:t>
              </a:r>
              <a:r>
                <a:rPr lang="en-US" altLang="zh-CN" dirty="0">
                  <a:solidFill>
                    <a:srgbClr val="0000CC"/>
                  </a:solidFill>
                </a:rPr>
                <a:t>25 </a:t>
              </a:r>
              <a:r>
                <a:rPr lang="zh-CN" altLang="en-US" dirty="0">
                  <a:solidFill>
                    <a:srgbClr val="0000CC"/>
                  </a:solidFill>
                </a:rPr>
                <a:t>～ </a:t>
              </a:r>
              <a:r>
                <a:rPr lang="en-US" altLang="zh-CN" dirty="0">
                  <a:solidFill>
                    <a:srgbClr val="0000CC"/>
                  </a:solidFill>
                </a:rPr>
                <a:t>50%</a:t>
              </a:r>
              <a:endParaRPr lang="en-US" altLang="zh-CN" dirty="0">
                <a:solidFill>
                  <a:srgbClr val="0000CC"/>
                </a:solidFill>
              </a:endParaRPr>
            </a:p>
          </p:txBody>
        </p:sp>
        <p:sp>
          <p:nvSpPr>
            <p:cNvPr id="58379" name="Text Box 5"/>
            <p:cNvSpPr txBox="1">
              <a:spLocks noChangeArrowheads="1"/>
            </p:cNvSpPr>
            <p:nvPr/>
          </p:nvSpPr>
          <p:spPr bwMode="auto">
            <a:xfrm>
              <a:off x="2484438" y="2247900"/>
              <a:ext cx="6096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lnSpc>
                  <a:spcPct val="85000"/>
                </a:lnSpc>
              </a:pPr>
              <a:r>
                <a:rPr lang="zh-CN" altLang="en-US">
                  <a:solidFill>
                    <a:srgbClr val="C00000"/>
                  </a:solidFill>
                </a:rPr>
                <a:t>砾砂</a:t>
              </a:r>
              <a:endParaRPr lang="zh-CN" altLang="en-US">
                <a:solidFill>
                  <a:srgbClr val="C00000"/>
                </a:solidFill>
              </a:endParaRPr>
            </a:p>
            <a:p>
              <a:pPr algn="ctr" eaLnBrk="1" hangingPunct="1">
                <a:lnSpc>
                  <a:spcPct val="85000"/>
                </a:lnSpc>
              </a:pPr>
              <a:endParaRPr lang="zh-CN" altLang="en-US">
                <a:solidFill>
                  <a:srgbClr val="C00000"/>
                </a:solidFill>
              </a:endParaRPr>
            </a:p>
            <a:p>
              <a:pPr algn="ctr" eaLnBrk="1" hangingPunct="1">
                <a:lnSpc>
                  <a:spcPct val="85000"/>
                </a:lnSpc>
              </a:pPr>
              <a:endParaRPr lang="zh-CN" altLang="en-US">
                <a:solidFill>
                  <a:srgbClr val="C00000"/>
                </a:solidFill>
              </a:endParaRPr>
            </a:p>
            <a:p>
              <a:pPr algn="ctr" eaLnBrk="1" hangingPunct="1">
                <a:lnSpc>
                  <a:spcPct val="85000"/>
                </a:lnSpc>
              </a:pPr>
              <a:r>
                <a:rPr lang="zh-CN" altLang="en-US">
                  <a:solidFill>
                    <a:srgbClr val="C00000"/>
                  </a:solidFill>
                </a:rPr>
                <a:t>粗砂</a:t>
              </a:r>
              <a:endParaRPr lang="zh-CN" altLang="en-US">
                <a:solidFill>
                  <a:srgbClr val="C00000"/>
                </a:solidFill>
              </a:endParaRPr>
            </a:p>
            <a:p>
              <a:pPr algn="ctr" eaLnBrk="1" hangingPunct="1">
                <a:lnSpc>
                  <a:spcPct val="85000"/>
                </a:lnSpc>
              </a:pPr>
              <a:endParaRPr lang="zh-CN" altLang="en-US">
                <a:solidFill>
                  <a:srgbClr val="C00000"/>
                </a:solidFill>
              </a:endParaRPr>
            </a:p>
            <a:p>
              <a:pPr algn="ctr" eaLnBrk="1" hangingPunct="1">
                <a:lnSpc>
                  <a:spcPct val="85000"/>
                </a:lnSpc>
              </a:pPr>
              <a:endParaRPr lang="zh-CN" altLang="en-US">
                <a:solidFill>
                  <a:srgbClr val="C00000"/>
                </a:solidFill>
              </a:endParaRPr>
            </a:p>
            <a:p>
              <a:pPr algn="ctr" eaLnBrk="1" hangingPunct="1">
                <a:lnSpc>
                  <a:spcPct val="85000"/>
                </a:lnSpc>
              </a:pPr>
              <a:r>
                <a:rPr lang="zh-CN" altLang="en-US">
                  <a:solidFill>
                    <a:srgbClr val="C00000"/>
                  </a:solidFill>
                </a:rPr>
                <a:t>中砂</a:t>
              </a:r>
              <a:endParaRPr lang="zh-CN" altLang="en-US">
                <a:solidFill>
                  <a:srgbClr val="C00000"/>
                </a:solidFill>
              </a:endParaRPr>
            </a:p>
            <a:p>
              <a:pPr algn="ctr" eaLnBrk="1" hangingPunct="1">
                <a:lnSpc>
                  <a:spcPct val="85000"/>
                </a:lnSpc>
              </a:pPr>
              <a:endParaRPr lang="zh-CN" altLang="en-US">
                <a:solidFill>
                  <a:srgbClr val="C00000"/>
                </a:solidFill>
              </a:endParaRPr>
            </a:p>
            <a:p>
              <a:pPr algn="ctr" eaLnBrk="1" hangingPunct="1">
                <a:lnSpc>
                  <a:spcPct val="85000"/>
                </a:lnSpc>
              </a:pPr>
              <a:endParaRPr lang="zh-CN" altLang="en-US">
                <a:solidFill>
                  <a:srgbClr val="C00000"/>
                </a:solidFill>
              </a:endParaRPr>
            </a:p>
            <a:p>
              <a:pPr algn="ctr" eaLnBrk="1" hangingPunct="1">
                <a:lnSpc>
                  <a:spcPct val="85000"/>
                </a:lnSpc>
              </a:pPr>
              <a:r>
                <a:rPr lang="zh-CN" altLang="en-US">
                  <a:solidFill>
                    <a:srgbClr val="C00000"/>
                  </a:solidFill>
                </a:rPr>
                <a:t>细砂</a:t>
              </a:r>
              <a:endParaRPr lang="zh-CN" altLang="en-US">
                <a:solidFill>
                  <a:srgbClr val="C00000"/>
                </a:solidFill>
              </a:endParaRPr>
            </a:p>
            <a:p>
              <a:pPr algn="ctr" eaLnBrk="1" hangingPunct="1">
                <a:lnSpc>
                  <a:spcPct val="85000"/>
                </a:lnSpc>
              </a:pPr>
              <a:endParaRPr lang="zh-CN" altLang="en-US">
                <a:solidFill>
                  <a:srgbClr val="C00000"/>
                </a:solidFill>
              </a:endParaRPr>
            </a:p>
            <a:p>
              <a:pPr algn="ctr" eaLnBrk="1" hangingPunct="1">
                <a:lnSpc>
                  <a:spcPct val="85000"/>
                </a:lnSpc>
              </a:pPr>
              <a:endParaRPr lang="zh-CN" altLang="en-US">
                <a:solidFill>
                  <a:srgbClr val="C00000"/>
                </a:solidFill>
              </a:endParaRPr>
            </a:p>
            <a:p>
              <a:pPr algn="ctr" eaLnBrk="1" hangingPunct="1">
                <a:lnSpc>
                  <a:spcPct val="85000"/>
                </a:lnSpc>
              </a:pPr>
              <a:r>
                <a:rPr lang="zh-CN" altLang="en-US">
                  <a:solidFill>
                    <a:srgbClr val="C00000"/>
                  </a:solidFill>
                </a:rPr>
                <a:t>粉砂</a:t>
              </a:r>
              <a:endParaRPr lang="zh-CN" altLang="en-US">
                <a:solidFill>
                  <a:srgbClr val="C00000"/>
                </a:solidFill>
              </a:endParaRPr>
            </a:p>
          </p:txBody>
        </p:sp>
        <p:sp>
          <p:nvSpPr>
            <p:cNvPr id="58380" name="Text Box 6"/>
            <p:cNvSpPr txBox="1">
              <a:spLocks noChangeArrowheads="1"/>
            </p:cNvSpPr>
            <p:nvPr/>
          </p:nvSpPr>
          <p:spPr bwMode="auto">
            <a:xfrm>
              <a:off x="4356100" y="2925763"/>
              <a:ext cx="29527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rgbClr val="0000CC"/>
                  </a:solidFill>
                </a:rPr>
                <a:t>粒径大于</a:t>
              </a:r>
              <a:r>
                <a:rPr lang="en-US" altLang="zh-CN" dirty="0">
                  <a:solidFill>
                    <a:srgbClr val="0000CC"/>
                  </a:solidFill>
                </a:rPr>
                <a:t>0.5mm</a:t>
              </a:r>
              <a:r>
                <a:rPr lang="zh-CN" altLang="en-US" dirty="0">
                  <a:solidFill>
                    <a:srgbClr val="0000CC"/>
                  </a:solidFill>
                </a:rPr>
                <a:t>的颗粒超过全质量</a:t>
              </a:r>
              <a:r>
                <a:rPr lang="en-US" altLang="zh-CN" dirty="0">
                  <a:solidFill>
                    <a:srgbClr val="0000CC"/>
                  </a:solidFill>
                </a:rPr>
                <a:t>50%</a:t>
              </a:r>
              <a:endParaRPr lang="en-US" altLang="zh-CN" dirty="0">
                <a:solidFill>
                  <a:srgbClr val="0000CC"/>
                </a:solidFill>
              </a:endParaRPr>
            </a:p>
          </p:txBody>
        </p:sp>
        <p:sp>
          <p:nvSpPr>
            <p:cNvPr id="58381" name="Text Box 7"/>
            <p:cNvSpPr txBox="1">
              <a:spLocks noChangeArrowheads="1"/>
            </p:cNvSpPr>
            <p:nvPr/>
          </p:nvSpPr>
          <p:spPr bwMode="auto">
            <a:xfrm>
              <a:off x="4356100" y="3924300"/>
              <a:ext cx="29527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rgbClr val="0000CC"/>
                  </a:solidFill>
                </a:rPr>
                <a:t>粒径大于</a:t>
              </a:r>
              <a:r>
                <a:rPr lang="en-US" altLang="zh-CN">
                  <a:solidFill>
                    <a:srgbClr val="0000CC"/>
                  </a:solidFill>
                </a:rPr>
                <a:t>0.25mm</a:t>
              </a:r>
              <a:r>
                <a:rPr lang="zh-CN" altLang="en-US">
                  <a:solidFill>
                    <a:srgbClr val="0000CC"/>
                  </a:solidFill>
                </a:rPr>
                <a:t>的颗粒超过全质量</a:t>
              </a:r>
              <a:r>
                <a:rPr lang="en-US" altLang="zh-CN">
                  <a:solidFill>
                    <a:srgbClr val="0000CC"/>
                  </a:solidFill>
                </a:rPr>
                <a:t>50%</a:t>
              </a:r>
              <a:endParaRPr lang="en-US" altLang="zh-CN">
                <a:solidFill>
                  <a:srgbClr val="0000CC"/>
                </a:solidFill>
              </a:endParaRPr>
            </a:p>
          </p:txBody>
        </p:sp>
        <p:sp>
          <p:nvSpPr>
            <p:cNvPr id="58382" name="Text Box 8"/>
            <p:cNvSpPr txBox="1">
              <a:spLocks noChangeArrowheads="1"/>
            </p:cNvSpPr>
            <p:nvPr/>
          </p:nvSpPr>
          <p:spPr bwMode="auto">
            <a:xfrm>
              <a:off x="4354513" y="4870450"/>
              <a:ext cx="2881312"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rgbClr val="0000CC"/>
                  </a:solidFill>
                </a:rPr>
                <a:t>粒径大于</a:t>
              </a:r>
              <a:r>
                <a:rPr lang="en-US" altLang="zh-CN">
                  <a:solidFill>
                    <a:srgbClr val="0000CC"/>
                  </a:solidFill>
                </a:rPr>
                <a:t>0.075mm</a:t>
              </a:r>
              <a:r>
                <a:rPr lang="zh-CN" altLang="en-US">
                  <a:solidFill>
                    <a:srgbClr val="0000CC"/>
                  </a:solidFill>
                </a:rPr>
                <a:t>的颗粒超过全质量</a:t>
              </a:r>
              <a:r>
                <a:rPr lang="en-US" altLang="zh-CN">
                  <a:solidFill>
                    <a:srgbClr val="0000CC"/>
                  </a:solidFill>
                </a:rPr>
                <a:t>85%</a:t>
              </a:r>
              <a:endParaRPr lang="en-US" altLang="zh-CN">
                <a:solidFill>
                  <a:srgbClr val="0000CC"/>
                </a:solidFill>
              </a:endParaRPr>
            </a:p>
          </p:txBody>
        </p:sp>
        <p:sp>
          <p:nvSpPr>
            <p:cNvPr id="58383" name="Text Box 9"/>
            <p:cNvSpPr txBox="1">
              <a:spLocks noChangeArrowheads="1"/>
            </p:cNvSpPr>
            <p:nvPr/>
          </p:nvSpPr>
          <p:spPr bwMode="auto">
            <a:xfrm>
              <a:off x="4356100" y="5749925"/>
              <a:ext cx="31686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rgbClr val="0000CC"/>
                  </a:solidFill>
                </a:rPr>
                <a:t>粒径大于</a:t>
              </a:r>
              <a:r>
                <a:rPr lang="en-US" altLang="zh-CN">
                  <a:solidFill>
                    <a:srgbClr val="0000CC"/>
                  </a:solidFill>
                </a:rPr>
                <a:t>0.075mm</a:t>
              </a:r>
              <a:r>
                <a:rPr lang="zh-CN" altLang="en-US">
                  <a:solidFill>
                    <a:srgbClr val="0000CC"/>
                  </a:solidFill>
                </a:rPr>
                <a:t>的颗粒超过全质量</a:t>
              </a:r>
              <a:r>
                <a:rPr lang="en-US" altLang="zh-CN">
                  <a:solidFill>
                    <a:srgbClr val="0000CC"/>
                  </a:solidFill>
                </a:rPr>
                <a:t>50%</a:t>
              </a:r>
              <a:endParaRPr lang="en-US" altLang="zh-CN">
                <a:solidFill>
                  <a:srgbClr val="0000CC"/>
                </a:solidFill>
              </a:endParaRPr>
            </a:p>
          </p:txBody>
        </p:sp>
      </p:grpSp>
      <p:sp>
        <p:nvSpPr>
          <p:cNvPr id="830466" name="Rectangle 2"/>
          <p:cNvSpPr>
            <a:spLocks noChangeArrowheads="1"/>
          </p:cNvSpPr>
          <p:nvPr/>
        </p:nvSpPr>
        <p:spPr bwMode="auto">
          <a:xfrm>
            <a:off x="1258888" y="476250"/>
            <a:ext cx="6400800" cy="457200"/>
          </a:xfrm>
          <a:prstGeom prst="rect">
            <a:avLst/>
          </a:prstGeom>
          <a:solidFill>
            <a:schemeClr val="accent1">
              <a:alpha val="2313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rgbClr val="A50021"/>
                </a:solidFill>
                <a:ea typeface="+mn-ea"/>
                <a:cs typeface="Times New Roman" panose="02020603050405020304" pitchFamily="18" charset="0"/>
              </a:rPr>
              <a:t>建筑地基基础设计规范-</a:t>
            </a:r>
            <a:r>
              <a:rPr lang="en-US" altLang="zh-CN" dirty="0">
                <a:solidFill>
                  <a:srgbClr val="A50021"/>
                </a:solidFill>
                <a:ea typeface="+mn-ea"/>
                <a:cs typeface="Times New Roman" panose="02020603050405020304" pitchFamily="18" charset="0"/>
              </a:rPr>
              <a:t>GB50007-2011</a:t>
            </a:r>
            <a:r>
              <a:rPr lang="zh-CN" altLang="en-US" dirty="0">
                <a:solidFill>
                  <a:srgbClr val="A50021"/>
                </a:solidFill>
                <a:ea typeface="+mn-ea"/>
                <a:cs typeface="Times New Roman" panose="02020603050405020304" pitchFamily="18" charset="0"/>
              </a:rPr>
              <a:t>分类法 </a:t>
            </a:r>
            <a:endParaRPr lang="zh-CN" altLang="en-US" dirty="0">
              <a:solidFill>
                <a:srgbClr val="A50021"/>
              </a:solidFill>
              <a:ea typeface="+mn-ea"/>
              <a:cs typeface="Times New Roman" panose="02020603050405020304" pitchFamily="18" charset="0"/>
            </a:endParaRPr>
          </a:p>
        </p:txBody>
      </p:sp>
      <p:sp>
        <p:nvSpPr>
          <p:cNvPr id="16" name="Text Box 39"/>
          <p:cNvSpPr txBox="1">
            <a:spLocks noChangeArrowheads="1"/>
          </p:cNvSpPr>
          <p:nvPr/>
        </p:nvSpPr>
        <p:spPr bwMode="auto">
          <a:xfrm>
            <a:off x="1588" y="1588"/>
            <a:ext cx="2698204" cy="43053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800" b="1" dirty="0">
                <a:solidFill>
                  <a:srgbClr val="FF3300"/>
                </a:solidFill>
                <a:ea typeface="+mj-ea"/>
                <a:cs typeface="Times New Roman" panose="02020603050405020304" pitchFamily="18" charset="0"/>
              </a:rPr>
              <a:t>§</a:t>
            </a:r>
            <a:r>
              <a:rPr lang="en-US" altLang="zh-CN" sz="2800" b="1" dirty="0" smtClean="0">
                <a:solidFill>
                  <a:srgbClr val="FF3300"/>
                </a:solidFill>
                <a:ea typeface="+mj-ea"/>
                <a:cs typeface="Times New Roman" panose="02020603050405020304" pitchFamily="18" charset="0"/>
              </a:rPr>
              <a:t>1</a:t>
            </a:r>
            <a:r>
              <a:rPr lang="en-US" altLang="zh-CN" sz="2800" b="1" dirty="0" smtClean="0">
                <a:solidFill>
                  <a:srgbClr val="FF3300"/>
                </a:solidFill>
                <a:ea typeface="+mj-ea"/>
                <a:cs typeface="Times New Roman" panose="02020603050405020304" pitchFamily="18" charset="0"/>
              </a:rPr>
              <a:t>.7 </a:t>
            </a:r>
            <a:r>
              <a:rPr lang="zh-CN" altLang="en-US" sz="2800" b="1" dirty="0" smtClean="0">
                <a:solidFill>
                  <a:srgbClr val="FF3300"/>
                </a:solidFill>
                <a:ea typeface="+mj-ea"/>
                <a:cs typeface="Times New Roman" panose="02020603050405020304" pitchFamily="18" charset="0"/>
              </a:rPr>
              <a:t>土的分类</a:t>
            </a:r>
            <a:endParaRPr lang="zh-CN" altLang="en-US" sz="2800" b="1" dirty="0">
              <a:solidFill>
                <a:srgbClr val="FF3300"/>
              </a:solidFill>
              <a:ea typeface="+mj-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32514"/>
                                        </p:tgtEl>
                                        <p:attrNameLst>
                                          <p:attrName>style.visibility</p:attrName>
                                        </p:attrNameLst>
                                      </p:cBhvr>
                                      <p:to>
                                        <p:strVal val="visible"/>
                                      </p:to>
                                    </p:set>
                                    <p:animEffect transition="in" filter="fade">
                                      <p:cBhvr>
                                        <p:cTn id="7" dur="1000"/>
                                        <p:tgtEl>
                                          <p:spTgt spid="832514"/>
                                        </p:tgtEl>
                                      </p:cBhvr>
                                    </p:animEffect>
                                    <p:anim calcmode="lin" valueType="num">
                                      <p:cBhvr>
                                        <p:cTn id="8" dur="1000" fill="hold"/>
                                        <p:tgtEl>
                                          <p:spTgt spid="832514"/>
                                        </p:tgtEl>
                                        <p:attrNameLst>
                                          <p:attrName>ppt_x</p:attrName>
                                        </p:attrNameLst>
                                      </p:cBhvr>
                                      <p:tavLst>
                                        <p:tav tm="0">
                                          <p:val>
                                            <p:strVal val="#ppt_x"/>
                                          </p:val>
                                        </p:tav>
                                        <p:tav tm="100000">
                                          <p:val>
                                            <p:strVal val="#ppt_x"/>
                                          </p:val>
                                        </p:tav>
                                      </p:tavLst>
                                    </p:anim>
                                    <p:anim calcmode="lin" valueType="num">
                                      <p:cBhvr>
                                        <p:cTn id="9" dur="1000" fill="hold"/>
                                        <p:tgtEl>
                                          <p:spTgt spid="8325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830466">
                                            <p:txEl>
                                              <p:pRg st="0" end="0"/>
                                            </p:txEl>
                                          </p:spTgt>
                                        </p:tgtEl>
                                        <p:attrNameLst>
                                          <p:attrName>style.visibility</p:attrName>
                                        </p:attrNameLst>
                                      </p:cBhvr>
                                      <p:to>
                                        <p:strVal val="visible"/>
                                      </p:to>
                                    </p:set>
                                    <p:anim calcmode="lin" valueType="num">
                                      <p:cBhvr additive="base">
                                        <p:cTn id="13" dur="500" fill="hold"/>
                                        <p:tgtEl>
                                          <p:spTgt spid="83046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3046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2514" grpId="0" animBg="1"/>
      <p:bldP spid="830466" grpId="0" advAuto="0" autoUpdateAnimBg="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4153AD45-DCBB-4E64-842D-5F751CFE1176}" type="slidenum">
              <a:rPr lang="zh-CN" altLang="en-US" sz="1200">
                <a:latin typeface="Garamond" panose="02020404030301010803" pitchFamily="18" charset="0"/>
              </a:rPr>
            </a:fld>
            <a:endParaRPr lang="en-US" altLang="zh-CN" sz="1200">
              <a:latin typeface="Garamond" panose="02020404030301010803" pitchFamily="18" charset="0"/>
            </a:endParaRPr>
          </a:p>
        </p:txBody>
      </p:sp>
      <p:sp>
        <p:nvSpPr>
          <p:cNvPr id="833538" name="Text Box 2"/>
          <p:cNvSpPr txBox="1">
            <a:spLocks noChangeArrowheads="1"/>
          </p:cNvSpPr>
          <p:nvPr/>
        </p:nvSpPr>
        <p:spPr bwMode="auto">
          <a:xfrm>
            <a:off x="547688" y="1562075"/>
            <a:ext cx="711200" cy="427037"/>
          </a:xfrm>
          <a:prstGeom prst="rect">
            <a:avLst/>
          </a:prstGeom>
          <a:solidFill>
            <a:schemeClr val="tx2">
              <a:lumMod val="20000"/>
              <a:lumOff val="80000"/>
            </a:schemeClr>
          </a:solidFill>
          <a:ln>
            <a:noFill/>
          </a:ln>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800" dirty="0">
                <a:solidFill>
                  <a:srgbClr val="A50021"/>
                </a:solidFill>
              </a:rPr>
              <a:t>粉土</a:t>
            </a:r>
            <a:endParaRPr lang="zh-CN" altLang="en-US" sz="2800" dirty="0">
              <a:solidFill>
                <a:srgbClr val="A50021"/>
              </a:solidFill>
            </a:endParaRPr>
          </a:p>
        </p:txBody>
      </p:sp>
      <p:sp>
        <p:nvSpPr>
          <p:cNvPr id="833539" name="AutoShape 3"/>
          <p:cNvSpPr>
            <a:spLocks noChangeArrowheads="1"/>
          </p:cNvSpPr>
          <p:nvPr/>
        </p:nvSpPr>
        <p:spPr bwMode="auto">
          <a:xfrm>
            <a:off x="1763688" y="1587259"/>
            <a:ext cx="6423025" cy="817563"/>
          </a:xfrm>
          <a:prstGeom prst="roundRect">
            <a:avLst>
              <a:gd name="adj" fmla="val 16667"/>
            </a:avLst>
          </a:prstGeom>
          <a:solidFill>
            <a:srgbClr val="FFFF00"/>
          </a:solidFill>
          <a:ln>
            <a:noFill/>
          </a:ln>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dirty="0"/>
              <a:t>粒径大于</a:t>
            </a:r>
            <a:r>
              <a:rPr lang="en-US" altLang="zh-CN" b="1" dirty="0"/>
              <a:t>0.075 mm</a:t>
            </a:r>
            <a:r>
              <a:rPr lang="zh-CN" altLang="en-US" b="1" dirty="0"/>
              <a:t>的颗粒含量小于全质量</a:t>
            </a:r>
            <a:r>
              <a:rPr lang="en-US" altLang="zh-CN" b="1" dirty="0"/>
              <a:t>50%</a:t>
            </a:r>
            <a:r>
              <a:rPr lang="zh-CN" altLang="en-US" b="1" dirty="0"/>
              <a:t>（上限），塑性指数</a:t>
            </a:r>
            <a:r>
              <a:rPr lang="en-US" altLang="zh-CN" b="1" dirty="0"/>
              <a:t>I</a:t>
            </a:r>
            <a:r>
              <a:rPr lang="en-US" altLang="zh-CN" b="1" baseline="-25000" dirty="0"/>
              <a:t>P</a:t>
            </a:r>
            <a:r>
              <a:rPr lang="en-US" altLang="zh-CN" b="1" dirty="0">
                <a:cs typeface="Arial" panose="020B0604020202020204" pitchFamily="34" charset="0"/>
              </a:rPr>
              <a:t>≤10</a:t>
            </a:r>
            <a:r>
              <a:rPr lang="zh-CN" altLang="en-US" b="1" dirty="0">
                <a:cs typeface="Arial" panose="020B0604020202020204" pitchFamily="34" charset="0"/>
              </a:rPr>
              <a:t>（下限）的土</a:t>
            </a:r>
            <a:endParaRPr lang="zh-CN" altLang="en-US" b="1" dirty="0">
              <a:cs typeface="Arial" panose="020B0604020202020204" pitchFamily="34" charset="0"/>
            </a:endParaRPr>
          </a:p>
        </p:txBody>
      </p:sp>
      <p:sp>
        <p:nvSpPr>
          <p:cNvPr id="833540" name="AutoShape 4"/>
          <p:cNvSpPr>
            <a:spLocks noChangeArrowheads="1"/>
          </p:cNvSpPr>
          <p:nvPr/>
        </p:nvSpPr>
        <p:spPr bwMode="auto">
          <a:xfrm>
            <a:off x="1873734" y="3005138"/>
            <a:ext cx="2856534" cy="408623"/>
          </a:xfrm>
          <a:prstGeom prst="roundRect">
            <a:avLst>
              <a:gd name="adj" fmla="val 16667"/>
            </a:avLst>
          </a:prstGeom>
          <a:solidFill>
            <a:srgbClr val="FFFF00"/>
          </a:solidFill>
          <a:ln>
            <a:noFill/>
          </a:ln>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b="1" dirty="0" smtClean="0"/>
              <a:t>塑性指数 </a:t>
            </a:r>
            <a:r>
              <a:rPr lang="en-US" altLang="zh-CN" b="1" dirty="0" smtClean="0"/>
              <a:t>I</a:t>
            </a:r>
            <a:r>
              <a:rPr lang="en-US" altLang="zh-CN" b="1" baseline="-25000" dirty="0" smtClean="0"/>
              <a:t>P  </a:t>
            </a:r>
            <a:r>
              <a:rPr lang="en-US" altLang="zh-CN" b="1" dirty="0"/>
              <a:t>&gt; 10</a:t>
            </a:r>
            <a:r>
              <a:rPr lang="zh-CN" altLang="en-US" b="1" dirty="0"/>
              <a:t>的土</a:t>
            </a:r>
            <a:endParaRPr lang="zh-CN" altLang="en-US" b="1" dirty="0"/>
          </a:p>
        </p:txBody>
      </p:sp>
      <p:sp>
        <p:nvSpPr>
          <p:cNvPr id="833541" name="Text Box 5"/>
          <p:cNvSpPr txBox="1">
            <a:spLocks noChangeArrowheads="1"/>
          </p:cNvSpPr>
          <p:nvPr/>
        </p:nvSpPr>
        <p:spPr bwMode="auto">
          <a:xfrm>
            <a:off x="530326" y="2871778"/>
            <a:ext cx="1077218" cy="430887"/>
          </a:xfrm>
          <a:prstGeom prst="rect">
            <a:avLst/>
          </a:prstGeom>
          <a:solidFill>
            <a:schemeClr val="tx2">
              <a:lumMod val="20000"/>
              <a:lumOff val="80000"/>
            </a:schemeClr>
          </a:solidFill>
          <a:ln>
            <a:noFill/>
          </a:ln>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800" dirty="0">
                <a:solidFill>
                  <a:srgbClr val="A50021"/>
                </a:solidFill>
              </a:rPr>
              <a:t>黏</a:t>
            </a:r>
            <a:r>
              <a:rPr lang="zh-CN" altLang="en-US" sz="2800" dirty="0" smtClean="0">
                <a:solidFill>
                  <a:srgbClr val="A50021"/>
                </a:solidFill>
              </a:rPr>
              <a:t>性</a:t>
            </a:r>
            <a:r>
              <a:rPr lang="zh-CN" altLang="en-US" sz="2800" dirty="0">
                <a:solidFill>
                  <a:srgbClr val="A50021"/>
                </a:solidFill>
              </a:rPr>
              <a:t>土</a:t>
            </a:r>
            <a:endParaRPr lang="zh-CN" altLang="en-US" sz="2800" dirty="0">
              <a:solidFill>
                <a:srgbClr val="A50021"/>
              </a:solidFill>
            </a:endParaRPr>
          </a:p>
        </p:txBody>
      </p:sp>
      <p:sp>
        <p:nvSpPr>
          <p:cNvPr id="833542" name="Text Box 6"/>
          <p:cNvSpPr txBox="1">
            <a:spLocks noChangeArrowheads="1"/>
          </p:cNvSpPr>
          <p:nvPr/>
        </p:nvSpPr>
        <p:spPr bwMode="auto">
          <a:xfrm>
            <a:off x="2289175" y="3979863"/>
            <a:ext cx="177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a:t>10&lt;I</a:t>
            </a:r>
            <a:r>
              <a:rPr lang="en-US" altLang="zh-CN" baseline="-25000"/>
              <a:t>p</a:t>
            </a:r>
            <a:r>
              <a:rPr lang="en-US" altLang="zh-CN"/>
              <a:t>≤17</a:t>
            </a:r>
            <a:r>
              <a:rPr lang="zh-CN" altLang="en-US"/>
              <a:t>的土</a:t>
            </a:r>
            <a:endParaRPr lang="zh-CN" altLang="en-US"/>
          </a:p>
        </p:txBody>
      </p:sp>
      <p:sp>
        <p:nvSpPr>
          <p:cNvPr id="833543" name="Text Box 7"/>
          <p:cNvSpPr txBox="1">
            <a:spLocks noChangeArrowheads="1"/>
          </p:cNvSpPr>
          <p:nvPr/>
        </p:nvSpPr>
        <p:spPr bwMode="auto">
          <a:xfrm>
            <a:off x="2786063" y="4681538"/>
            <a:ext cx="1301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dirty="0" err="1"/>
              <a:t>I</a:t>
            </a:r>
            <a:r>
              <a:rPr lang="en-US" altLang="zh-CN" baseline="-25000" dirty="0" err="1"/>
              <a:t>p</a:t>
            </a:r>
            <a:r>
              <a:rPr lang="en-US" altLang="zh-CN" dirty="0"/>
              <a:t>&gt;17</a:t>
            </a:r>
            <a:r>
              <a:rPr lang="zh-CN" altLang="en-US" dirty="0"/>
              <a:t>的土</a:t>
            </a:r>
            <a:endParaRPr lang="zh-CN" altLang="en-US" dirty="0"/>
          </a:p>
        </p:txBody>
      </p:sp>
      <p:sp>
        <p:nvSpPr>
          <p:cNvPr id="833544" name="Text Box 8"/>
          <p:cNvSpPr txBox="1">
            <a:spLocks noChangeArrowheads="1"/>
          </p:cNvSpPr>
          <p:nvPr/>
        </p:nvSpPr>
        <p:spPr bwMode="auto">
          <a:xfrm>
            <a:off x="4576961" y="4683125"/>
            <a:ext cx="6155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dirty="0" smtClean="0">
                <a:solidFill>
                  <a:srgbClr val="000099"/>
                </a:solidFill>
              </a:rPr>
              <a:t>黏土</a:t>
            </a:r>
            <a:endParaRPr lang="zh-CN" altLang="en-US" dirty="0">
              <a:solidFill>
                <a:srgbClr val="000099"/>
              </a:solidFill>
            </a:endParaRPr>
          </a:p>
        </p:txBody>
      </p:sp>
      <p:sp>
        <p:nvSpPr>
          <p:cNvPr id="833545" name="Text Box 9"/>
          <p:cNvSpPr txBox="1">
            <a:spLocks noChangeArrowheads="1"/>
          </p:cNvSpPr>
          <p:nvPr/>
        </p:nvSpPr>
        <p:spPr bwMode="auto">
          <a:xfrm>
            <a:off x="4583509" y="3979863"/>
            <a:ext cx="1231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dirty="0">
                <a:solidFill>
                  <a:srgbClr val="000099"/>
                </a:solidFill>
              </a:rPr>
              <a:t>粉</a:t>
            </a:r>
            <a:r>
              <a:rPr lang="zh-CN" altLang="en-US" dirty="0" smtClean="0">
                <a:solidFill>
                  <a:srgbClr val="000099"/>
                </a:solidFill>
              </a:rPr>
              <a:t>质黏土</a:t>
            </a:r>
            <a:endParaRPr lang="zh-CN" altLang="en-US" dirty="0">
              <a:solidFill>
                <a:srgbClr val="000099"/>
              </a:solidFill>
            </a:endParaRPr>
          </a:p>
        </p:txBody>
      </p:sp>
      <p:sp>
        <p:nvSpPr>
          <p:cNvPr id="830466" name="Rectangle 2"/>
          <p:cNvSpPr>
            <a:spLocks noChangeArrowheads="1"/>
          </p:cNvSpPr>
          <p:nvPr/>
        </p:nvSpPr>
        <p:spPr bwMode="auto">
          <a:xfrm>
            <a:off x="1258888" y="545955"/>
            <a:ext cx="6400800" cy="457200"/>
          </a:xfrm>
          <a:prstGeom prst="rect">
            <a:avLst/>
          </a:prstGeom>
          <a:solidFill>
            <a:schemeClr val="accent1">
              <a:alpha val="2313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ea typeface="+mn-ea"/>
                <a:cs typeface="Times New Roman" panose="02020603050405020304" pitchFamily="18" charset="0"/>
              </a:rPr>
              <a:t>建筑地基基础设计规范-</a:t>
            </a:r>
            <a:r>
              <a:rPr lang="en-US" altLang="zh-CN" dirty="0">
                <a:ea typeface="+mn-ea"/>
                <a:cs typeface="Times New Roman" panose="02020603050405020304" pitchFamily="18" charset="0"/>
              </a:rPr>
              <a:t>GB50007-2011</a:t>
            </a:r>
            <a:r>
              <a:rPr lang="zh-CN" altLang="en-US" dirty="0">
                <a:ea typeface="+mn-ea"/>
                <a:cs typeface="Times New Roman" panose="02020603050405020304" pitchFamily="18" charset="0"/>
              </a:rPr>
              <a:t>分类法 </a:t>
            </a:r>
            <a:endParaRPr lang="zh-CN" altLang="en-US" dirty="0">
              <a:ea typeface="+mn-ea"/>
              <a:cs typeface="Times New Roman" panose="02020603050405020304" pitchFamily="18" charset="0"/>
            </a:endParaRPr>
          </a:p>
        </p:txBody>
      </p:sp>
      <p:sp>
        <p:nvSpPr>
          <p:cNvPr id="17" name="Text Box 39"/>
          <p:cNvSpPr txBox="1">
            <a:spLocks noChangeArrowheads="1"/>
          </p:cNvSpPr>
          <p:nvPr/>
        </p:nvSpPr>
        <p:spPr bwMode="auto">
          <a:xfrm>
            <a:off x="1588" y="1588"/>
            <a:ext cx="2698204" cy="43053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800" b="1" dirty="0">
                <a:solidFill>
                  <a:srgbClr val="FF3300"/>
                </a:solidFill>
                <a:ea typeface="+mj-ea"/>
                <a:cs typeface="Times New Roman" panose="02020603050405020304" pitchFamily="18" charset="0"/>
              </a:rPr>
              <a:t>§</a:t>
            </a:r>
            <a:r>
              <a:rPr lang="en-US" altLang="zh-CN" sz="2800" b="1" dirty="0" smtClean="0">
                <a:solidFill>
                  <a:srgbClr val="FF3300"/>
                </a:solidFill>
                <a:ea typeface="+mj-ea"/>
                <a:cs typeface="Times New Roman" panose="02020603050405020304" pitchFamily="18" charset="0"/>
              </a:rPr>
              <a:t>1</a:t>
            </a:r>
            <a:r>
              <a:rPr lang="en-US" altLang="zh-CN" sz="2800" b="1" dirty="0" smtClean="0">
                <a:solidFill>
                  <a:srgbClr val="FF3300"/>
                </a:solidFill>
                <a:ea typeface="+mj-ea"/>
                <a:cs typeface="Times New Roman" panose="02020603050405020304" pitchFamily="18" charset="0"/>
              </a:rPr>
              <a:t>.7 </a:t>
            </a:r>
            <a:r>
              <a:rPr lang="zh-CN" altLang="en-US" sz="2800" b="1" dirty="0" smtClean="0">
                <a:solidFill>
                  <a:srgbClr val="FF3300"/>
                </a:solidFill>
                <a:ea typeface="+mj-ea"/>
                <a:cs typeface="Times New Roman" panose="02020603050405020304" pitchFamily="18" charset="0"/>
              </a:rPr>
              <a:t>土的分类</a:t>
            </a:r>
            <a:endParaRPr lang="zh-CN" altLang="en-US" sz="2800" b="1" dirty="0">
              <a:solidFill>
                <a:srgbClr val="FF3300"/>
              </a:solidFill>
              <a:ea typeface="+mj-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33538"/>
                                        </p:tgtEl>
                                        <p:attrNameLst>
                                          <p:attrName>style.visibility</p:attrName>
                                        </p:attrNameLst>
                                      </p:cBhvr>
                                      <p:to>
                                        <p:strVal val="visible"/>
                                      </p:to>
                                    </p:set>
                                    <p:animEffect transition="in" filter="fade">
                                      <p:cBhvr>
                                        <p:cTn id="7" dur="1000"/>
                                        <p:tgtEl>
                                          <p:spTgt spid="833538"/>
                                        </p:tgtEl>
                                      </p:cBhvr>
                                    </p:animEffect>
                                    <p:anim calcmode="lin" valueType="num">
                                      <p:cBhvr>
                                        <p:cTn id="8" dur="1000" fill="hold"/>
                                        <p:tgtEl>
                                          <p:spTgt spid="833538"/>
                                        </p:tgtEl>
                                        <p:attrNameLst>
                                          <p:attrName>ppt_x</p:attrName>
                                        </p:attrNameLst>
                                      </p:cBhvr>
                                      <p:tavLst>
                                        <p:tav tm="0">
                                          <p:val>
                                            <p:strVal val="#ppt_x"/>
                                          </p:val>
                                        </p:tav>
                                        <p:tav tm="100000">
                                          <p:val>
                                            <p:strVal val="#ppt_x"/>
                                          </p:val>
                                        </p:tav>
                                      </p:tavLst>
                                    </p:anim>
                                    <p:anim calcmode="lin" valueType="num">
                                      <p:cBhvr>
                                        <p:cTn id="9" dur="1000" fill="hold"/>
                                        <p:tgtEl>
                                          <p:spTgt spid="8335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33539"/>
                                        </p:tgtEl>
                                        <p:attrNameLst>
                                          <p:attrName>style.visibility</p:attrName>
                                        </p:attrNameLst>
                                      </p:cBhvr>
                                      <p:to>
                                        <p:strVal val="visible"/>
                                      </p:to>
                                    </p:set>
                                    <p:animEffect transition="in" filter="fade">
                                      <p:cBhvr>
                                        <p:cTn id="14" dur="1000"/>
                                        <p:tgtEl>
                                          <p:spTgt spid="833539"/>
                                        </p:tgtEl>
                                      </p:cBhvr>
                                    </p:animEffect>
                                    <p:anim calcmode="lin" valueType="num">
                                      <p:cBhvr>
                                        <p:cTn id="15" dur="1000" fill="hold"/>
                                        <p:tgtEl>
                                          <p:spTgt spid="833539"/>
                                        </p:tgtEl>
                                        <p:attrNameLst>
                                          <p:attrName>ppt_x</p:attrName>
                                        </p:attrNameLst>
                                      </p:cBhvr>
                                      <p:tavLst>
                                        <p:tav tm="0">
                                          <p:val>
                                            <p:strVal val="#ppt_x"/>
                                          </p:val>
                                        </p:tav>
                                        <p:tav tm="100000">
                                          <p:val>
                                            <p:strVal val="#ppt_x"/>
                                          </p:val>
                                        </p:tav>
                                      </p:tavLst>
                                    </p:anim>
                                    <p:anim calcmode="lin" valueType="num">
                                      <p:cBhvr>
                                        <p:cTn id="16" dur="1000" fill="hold"/>
                                        <p:tgtEl>
                                          <p:spTgt spid="8335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833541"/>
                                        </p:tgtEl>
                                        <p:attrNameLst>
                                          <p:attrName>style.visibility</p:attrName>
                                        </p:attrNameLst>
                                      </p:cBhvr>
                                      <p:to>
                                        <p:strVal val="visible"/>
                                      </p:to>
                                    </p:set>
                                    <p:animEffect transition="in" filter="fade">
                                      <p:cBhvr>
                                        <p:cTn id="21" dur="1000"/>
                                        <p:tgtEl>
                                          <p:spTgt spid="833541"/>
                                        </p:tgtEl>
                                      </p:cBhvr>
                                    </p:animEffect>
                                    <p:anim calcmode="lin" valueType="num">
                                      <p:cBhvr>
                                        <p:cTn id="22" dur="1000" fill="hold"/>
                                        <p:tgtEl>
                                          <p:spTgt spid="833541"/>
                                        </p:tgtEl>
                                        <p:attrNameLst>
                                          <p:attrName>ppt_x</p:attrName>
                                        </p:attrNameLst>
                                      </p:cBhvr>
                                      <p:tavLst>
                                        <p:tav tm="0">
                                          <p:val>
                                            <p:strVal val="#ppt_x"/>
                                          </p:val>
                                        </p:tav>
                                        <p:tav tm="100000">
                                          <p:val>
                                            <p:strVal val="#ppt_x"/>
                                          </p:val>
                                        </p:tav>
                                      </p:tavLst>
                                    </p:anim>
                                    <p:anim calcmode="lin" valueType="num">
                                      <p:cBhvr>
                                        <p:cTn id="23" dur="1000" fill="hold"/>
                                        <p:tgtEl>
                                          <p:spTgt spid="83354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33540"/>
                                        </p:tgtEl>
                                        <p:attrNameLst>
                                          <p:attrName>style.visibility</p:attrName>
                                        </p:attrNameLst>
                                      </p:cBhvr>
                                      <p:to>
                                        <p:strVal val="visible"/>
                                      </p:to>
                                    </p:set>
                                    <p:animEffect transition="in" filter="fade">
                                      <p:cBhvr>
                                        <p:cTn id="28" dur="1000"/>
                                        <p:tgtEl>
                                          <p:spTgt spid="833540"/>
                                        </p:tgtEl>
                                      </p:cBhvr>
                                    </p:animEffect>
                                    <p:anim calcmode="lin" valueType="num">
                                      <p:cBhvr>
                                        <p:cTn id="29" dur="1000" fill="hold"/>
                                        <p:tgtEl>
                                          <p:spTgt spid="833540"/>
                                        </p:tgtEl>
                                        <p:attrNameLst>
                                          <p:attrName>ppt_x</p:attrName>
                                        </p:attrNameLst>
                                      </p:cBhvr>
                                      <p:tavLst>
                                        <p:tav tm="0">
                                          <p:val>
                                            <p:strVal val="#ppt_x"/>
                                          </p:val>
                                        </p:tav>
                                        <p:tav tm="100000">
                                          <p:val>
                                            <p:strVal val="#ppt_x"/>
                                          </p:val>
                                        </p:tav>
                                      </p:tavLst>
                                    </p:anim>
                                    <p:anim calcmode="lin" valueType="num">
                                      <p:cBhvr>
                                        <p:cTn id="30" dur="1000" fill="hold"/>
                                        <p:tgtEl>
                                          <p:spTgt spid="83354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833542"/>
                                        </p:tgtEl>
                                        <p:attrNameLst>
                                          <p:attrName>style.visibility</p:attrName>
                                        </p:attrNameLst>
                                      </p:cBhvr>
                                      <p:to>
                                        <p:strVal val="visible"/>
                                      </p:to>
                                    </p:set>
                                    <p:animEffect transition="in" filter="fade">
                                      <p:cBhvr>
                                        <p:cTn id="35" dur="1000"/>
                                        <p:tgtEl>
                                          <p:spTgt spid="833542"/>
                                        </p:tgtEl>
                                      </p:cBhvr>
                                    </p:animEffect>
                                    <p:anim calcmode="lin" valueType="num">
                                      <p:cBhvr>
                                        <p:cTn id="36" dur="1000" fill="hold"/>
                                        <p:tgtEl>
                                          <p:spTgt spid="833542"/>
                                        </p:tgtEl>
                                        <p:attrNameLst>
                                          <p:attrName>ppt_x</p:attrName>
                                        </p:attrNameLst>
                                      </p:cBhvr>
                                      <p:tavLst>
                                        <p:tav tm="0">
                                          <p:val>
                                            <p:strVal val="#ppt_x"/>
                                          </p:val>
                                        </p:tav>
                                        <p:tav tm="100000">
                                          <p:val>
                                            <p:strVal val="#ppt_x"/>
                                          </p:val>
                                        </p:tav>
                                      </p:tavLst>
                                    </p:anim>
                                    <p:anim calcmode="lin" valueType="num">
                                      <p:cBhvr>
                                        <p:cTn id="37" dur="1000" fill="hold"/>
                                        <p:tgtEl>
                                          <p:spTgt spid="833542"/>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 presetClass="entr" presetSubtype="2" fill="hold" grpId="0" nodeType="afterEffect">
                                  <p:stCondLst>
                                    <p:cond delay="0"/>
                                  </p:stCondLst>
                                  <p:childTnLst>
                                    <p:set>
                                      <p:cBhvr>
                                        <p:cTn id="40" dur="1" fill="hold">
                                          <p:stCondLst>
                                            <p:cond delay="0"/>
                                          </p:stCondLst>
                                        </p:cTn>
                                        <p:tgtEl>
                                          <p:spTgt spid="833545"/>
                                        </p:tgtEl>
                                        <p:attrNameLst>
                                          <p:attrName>style.visibility</p:attrName>
                                        </p:attrNameLst>
                                      </p:cBhvr>
                                      <p:to>
                                        <p:strVal val="visible"/>
                                      </p:to>
                                    </p:set>
                                    <p:anim calcmode="lin" valueType="num">
                                      <p:cBhvr additive="base">
                                        <p:cTn id="41" dur="500" fill="hold"/>
                                        <p:tgtEl>
                                          <p:spTgt spid="833545"/>
                                        </p:tgtEl>
                                        <p:attrNameLst>
                                          <p:attrName>ppt_x</p:attrName>
                                        </p:attrNameLst>
                                      </p:cBhvr>
                                      <p:tavLst>
                                        <p:tav tm="0">
                                          <p:val>
                                            <p:strVal val="1+#ppt_w/2"/>
                                          </p:val>
                                        </p:tav>
                                        <p:tav tm="100000">
                                          <p:val>
                                            <p:strVal val="#ppt_x"/>
                                          </p:val>
                                        </p:tav>
                                      </p:tavLst>
                                    </p:anim>
                                    <p:anim calcmode="lin" valueType="num">
                                      <p:cBhvr additive="base">
                                        <p:cTn id="42" dur="500" fill="hold"/>
                                        <p:tgtEl>
                                          <p:spTgt spid="83354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833543"/>
                                        </p:tgtEl>
                                        <p:attrNameLst>
                                          <p:attrName>style.visibility</p:attrName>
                                        </p:attrNameLst>
                                      </p:cBhvr>
                                      <p:to>
                                        <p:strVal val="visible"/>
                                      </p:to>
                                    </p:set>
                                    <p:animEffect transition="in" filter="fade">
                                      <p:cBhvr>
                                        <p:cTn id="47" dur="1000"/>
                                        <p:tgtEl>
                                          <p:spTgt spid="833543"/>
                                        </p:tgtEl>
                                      </p:cBhvr>
                                    </p:animEffect>
                                    <p:anim calcmode="lin" valueType="num">
                                      <p:cBhvr>
                                        <p:cTn id="48" dur="1000" fill="hold"/>
                                        <p:tgtEl>
                                          <p:spTgt spid="833543"/>
                                        </p:tgtEl>
                                        <p:attrNameLst>
                                          <p:attrName>ppt_x</p:attrName>
                                        </p:attrNameLst>
                                      </p:cBhvr>
                                      <p:tavLst>
                                        <p:tav tm="0">
                                          <p:val>
                                            <p:strVal val="#ppt_x"/>
                                          </p:val>
                                        </p:tav>
                                        <p:tav tm="100000">
                                          <p:val>
                                            <p:strVal val="#ppt_x"/>
                                          </p:val>
                                        </p:tav>
                                      </p:tavLst>
                                    </p:anim>
                                    <p:anim calcmode="lin" valueType="num">
                                      <p:cBhvr>
                                        <p:cTn id="49" dur="1000" fill="hold"/>
                                        <p:tgtEl>
                                          <p:spTgt spid="833543"/>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2" presetClass="entr" presetSubtype="2" fill="hold" grpId="0" nodeType="afterEffect">
                                  <p:stCondLst>
                                    <p:cond delay="0"/>
                                  </p:stCondLst>
                                  <p:childTnLst>
                                    <p:set>
                                      <p:cBhvr>
                                        <p:cTn id="52" dur="1" fill="hold">
                                          <p:stCondLst>
                                            <p:cond delay="0"/>
                                          </p:stCondLst>
                                        </p:cTn>
                                        <p:tgtEl>
                                          <p:spTgt spid="833544"/>
                                        </p:tgtEl>
                                        <p:attrNameLst>
                                          <p:attrName>style.visibility</p:attrName>
                                        </p:attrNameLst>
                                      </p:cBhvr>
                                      <p:to>
                                        <p:strVal val="visible"/>
                                      </p:to>
                                    </p:set>
                                    <p:anim calcmode="lin" valueType="num">
                                      <p:cBhvr additive="base">
                                        <p:cTn id="53" dur="500" fill="hold"/>
                                        <p:tgtEl>
                                          <p:spTgt spid="833544"/>
                                        </p:tgtEl>
                                        <p:attrNameLst>
                                          <p:attrName>ppt_x</p:attrName>
                                        </p:attrNameLst>
                                      </p:cBhvr>
                                      <p:tavLst>
                                        <p:tav tm="0">
                                          <p:val>
                                            <p:strVal val="1+#ppt_w/2"/>
                                          </p:val>
                                        </p:tav>
                                        <p:tav tm="100000">
                                          <p:val>
                                            <p:strVal val="#ppt_x"/>
                                          </p:val>
                                        </p:tav>
                                      </p:tavLst>
                                    </p:anim>
                                    <p:anim calcmode="lin" valueType="num">
                                      <p:cBhvr additive="base">
                                        <p:cTn id="54" dur="500" fill="hold"/>
                                        <p:tgtEl>
                                          <p:spTgt spid="833544"/>
                                        </p:tgtEl>
                                        <p:attrNameLst>
                                          <p:attrName>ppt_y</p:attrName>
                                        </p:attrNameLst>
                                      </p:cBhvr>
                                      <p:tavLst>
                                        <p:tav tm="0">
                                          <p:val>
                                            <p:strVal val="#ppt_y"/>
                                          </p:val>
                                        </p:tav>
                                        <p:tav tm="100000">
                                          <p:val>
                                            <p:strVal val="#ppt_y"/>
                                          </p:val>
                                        </p:tav>
                                      </p:tavLst>
                                    </p:anim>
                                  </p:childTnLst>
                                </p:cTn>
                              </p:par>
                            </p:childTnLst>
                          </p:cTn>
                        </p:par>
                        <p:par>
                          <p:cTn id="55" fill="hold">
                            <p:stCondLst>
                              <p:cond delay="1500"/>
                            </p:stCondLst>
                            <p:childTnLst>
                              <p:par>
                                <p:cTn id="56" presetID="2" presetClass="entr" presetSubtype="8" fill="hold" grpId="0" nodeType="afterEffect">
                                  <p:stCondLst>
                                    <p:cond delay="0"/>
                                  </p:stCondLst>
                                  <p:childTnLst>
                                    <p:set>
                                      <p:cBhvr>
                                        <p:cTn id="57" dur="1" fill="hold">
                                          <p:stCondLst>
                                            <p:cond delay="0"/>
                                          </p:stCondLst>
                                        </p:cTn>
                                        <p:tgtEl>
                                          <p:spTgt spid="830466">
                                            <p:txEl>
                                              <p:pRg st="0" end="0"/>
                                            </p:txEl>
                                          </p:spTgt>
                                        </p:tgtEl>
                                        <p:attrNameLst>
                                          <p:attrName>style.visibility</p:attrName>
                                        </p:attrNameLst>
                                      </p:cBhvr>
                                      <p:to>
                                        <p:strVal val="visible"/>
                                      </p:to>
                                    </p:set>
                                    <p:anim calcmode="lin" valueType="num">
                                      <p:cBhvr additive="base">
                                        <p:cTn id="58" dur="500" fill="hold"/>
                                        <p:tgtEl>
                                          <p:spTgt spid="830466">
                                            <p:txEl>
                                              <p:pRg st="0" end="0"/>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83046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3538" grpId="0" animBg="1"/>
      <p:bldP spid="833539" grpId="0" animBg="1"/>
      <p:bldP spid="833540" grpId="0" animBg="1"/>
      <p:bldP spid="833541" grpId="0" animBg="1"/>
      <p:bldP spid="833542" grpId="0"/>
      <p:bldP spid="833543" grpId="0"/>
      <p:bldP spid="833544" grpId="0"/>
      <p:bldP spid="833545" grpId="0"/>
      <p:bldP spid="830466" grpId="0" advAuto="0" autoUpdateAnimBg="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8" name="Group 171"/>
          <p:cNvGrpSpPr/>
          <p:nvPr/>
        </p:nvGrpSpPr>
        <p:grpSpPr bwMode="auto">
          <a:xfrm>
            <a:off x="1763713" y="1052513"/>
            <a:ext cx="5688012" cy="641350"/>
            <a:chOff x="521" y="527"/>
            <a:chExt cx="3583" cy="404"/>
          </a:xfrm>
        </p:grpSpPr>
        <p:pic>
          <p:nvPicPr>
            <p:cNvPr id="62498"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7" y="527"/>
              <a:ext cx="1769"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 y="527"/>
              <a:ext cx="149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00" name="Rectangle 11"/>
            <p:cNvSpPr>
              <a:spLocks noChangeArrowheads="1"/>
            </p:cNvSpPr>
            <p:nvPr/>
          </p:nvSpPr>
          <p:spPr bwMode="auto">
            <a:xfrm>
              <a:off x="521" y="548"/>
              <a:ext cx="3583" cy="363"/>
            </a:xfrm>
            <a:prstGeom prst="rect">
              <a:avLst/>
            </a:prstGeom>
            <a:solidFill>
              <a:schemeClr val="accent1">
                <a:alpha val="2705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endParaRPr lang="zh-CN" altLang="en-US">
                <a:latin typeface="隶书" panose="02010509060101010101" pitchFamily="49" charset="-122"/>
                <a:ea typeface="隶书" panose="02010509060101010101" pitchFamily="49" charset="-122"/>
              </a:endParaRPr>
            </a:p>
          </p:txBody>
        </p:sp>
      </p:grpSp>
      <p:graphicFrame>
        <p:nvGraphicFramePr>
          <p:cNvPr id="61610" name="Group 170"/>
          <p:cNvGraphicFramePr>
            <a:graphicFrameLocks noGrp="1"/>
          </p:cNvGraphicFramePr>
          <p:nvPr/>
        </p:nvGraphicFramePr>
        <p:xfrm>
          <a:off x="571500" y="2071688"/>
          <a:ext cx="8072438" cy="3071810"/>
        </p:xfrm>
        <a:graphic>
          <a:graphicData uri="http://schemas.openxmlformats.org/drawingml/2006/table">
            <a:tbl>
              <a:tblPr/>
              <a:tblGrid>
                <a:gridCol w="2017713"/>
                <a:gridCol w="2019300"/>
                <a:gridCol w="2017712"/>
                <a:gridCol w="2017713"/>
              </a:tblGrid>
              <a:tr h="614362">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Times New Roman" panose="02020603050405020304" pitchFamily="18" charset="0"/>
                          <a:ea typeface="黑体" panose="02010609060101010101" pitchFamily="2" charset="-122"/>
                        </a:rPr>
                        <a:t>细粒土塑性指标在塑性图中位置</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黑体" panose="02010609060101010101" pitchFamily="2"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h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a:ln>
                            <a:noFill/>
                          </a:ln>
                          <a:solidFill>
                            <a:schemeClr val="tx1"/>
                          </a:solidFill>
                          <a:effectLst/>
                          <a:latin typeface="Times New Roman" panose="02020603050405020304" pitchFamily="18" charset="0"/>
                          <a:ea typeface="黑体" panose="02010609060101010101" pitchFamily="2" charset="-122"/>
                          <a:cs typeface="Times New Roman" panose="02020603050405020304" pitchFamily="18" charset="0"/>
                        </a:rPr>
                        <a:t>土类代号</a:t>
                      </a:r>
                      <a:endParaRPr kumimoji="0" lang="zh-CN" altLang="en-US" sz="2000" b="1" i="0" u="none" strike="noStrike" cap="none" normalizeH="0" baseline="0">
                        <a:ln>
                          <a:noFill/>
                        </a:ln>
                        <a:solidFill>
                          <a:schemeClr val="tx1"/>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a:ln>
                            <a:noFill/>
                          </a:ln>
                          <a:solidFill>
                            <a:schemeClr val="tx1"/>
                          </a:solidFill>
                          <a:effectLst/>
                          <a:latin typeface="Times New Roman" panose="02020603050405020304" pitchFamily="18" charset="0"/>
                          <a:ea typeface="黑体" panose="02010609060101010101" pitchFamily="2" charset="-122"/>
                          <a:cs typeface="Times New Roman" panose="02020603050405020304" pitchFamily="18" charset="0"/>
                        </a:rPr>
                        <a:t>土类名称</a:t>
                      </a:r>
                      <a:endParaRPr kumimoji="0" lang="zh-CN" altLang="en-US" sz="2000" b="1" i="0" u="none" strike="noStrike" cap="none" normalizeH="0" baseline="0">
                        <a:ln>
                          <a:noFill/>
                        </a:ln>
                        <a:solidFill>
                          <a:schemeClr val="tx1"/>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614362">
                <a:tc rowSpan="2">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I</a:t>
                      </a:r>
                      <a:r>
                        <a:rPr kumimoji="0" lang="en-US" altLang="zh-CN" sz="2000" b="0" i="0" u="none" strike="noStrike" cap="none" normalizeH="0" baseline="-2500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P</a:t>
                      </a:r>
                      <a:r>
                        <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a:t>
                      </a:r>
                      <a:r>
                        <a:rPr kumimoji="0" lang="en-US" altLang="zh-CN"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0.73(</a:t>
                      </a:r>
                      <a:r>
                        <a:rPr kumimoji="0" lang="en-US" altLang="zh-CN" sz="2000" b="0" i="1"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w</a:t>
                      </a:r>
                      <a:r>
                        <a:rPr kumimoji="0" lang="en-US" altLang="zh-CN" sz="2000" b="0" i="0" u="none" strike="noStrike" cap="none" normalizeH="0" baseline="-2500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L</a:t>
                      </a:r>
                      <a:r>
                        <a:rPr kumimoji="0" lang="en-US" altLang="zh-CN"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-20)</a:t>
                      </a:r>
                      <a:endPar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和</a:t>
                      </a:r>
                      <a:r>
                        <a:rPr kumimoji="0" lang="en-US" altLang="zh-CN"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I</a:t>
                      </a:r>
                      <a:r>
                        <a:rPr kumimoji="0" lang="en-US" altLang="zh-CN" sz="2000" b="0" i="0" u="none" strike="noStrike" cap="none" normalizeH="0" baseline="-2500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P</a:t>
                      </a:r>
                      <a:r>
                        <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a:t>
                      </a:r>
                      <a:r>
                        <a:rPr kumimoji="0" lang="en-US" altLang="zh-CN"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7</a:t>
                      </a:r>
                      <a:endPar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0" i="1"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w</a:t>
                      </a:r>
                      <a:r>
                        <a:rPr kumimoji="0" lang="en-US" altLang="zh-CN" sz="2000" b="0" i="0" u="none" strike="noStrike" cap="none" normalizeH="0" baseline="-2500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L</a:t>
                      </a:r>
                      <a:r>
                        <a:rPr kumimoji="0" lang="en-US" altLang="zh-CN"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a:t>
                      </a:r>
                      <a:r>
                        <a:rPr kumimoji="0" lang="en-US" altLang="zh-CN"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50%</a:t>
                      </a:r>
                      <a:endPar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CH</a:t>
                      </a:r>
                      <a:endPar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高液限黏土</a:t>
                      </a:r>
                      <a:endPar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614362">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0" i="1"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w</a:t>
                      </a:r>
                      <a:r>
                        <a:rPr kumimoji="0" lang="en-US" altLang="zh-CN" sz="2000" b="0" i="0" u="none" strike="noStrike" cap="none" normalizeH="0" baseline="-2500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L</a:t>
                      </a:r>
                      <a:r>
                        <a:rPr kumimoji="0" lang="en-US" altLang="zh-CN"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&lt;50%</a:t>
                      </a:r>
                      <a:endPar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CL</a:t>
                      </a:r>
                      <a:endPar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低液限黏土</a:t>
                      </a:r>
                      <a:endPar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614362">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US" altLang="zh-CN"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I</a:t>
                      </a:r>
                      <a:r>
                        <a:rPr kumimoji="0" lang="en-US" altLang="zh-CN" sz="2000" b="0" i="0" u="none" strike="noStrike" cap="none" normalizeH="0" baseline="-2500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P</a:t>
                      </a:r>
                      <a:r>
                        <a:rPr kumimoji="0" lang="en-US" altLang="zh-CN"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&lt;0.73(</a:t>
                      </a:r>
                      <a:r>
                        <a:rPr kumimoji="0" lang="en-US" altLang="zh-CN" sz="2000" b="0" i="1"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w</a:t>
                      </a:r>
                      <a:r>
                        <a:rPr kumimoji="0" lang="en-US" altLang="zh-CN" sz="2000" b="0" i="0" u="none" strike="noStrike" cap="none" normalizeH="0" baseline="-2500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L</a:t>
                      </a:r>
                      <a:r>
                        <a:rPr kumimoji="0" lang="en-US" altLang="zh-CN"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-20)</a:t>
                      </a:r>
                      <a:endPar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或</a:t>
                      </a:r>
                      <a:r>
                        <a:rPr kumimoji="0" lang="en-US" altLang="zh-CN"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I</a:t>
                      </a:r>
                      <a:r>
                        <a:rPr kumimoji="0" lang="en-US" altLang="zh-CN" sz="2000" b="0" i="0" u="none" strike="noStrike" cap="none" normalizeH="0" baseline="-2500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P</a:t>
                      </a:r>
                      <a:r>
                        <a:rPr kumimoji="0" lang="en-US" altLang="zh-CN"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&lt;4</a:t>
                      </a:r>
                      <a:endPar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0" i="1"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w</a:t>
                      </a:r>
                      <a:r>
                        <a:rPr kumimoji="0" lang="en-US" altLang="zh-CN" sz="2000" b="0" i="0" u="none" strike="noStrike" cap="none" normalizeH="0" baseline="-2500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L</a:t>
                      </a:r>
                      <a:r>
                        <a:rPr kumimoji="0" lang="en-US" altLang="zh-CN"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a:t>
                      </a:r>
                      <a:r>
                        <a:rPr kumimoji="0" lang="en-US" altLang="zh-CN"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50%</a:t>
                      </a:r>
                      <a:endPar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MH</a:t>
                      </a:r>
                      <a:endPar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高液限粉土</a:t>
                      </a:r>
                      <a:endPar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614362">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0" i="1"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w</a:t>
                      </a:r>
                      <a:r>
                        <a:rPr kumimoji="0" lang="en-US" altLang="zh-CN" sz="2000" b="0" i="0" u="none" strike="noStrike" cap="none" normalizeH="0" baseline="-2500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L</a:t>
                      </a:r>
                      <a:r>
                        <a:rPr kumimoji="0" lang="en-US" altLang="zh-CN"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&lt;50%</a:t>
                      </a:r>
                      <a:endPar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ML</a:t>
                      </a:r>
                      <a:endPar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rPr>
                        <a:t>低液限粉土</a:t>
                      </a:r>
                      <a:endParaRPr kumimoji="0" lang="zh-CN" altLang="en-US" sz="2000" b="0" i="0" u="none" strike="noStrike" cap="none" normalizeH="0" baseline="0">
                        <a:ln>
                          <a:noFill/>
                        </a:ln>
                        <a:solidFill>
                          <a:srgbClr val="000000"/>
                        </a:solidFill>
                        <a:effectLst/>
                        <a:latin typeface="Times New Roman" panose="02020603050405020304" pitchFamily="18" charset="0"/>
                        <a:ea typeface="黑体" panose="02010609060101010101" pitchFamily="2" charset="-122"/>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9" name="Text Box 39"/>
          <p:cNvSpPr txBox="1">
            <a:spLocks noChangeArrowheads="1"/>
          </p:cNvSpPr>
          <p:nvPr/>
        </p:nvSpPr>
        <p:spPr bwMode="auto">
          <a:xfrm>
            <a:off x="1588" y="1588"/>
            <a:ext cx="2698204" cy="43053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800" b="1" dirty="0">
                <a:solidFill>
                  <a:srgbClr val="FF3300"/>
                </a:solidFill>
                <a:ea typeface="+mj-ea"/>
                <a:cs typeface="Times New Roman" panose="02020603050405020304" pitchFamily="18" charset="0"/>
              </a:rPr>
              <a:t>§</a:t>
            </a:r>
            <a:r>
              <a:rPr lang="en-US" altLang="zh-CN" sz="2800" b="1" dirty="0" smtClean="0">
                <a:solidFill>
                  <a:srgbClr val="FF3300"/>
                </a:solidFill>
                <a:ea typeface="+mj-ea"/>
                <a:cs typeface="Times New Roman" panose="02020603050405020304" pitchFamily="18" charset="0"/>
              </a:rPr>
              <a:t>1</a:t>
            </a:r>
            <a:r>
              <a:rPr lang="en-US" altLang="zh-CN" sz="2800" b="1" dirty="0" smtClean="0">
                <a:solidFill>
                  <a:srgbClr val="FF3300"/>
                </a:solidFill>
                <a:ea typeface="+mj-ea"/>
                <a:cs typeface="Times New Roman" panose="02020603050405020304" pitchFamily="18" charset="0"/>
              </a:rPr>
              <a:t>.7 </a:t>
            </a:r>
            <a:r>
              <a:rPr lang="zh-CN" altLang="en-US" sz="2800" b="1" dirty="0" smtClean="0">
                <a:solidFill>
                  <a:srgbClr val="FF3300"/>
                </a:solidFill>
                <a:ea typeface="+mj-ea"/>
                <a:cs typeface="Times New Roman" panose="02020603050405020304" pitchFamily="18" charset="0"/>
              </a:rPr>
              <a:t>土的分类</a:t>
            </a:r>
            <a:endParaRPr lang="zh-CN" altLang="en-US" sz="2800" b="1" dirty="0">
              <a:solidFill>
                <a:srgbClr val="FF3300"/>
              </a:solidFill>
              <a:ea typeface="+mj-ea"/>
              <a:cs typeface="Times New Roman" panose="02020603050405020304"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2555776" y="980728"/>
            <a:ext cx="727280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dirty="0" smtClean="0">
                <a:solidFill>
                  <a:srgbClr val="0000CC"/>
                </a:solidFill>
                <a:latin typeface="隶书" panose="02010509060101010101" pitchFamily="49" charset="-122"/>
                <a:ea typeface="隶书" panose="02010509060101010101" pitchFamily="49" charset="-122"/>
              </a:rPr>
              <a:t>塑性图</a:t>
            </a:r>
            <a:r>
              <a:rPr lang="zh-CN" altLang="en-US" sz="2000" dirty="0" smtClean="0">
                <a:solidFill>
                  <a:srgbClr val="0000CC"/>
                </a:solidFill>
                <a:ea typeface="隶书" panose="02010509060101010101" pitchFamily="49" charset="-122"/>
                <a:cs typeface="Times New Roman" panose="02020603050405020304" pitchFamily="18" charset="0"/>
              </a:rPr>
              <a:t>（土的工程分类标准</a:t>
            </a:r>
            <a:r>
              <a:rPr lang="en-US" altLang="zh-CN" sz="2000" dirty="0" smtClean="0">
                <a:solidFill>
                  <a:srgbClr val="0000CC"/>
                </a:solidFill>
                <a:ea typeface="隶书" panose="02010509060101010101" pitchFamily="49" charset="-122"/>
                <a:cs typeface="Times New Roman" panose="02020603050405020304" pitchFamily="18" charset="0"/>
              </a:rPr>
              <a:t>GB/T50145-2007</a:t>
            </a:r>
            <a:r>
              <a:rPr lang="zh-CN" altLang="en-US" sz="2000" dirty="0" smtClean="0">
                <a:solidFill>
                  <a:srgbClr val="0000CC"/>
                </a:solidFill>
                <a:ea typeface="隶书" panose="02010509060101010101" pitchFamily="49" charset="-122"/>
                <a:cs typeface="Times New Roman" panose="02020603050405020304" pitchFamily="18" charset="0"/>
              </a:rPr>
              <a:t>）</a:t>
            </a:r>
            <a:endParaRPr lang="zh-CN" altLang="en-US" sz="2000" dirty="0">
              <a:solidFill>
                <a:srgbClr val="0000CC"/>
              </a:solidFill>
              <a:ea typeface="隶书" panose="02010509060101010101" pitchFamily="49" charset="-122"/>
              <a:cs typeface="Times New Roman" panose="02020603050405020304" pitchFamily="18" charset="0"/>
            </a:endParaRPr>
          </a:p>
        </p:txBody>
      </p:sp>
      <p:pic>
        <p:nvPicPr>
          <p:cNvPr id="6963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81218" y="1844824"/>
            <a:ext cx="7499747" cy="3966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9"/>
          <p:cNvSpPr txBox="1">
            <a:spLocks noChangeArrowheads="1"/>
          </p:cNvSpPr>
          <p:nvPr/>
        </p:nvSpPr>
        <p:spPr bwMode="auto">
          <a:xfrm>
            <a:off x="1588" y="1588"/>
            <a:ext cx="2698204" cy="43053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800" b="1" dirty="0">
                <a:solidFill>
                  <a:srgbClr val="FF3300"/>
                </a:solidFill>
                <a:ea typeface="+mj-ea"/>
                <a:cs typeface="Times New Roman" panose="02020603050405020304" pitchFamily="18" charset="0"/>
              </a:rPr>
              <a:t>§</a:t>
            </a:r>
            <a:r>
              <a:rPr lang="en-US" altLang="zh-CN" sz="2800" b="1" dirty="0" smtClean="0">
                <a:solidFill>
                  <a:srgbClr val="FF3300"/>
                </a:solidFill>
                <a:ea typeface="+mj-ea"/>
                <a:cs typeface="Times New Roman" panose="02020603050405020304" pitchFamily="18" charset="0"/>
              </a:rPr>
              <a:t>1</a:t>
            </a:r>
            <a:r>
              <a:rPr lang="en-US" altLang="zh-CN" sz="2800" b="1" dirty="0" smtClean="0">
                <a:solidFill>
                  <a:srgbClr val="FF3300"/>
                </a:solidFill>
                <a:ea typeface="+mj-ea"/>
                <a:cs typeface="Times New Roman" panose="02020603050405020304" pitchFamily="18" charset="0"/>
              </a:rPr>
              <a:t>.7 </a:t>
            </a:r>
            <a:r>
              <a:rPr lang="zh-CN" altLang="en-US" sz="2800" b="1" dirty="0" smtClean="0">
                <a:solidFill>
                  <a:srgbClr val="FF3300"/>
                </a:solidFill>
                <a:ea typeface="+mj-ea"/>
                <a:cs typeface="Times New Roman" panose="02020603050405020304" pitchFamily="18" charset="0"/>
              </a:rPr>
              <a:t>土的分类</a:t>
            </a:r>
            <a:endParaRPr lang="zh-CN" altLang="en-US" sz="2800" b="1" dirty="0">
              <a:solidFill>
                <a:srgbClr val="FF3300"/>
              </a:solidFill>
              <a:ea typeface="+mj-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Text Box 13"/>
          <p:cNvSpPr txBox="1">
            <a:spLocks noChangeArrowheads="1"/>
          </p:cNvSpPr>
          <p:nvPr/>
        </p:nvSpPr>
        <p:spPr bwMode="auto">
          <a:xfrm>
            <a:off x="395536" y="1268760"/>
            <a:ext cx="8208912"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lnSpc>
                <a:spcPct val="150000"/>
              </a:lnSpc>
            </a:pPr>
            <a:r>
              <a:rPr lang="en-US" altLang="zh-CN" sz="2800" dirty="0">
                <a:solidFill>
                  <a:srgbClr val="FF0000"/>
                </a:solidFill>
                <a:ea typeface="+mn-ea"/>
                <a:cs typeface="Times New Roman" panose="02020603050405020304" pitchFamily="18" charset="0"/>
              </a:rPr>
              <a:t>【</a:t>
            </a:r>
            <a:r>
              <a:rPr lang="zh-CN" altLang="en-US" sz="2800" dirty="0">
                <a:solidFill>
                  <a:srgbClr val="FF0000"/>
                </a:solidFill>
                <a:ea typeface="+mn-ea"/>
                <a:cs typeface="Times New Roman" panose="02020603050405020304" pitchFamily="18" charset="0"/>
              </a:rPr>
              <a:t>例</a:t>
            </a:r>
            <a:r>
              <a:rPr lang="en-US" altLang="zh-CN" sz="2800" dirty="0">
                <a:solidFill>
                  <a:srgbClr val="FF0000"/>
                </a:solidFill>
                <a:ea typeface="+mn-ea"/>
                <a:cs typeface="Times New Roman" panose="02020603050405020304" pitchFamily="18" charset="0"/>
              </a:rPr>
              <a:t>】</a:t>
            </a:r>
            <a:r>
              <a:rPr lang="zh-CN" altLang="en-US" sz="2800" dirty="0">
                <a:ea typeface="+mn-ea"/>
                <a:cs typeface="Times New Roman" panose="02020603050405020304" pitchFamily="18" charset="0"/>
              </a:rPr>
              <a:t>一细粒土</a:t>
            </a:r>
            <a:r>
              <a:rPr lang="en-US" altLang="zh-CN" sz="2800" i="1" dirty="0" err="1">
                <a:ea typeface="+mn-ea"/>
                <a:cs typeface="Times New Roman" panose="02020603050405020304" pitchFamily="18" charset="0"/>
              </a:rPr>
              <a:t>w</a:t>
            </a:r>
            <a:r>
              <a:rPr lang="en-US" altLang="zh-CN" sz="2800" baseline="-25000" dirty="0" err="1">
                <a:ea typeface="+mn-ea"/>
                <a:cs typeface="Times New Roman" panose="02020603050405020304" pitchFamily="18" charset="0"/>
              </a:rPr>
              <a:t>L</a:t>
            </a:r>
            <a:r>
              <a:rPr lang="en-US" altLang="zh-CN" sz="2800" dirty="0">
                <a:ea typeface="+mn-ea"/>
                <a:cs typeface="Times New Roman" panose="02020603050405020304" pitchFamily="18" charset="0"/>
              </a:rPr>
              <a:t>=40</a:t>
            </a:r>
            <a:r>
              <a:rPr lang="zh-CN" altLang="en-US" sz="2800" dirty="0">
                <a:ea typeface="+mn-ea"/>
                <a:cs typeface="Times New Roman" panose="02020603050405020304" pitchFamily="18" charset="0"/>
              </a:rPr>
              <a:t>， </a:t>
            </a:r>
            <a:r>
              <a:rPr lang="en-US" altLang="zh-CN" sz="2800" i="1" dirty="0" err="1">
                <a:ea typeface="+mn-ea"/>
                <a:cs typeface="Times New Roman" panose="02020603050405020304" pitchFamily="18" charset="0"/>
              </a:rPr>
              <a:t>w</a:t>
            </a:r>
            <a:r>
              <a:rPr lang="en-US" altLang="zh-CN" sz="2800" baseline="-25000" dirty="0" err="1">
                <a:ea typeface="+mn-ea"/>
                <a:cs typeface="Times New Roman" panose="02020603050405020304" pitchFamily="18" charset="0"/>
              </a:rPr>
              <a:t>P</a:t>
            </a:r>
            <a:r>
              <a:rPr lang="en-US" altLang="zh-CN" sz="2800" dirty="0">
                <a:ea typeface="+mn-ea"/>
                <a:cs typeface="Times New Roman" panose="02020603050405020304" pitchFamily="18" charset="0"/>
              </a:rPr>
              <a:t>=29</a:t>
            </a:r>
            <a:r>
              <a:rPr lang="zh-CN" altLang="en-US" sz="2800" dirty="0">
                <a:ea typeface="+mn-ea"/>
                <a:cs typeface="Times New Roman" panose="02020603050405020304" pitchFamily="18" charset="0"/>
              </a:rPr>
              <a:t>，则</a:t>
            </a:r>
            <a:r>
              <a:rPr lang="en-US" altLang="zh-CN" sz="2800" i="1" dirty="0">
                <a:ea typeface="+mn-ea"/>
                <a:cs typeface="Times New Roman" panose="02020603050405020304" pitchFamily="18" charset="0"/>
              </a:rPr>
              <a:t>I</a:t>
            </a:r>
            <a:r>
              <a:rPr lang="en-US" altLang="zh-CN" sz="2800" baseline="-25000" dirty="0">
                <a:ea typeface="+mn-ea"/>
                <a:cs typeface="Times New Roman" panose="02020603050405020304" pitchFamily="18" charset="0"/>
              </a:rPr>
              <a:t>P</a:t>
            </a:r>
            <a:r>
              <a:rPr lang="en-US" altLang="zh-CN" sz="2800" dirty="0">
                <a:ea typeface="+mn-ea"/>
                <a:cs typeface="Times New Roman" panose="02020603050405020304" pitchFamily="18" charset="0"/>
              </a:rPr>
              <a:t>=11</a:t>
            </a:r>
            <a:r>
              <a:rPr lang="zh-CN" altLang="en-US" sz="2800" dirty="0">
                <a:ea typeface="+mn-ea"/>
                <a:cs typeface="Times New Roman" panose="02020603050405020304" pitchFamily="18" charset="0"/>
              </a:rPr>
              <a:t>。</a:t>
            </a:r>
            <a:r>
              <a:rPr lang="zh-CN" altLang="en-US" sz="2800" dirty="0" smtClean="0">
                <a:ea typeface="+mn-ea"/>
                <a:cs typeface="Times New Roman" panose="02020603050405020304" pitchFamily="18" charset="0"/>
              </a:rPr>
              <a:t>对该土</a:t>
            </a:r>
            <a:r>
              <a:rPr lang="zh-CN" altLang="en-US" sz="2800" dirty="0">
                <a:ea typeface="+mn-ea"/>
                <a:cs typeface="Times New Roman" panose="02020603050405020304" pitchFamily="18" charset="0"/>
              </a:rPr>
              <a:t>进行</a:t>
            </a:r>
            <a:r>
              <a:rPr lang="zh-CN" altLang="en-US" sz="2800" dirty="0" smtClean="0">
                <a:ea typeface="+mn-ea"/>
                <a:cs typeface="Times New Roman" panose="02020603050405020304" pitchFamily="18" charset="0"/>
              </a:rPr>
              <a:t>分类定名。</a:t>
            </a:r>
            <a:endParaRPr lang="en-US" altLang="zh-CN" sz="2800" dirty="0">
              <a:ea typeface="+mn-ea"/>
              <a:cs typeface="Times New Roman" panose="02020603050405020304" pitchFamily="18" charset="0"/>
            </a:endParaRPr>
          </a:p>
          <a:p>
            <a:pPr eaLnBrk="1" hangingPunct="1">
              <a:lnSpc>
                <a:spcPct val="150000"/>
              </a:lnSpc>
            </a:pPr>
            <a:r>
              <a:rPr lang="zh-CN" altLang="en-US" sz="2800" b="1" u="sng" dirty="0">
                <a:solidFill>
                  <a:srgbClr val="0000FF"/>
                </a:solidFill>
                <a:ea typeface="+mn-ea"/>
                <a:cs typeface="Times New Roman" panose="02020603050405020304" pitchFamily="18" charset="0"/>
              </a:rPr>
              <a:t>错误</a:t>
            </a:r>
            <a:r>
              <a:rPr lang="zh-CN" altLang="en-US" sz="2800" dirty="0">
                <a:solidFill>
                  <a:srgbClr val="0000FF"/>
                </a:solidFill>
                <a:ea typeface="+mn-ea"/>
                <a:cs typeface="Times New Roman" panose="02020603050405020304" pitchFamily="18" charset="0"/>
              </a:rPr>
              <a:t>：因为</a:t>
            </a:r>
            <a:r>
              <a:rPr lang="en-US" altLang="zh-CN" sz="2800" i="1" dirty="0">
                <a:solidFill>
                  <a:srgbClr val="0000FF"/>
                </a:solidFill>
                <a:ea typeface="+mn-ea"/>
                <a:cs typeface="Times New Roman" panose="02020603050405020304" pitchFamily="18" charset="0"/>
              </a:rPr>
              <a:t>I</a:t>
            </a:r>
            <a:r>
              <a:rPr lang="en-US" altLang="zh-CN" sz="2800" baseline="-25000" dirty="0">
                <a:solidFill>
                  <a:srgbClr val="0000FF"/>
                </a:solidFill>
                <a:ea typeface="+mn-ea"/>
                <a:cs typeface="Times New Roman" panose="02020603050405020304" pitchFamily="18" charset="0"/>
              </a:rPr>
              <a:t>P</a:t>
            </a:r>
            <a:r>
              <a:rPr lang="en-US" altLang="zh-CN" sz="2800" dirty="0">
                <a:solidFill>
                  <a:srgbClr val="0000FF"/>
                </a:solidFill>
                <a:ea typeface="+mn-ea"/>
                <a:cs typeface="Times New Roman" panose="02020603050405020304" pitchFamily="18" charset="0"/>
              </a:rPr>
              <a:t>=11&gt;10</a:t>
            </a:r>
            <a:r>
              <a:rPr lang="zh-CN" altLang="en-US" sz="2800" dirty="0">
                <a:solidFill>
                  <a:srgbClr val="0000FF"/>
                </a:solidFill>
                <a:ea typeface="+mn-ea"/>
                <a:cs typeface="Times New Roman" panose="02020603050405020304" pitchFamily="18" charset="0"/>
              </a:rPr>
              <a:t>，所以</a:t>
            </a:r>
            <a:r>
              <a:rPr lang="zh-CN" altLang="en-US" sz="2800" dirty="0" smtClean="0">
                <a:solidFill>
                  <a:srgbClr val="0000FF"/>
                </a:solidFill>
                <a:ea typeface="+mn-ea"/>
                <a:cs typeface="Times New Roman" panose="02020603050405020304" pitchFamily="18" charset="0"/>
              </a:rPr>
              <a:t>为黏性</a:t>
            </a:r>
            <a:r>
              <a:rPr lang="zh-CN" altLang="en-US" sz="2800" dirty="0">
                <a:solidFill>
                  <a:srgbClr val="0000FF"/>
                </a:solidFill>
                <a:ea typeface="+mn-ea"/>
                <a:cs typeface="Times New Roman" panose="02020603050405020304" pitchFamily="18" charset="0"/>
              </a:rPr>
              <a:t>土 </a:t>
            </a:r>
            <a:r>
              <a:rPr lang="en-US" altLang="zh-CN" sz="2800" dirty="0">
                <a:solidFill>
                  <a:srgbClr val="0000FF"/>
                </a:solidFill>
                <a:ea typeface="+mn-ea"/>
                <a:cs typeface="Times New Roman" panose="02020603050405020304" pitchFamily="18" charset="0"/>
              </a:rPr>
              <a:t>(CL)</a:t>
            </a:r>
            <a:endParaRPr lang="zh-CN" altLang="en-US" sz="2800" dirty="0">
              <a:solidFill>
                <a:srgbClr val="0000FF"/>
              </a:solidFill>
              <a:ea typeface="+mn-ea"/>
              <a:cs typeface="Times New Roman" panose="02020603050405020304" pitchFamily="18" charset="0"/>
            </a:endParaRPr>
          </a:p>
          <a:p>
            <a:pPr eaLnBrk="1" hangingPunct="1">
              <a:lnSpc>
                <a:spcPct val="150000"/>
              </a:lnSpc>
            </a:pPr>
            <a:r>
              <a:rPr lang="zh-CN" altLang="en-US" sz="2800" b="1" u="sng" dirty="0">
                <a:solidFill>
                  <a:srgbClr val="FF6600"/>
                </a:solidFill>
                <a:ea typeface="+mn-ea"/>
                <a:cs typeface="Times New Roman" panose="02020603050405020304" pitchFamily="18" charset="0"/>
              </a:rPr>
              <a:t>正确</a:t>
            </a:r>
            <a:r>
              <a:rPr lang="zh-CN" altLang="en-US" sz="2800" dirty="0">
                <a:solidFill>
                  <a:srgbClr val="FF6600"/>
                </a:solidFill>
                <a:ea typeface="+mn-ea"/>
                <a:cs typeface="Times New Roman" panose="02020603050405020304" pitchFamily="18" charset="0"/>
              </a:rPr>
              <a:t>：绘制塑形图，</a:t>
            </a:r>
            <a:r>
              <a:rPr lang="en-US" altLang="zh-CN" sz="2800" dirty="0">
                <a:solidFill>
                  <a:srgbClr val="FF6600"/>
                </a:solidFill>
                <a:ea typeface="+mn-ea"/>
                <a:cs typeface="Times New Roman" panose="02020603050405020304" pitchFamily="18" charset="0"/>
              </a:rPr>
              <a:t>A</a:t>
            </a:r>
            <a:r>
              <a:rPr lang="zh-CN" altLang="en-US" sz="2800" dirty="0">
                <a:solidFill>
                  <a:srgbClr val="FF6600"/>
                </a:solidFill>
                <a:ea typeface="+mn-ea"/>
                <a:cs typeface="Times New Roman" panose="02020603050405020304" pitchFamily="18" charset="0"/>
              </a:rPr>
              <a:t>线方程</a:t>
            </a:r>
            <a:r>
              <a:rPr lang="en-US" altLang="zh-CN" sz="2800" dirty="0">
                <a:solidFill>
                  <a:srgbClr val="FF6600"/>
                </a:solidFill>
                <a:ea typeface="+mn-ea"/>
                <a:cs typeface="Times New Roman" panose="02020603050405020304" pitchFamily="18" charset="0"/>
              </a:rPr>
              <a:t>0.73</a:t>
            </a:r>
            <a:r>
              <a:rPr lang="zh-CN" altLang="en-US" sz="2800" dirty="0">
                <a:solidFill>
                  <a:srgbClr val="FF6600"/>
                </a:solidFill>
                <a:ea typeface="+mn-ea"/>
                <a:cs typeface="Times New Roman" panose="02020603050405020304" pitchFamily="18" charset="0"/>
              </a:rPr>
              <a:t>（</a:t>
            </a:r>
            <a:r>
              <a:rPr lang="en-US" altLang="zh-CN" sz="2800" i="1" dirty="0">
                <a:solidFill>
                  <a:srgbClr val="FF6600"/>
                </a:solidFill>
                <a:ea typeface="+mn-ea"/>
                <a:cs typeface="Times New Roman" panose="02020603050405020304" pitchFamily="18" charset="0"/>
              </a:rPr>
              <a:t>w</a:t>
            </a:r>
            <a:r>
              <a:rPr lang="en-US" altLang="zh-CN" sz="2800" baseline="-25000" dirty="0">
                <a:solidFill>
                  <a:srgbClr val="FF6600"/>
                </a:solidFill>
                <a:ea typeface="+mn-ea"/>
                <a:cs typeface="Times New Roman" panose="02020603050405020304" pitchFamily="18" charset="0"/>
              </a:rPr>
              <a:t>L</a:t>
            </a:r>
            <a:r>
              <a:rPr lang="en-US" altLang="zh-CN" sz="2800" dirty="0">
                <a:solidFill>
                  <a:srgbClr val="FF6600"/>
                </a:solidFill>
                <a:ea typeface="+mn-ea"/>
                <a:cs typeface="Times New Roman" panose="02020603050405020304" pitchFamily="18" charset="0"/>
              </a:rPr>
              <a:t>-20)=14.6</a:t>
            </a:r>
            <a:endParaRPr lang="en-US" altLang="zh-CN" sz="2800" dirty="0">
              <a:solidFill>
                <a:srgbClr val="FF6600"/>
              </a:solidFill>
              <a:ea typeface="+mn-ea"/>
              <a:cs typeface="Times New Roman" panose="02020603050405020304" pitchFamily="18" charset="0"/>
            </a:endParaRPr>
          </a:p>
          <a:p>
            <a:pPr eaLnBrk="1" hangingPunct="1">
              <a:lnSpc>
                <a:spcPct val="150000"/>
              </a:lnSpc>
            </a:pPr>
            <a:r>
              <a:rPr lang="en-US" altLang="zh-CN" sz="2800" dirty="0">
                <a:solidFill>
                  <a:srgbClr val="FF6600"/>
                </a:solidFill>
                <a:ea typeface="+mn-ea"/>
                <a:cs typeface="Times New Roman" panose="02020603050405020304" pitchFamily="18" charset="0"/>
              </a:rPr>
              <a:t>            </a:t>
            </a:r>
            <a:r>
              <a:rPr lang="zh-CN" altLang="en-US" sz="2800" dirty="0">
                <a:solidFill>
                  <a:srgbClr val="FF6600"/>
                </a:solidFill>
                <a:ea typeface="+mn-ea"/>
                <a:cs typeface="Times New Roman" panose="02020603050405020304" pitchFamily="18" charset="0"/>
              </a:rPr>
              <a:t>由于：</a:t>
            </a:r>
            <a:r>
              <a:rPr lang="en-US" altLang="zh-CN" sz="2800" i="1" dirty="0">
                <a:solidFill>
                  <a:srgbClr val="FF6600"/>
                </a:solidFill>
                <a:ea typeface="+mn-ea"/>
                <a:cs typeface="Times New Roman" panose="02020603050405020304" pitchFamily="18" charset="0"/>
              </a:rPr>
              <a:t>I</a:t>
            </a:r>
            <a:r>
              <a:rPr lang="en-US" altLang="zh-CN" sz="2800" baseline="-25000" dirty="0">
                <a:solidFill>
                  <a:srgbClr val="FF6600"/>
                </a:solidFill>
                <a:ea typeface="+mn-ea"/>
                <a:cs typeface="Times New Roman" panose="02020603050405020304" pitchFamily="18" charset="0"/>
              </a:rPr>
              <a:t>P</a:t>
            </a:r>
            <a:r>
              <a:rPr lang="en-US" altLang="zh-CN" sz="2800" dirty="0">
                <a:solidFill>
                  <a:srgbClr val="FF6600"/>
                </a:solidFill>
                <a:ea typeface="+mn-ea"/>
                <a:cs typeface="Times New Roman" panose="02020603050405020304" pitchFamily="18" charset="0"/>
              </a:rPr>
              <a:t>=11&lt;A</a:t>
            </a:r>
            <a:r>
              <a:rPr lang="zh-CN" altLang="en-US" sz="2800" dirty="0">
                <a:solidFill>
                  <a:srgbClr val="FF6600"/>
                </a:solidFill>
                <a:ea typeface="+mn-ea"/>
                <a:cs typeface="Times New Roman" panose="02020603050405020304" pitchFamily="18" charset="0"/>
              </a:rPr>
              <a:t>线方程所得值</a:t>
            </a:r>
            <a:r>
              <a:rPr lang="en-US" altLang="zh-CN" sz="2800" dirty="0">
                <a:solidFill>
                  <a:srgbClr val="FF6600"/>
                </a:solidFill>
                <a:ea typeface="+mn-ea"/>
                <a:cs typeface="Times New Roman" panose="02020603050405020304" pitchFamily="18" charset="0"/>
              </a:rPr>
              <a:t>14.6</a:t>
            </a:r>
            <a:endParaRPr lang="en-US" altLang="zh-CN" sz="2800" dirty="0">
              <a:solidFill>
                <a:srgbClr val="FF6600"/>
              </a:solidFill>
              <a:ea typeface="+mn-ea"/>
              <a:cs typeface="Times New Roman" panose="02020603050405020304" pitchFamily="18" charset="0"/>
            </a:endParaRPr>
          </a:p>
          <a:p>
            <a:pPr eaLnBrk="1" hangingPunct="1">
              <a:lnSpc>
                <a:spcPct val="150000"/>
              </a:lnSpc>
            </a:pPr>
            <a:r>
              <a:rPr lang="en-US" altLang="zh-CN" sz="2800" dirty="0">
                <a:solidFill>
                  <a:srgbClr val="FF6600"/>
                </a:solidFill>
                <a:ea typeface="+mn-ea"/>
                <a:cs typeface="Times New Roman" panose="02020603050405020304" pitchFamily="18" charset="0"/>
              </a:rPr>
              <a:t>            </a:t>
            </a:r>
            <a:r>
              <a:rPr lang="zh-CN" altLang="en-US" sz="2800" dirty="0">
                <a:solidFill>
                  <a:srgbClr val="FF6600"/>
                </a:solidFill>
                <a:ea typeface="+mn-ea"/>
                <a:cs typeface="Times New Roman" panose="02020603050405020304" pitchFamily="18" charset="0"/>
              </a:rPr>
              <a:t>所以：判定该土为</a:t>
            </a:r>
            <a:r>
              <a:rPr lang="zh-CN" altLang="en-US" sz="2800" dirty="0" smtClean="0">
                <a:solidFill>
                  <a:srgbClr val="FF6600"/>
                </a:solidFill>
                <a:ea typeface="+mn-ea"/>
                <a:cs typeface="Times New Roman" panose="02020603050405020304" pitchFamily="18" charset="0"/>
              </a:rPr>
              <a:t>粉土</a:t>
            </a:r>
            <a:endParaRPr lang="en-US" altLang="zh-CN" sz="2800" dirty="0" smtClean="0">
              <a:solidFill>
                <a:srgbClr val="FF6600"/>
              </a:solidFill>
              <a:ea typeface="+mn-ea"/>
              <a:cs typeface="Times New Roman" panose="02020603050405020304" pitchFamily="18" charset="0"/>
            </a:endParaRPr>
          </a:p>
          <a:p>
            <a:pPr eaLnBrk="1" hangingPunct="1">
              <a:lnSpc>
                <a:spcPct val="150000"/>
              </a:lnSpc>
            </a:pPr>
            <a:r>
              <a:rPr lang="zh-CN" altLang="en-US" sz="2800" dirty="0" smtClean="0">
                <a:solidFill>
                  <a:srgbClr val="FF6600"/>
                </a:solidFill>
                <a:ea typeface="+mn-ea"/>
                <a:cs typeface="Times New Roman" panose="02020603050405020304" pitchFamily="18" charset="0"/>
              </a:rPr>
              <a:t>            </a:t>
            </a:r>
            <a:r>
              <a:rPr lang="zh-CN" altLang="en-US" sz="2800" dirty="0">
                <a:solidFill>
                  <a:srgbClr val="FF6600"/>
                </a:solidFill>
                <a:ea typeface="+mn-ea"/>
                <a:cs typeface="Times New Roman" panose="02020603050405020304" pitchFamily="18" charset="0"/>
              </a:rPr>
              <a:t>由于：</a:t>
            </a:r>
            <a:r>
              <a:rPr lang="en-US" altLang="zh-CN" sz="2800" i="1" dirty="0" err="1">
                <a:solidFill>
                  <a:srgbClr val="FF6600"/>
                </a:solidFill>
                <a:ea typeface="+mn-ea"/>
                <a:cs typeface="Times New Roman" panose="02020603050405020304" pitchFamily="18" charset="0"/>
              </a:rPr>
              <a:t>w</a:t>
            </a:r>
            <a:r>
              <a:rPr lang="en-US" altLang="zh-CN" sz="2800" baseline="-25000" dirty="0" err="1">
                <a:solidFill>
                  <a:srgbClr val="FF6600"/>
                </a:solidFill>
                <a:ea typeface="+mn-ea"/>
                <a:cs typeface="Times New Roman" panose="02020603050405020304" pitchFamily="18" charset="0"/>
              </a:rPr>
              <a:t>L</a:t>
            </a:r>
            <a:r>
              <a:rPr lang="en-US" altLang="zh-CN" sz="2800" dirty="0">
                <a:solidFill>
                  <a:srgbClr val="FF6600"/>
                </a:solidFill>
                <a:ea typeface="+mn-ea"/>
                <a:cs typeface="Times New Roman" panose="02020603050405020304" pitchFamily="18" charset="0"/>
              </a:rPr>
              <a:t>=40%&lt;50%</a:t>
            </a:r>
            <a:r>
              <a:rPr lang="zh-CN" altLang="en-US" sz="2800" dirty="0">
                <a:solidFill>
                  <a:srgbClr val="FF6600"/>
                </a:solidFill>
                <a:ea typeface="+mn-ea"/>
                <a:cs typeface="Times New Roman" panose="02020603050405020304" pitchFamily="18" charset="0"/>
              </a:rPr>
              <a:t>，所以应该为</a:t>
            </a:r>
            <a:r>
              <a:rPr lang="en-US" altLang="zh-CN" sz="2800" b="1" u="sng" dirty="0">
                <a:solidFill>
                  <a:srgbClr val="FF6600"/>
                </a:solidFill>
                <a:ea typeface="+mn-ea"/>
                <a:cs typeface="Times New Roman" panose="02020603050405020304" pitchFamily="18" charset="0"/>
              </a:rPr>
              <a:t>ML </a:t>
            </a:r>
            <a:endParaRPr lang="en-US" altLang="zh-CN" sz="2800" b="1" u="sng" dirty="0">
              <a:solidFill>
                <a:srgbClr val="FF6600"/>
              </a:solidFill>
              <a:ea typeface="+mn-ea"/>
              <a:cs typeface="Times New Roman" panose="02020603050405020304" pitchFamily="18" charset="0"/>
            </a:endParaRPr>
          </a:p>
        </p:txBody>
      </p:sp>
      <p:sp>
        <p:nvSpPr>
          <p:cNvPr id="8" name="Text Box 39"/>
          <p:cNvSpPr txBox="1">
            <a:spLocks noChangeArrowheads="1"/>
          </p:cNvSpPr>
          <p:nvPr/>
        </p:nvSpPr>
        <p:spPr bwMode="auto">
          <a:xfrm>
            <a:off x="1588" y="1588"/>
            <a:ext cx="2698204" cy="43053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800" b="1" dirty="0">
                <a:solidFill>
                  <a:srgbClr val="FF3300"/>
                </a:solidFill>
                <a:ea typeface="+mj-ea"/>
                <a:cs typeface="Times New Roman" panose="02020603050405020304" pitchFamily="18" charset="0"/>
              </a:rPr>
              <a:t>§</a:t>
            </a:r>
            <a:r>
              <a:rPr lang="en-US" altLang="zh-CN" sz="2800" b="1" dirty="0" smtClean="0">
                <a:solidFill>
                  <a:srgbClr val="FF3300"/>
                </a:solidFill>
                <a:ea typeface="+mj-ea"/>
                <a:cs typeface="Times New Roman" panose="02020603050405020304" pitchFamily="18" charset="0"/>
              </a:rPr>
              <a:t>1</a:t>
            </a:r>
            <a:r>
              <a:rPr lang="en-US" altLang="zh-CN" sz="2800" b="1" dirty="0" smtClean="0">
                <a:solidFill>
                  <a:srgbClr val="FF3300"/>
                </a:solidFill>
                <a:ea typeface="+mj-ea"/>
                <a:cs typeface="Times New Roman" panose="02020603050405020304" pitchFamily="18" charset="0"/>
              </a:rPr>
              <a:t>.7 </a:t>
            </a:r>
            <a:r>
              <a:rPr lang="zh-CN" altLang="en-US" sz="2800" b="1" dirty="0" smtClean="0">
                <a:solidFill>
                  <a:srgbClr val="FF3300"/>
                </a:solidFill>
                <a:ea typeface="+mj-ea"/>
                <a:cs typeface="Times New Roman" panose="02020603050405020304" pitchFamily="18" charset="0"/>
              </a:rPr>
              <a:t>土的分类</a:t>
            </a:r>
            <a:endParaRPr lang="zh-CN" altLang="en-US" sz="2800" b="1" dirty="0">
              <a:solidFill>
                <a:srgbClr val="FF3300"/>
              </a:solidFill>
              <a:ea typeface="+mj-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2643174" y="595116"/>
            <a:ext cx="33782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800" dirty="0">
                <a:latin typeface="隶书" panose="02010509060101010101" pitchFamily="49" charset="-122"/>
                <a:ea typeface="隶书" panose="02010509060101010101" pitchFamily="49" charset="-122"/>
              </a:rPr>
              <a:t>细粒土分类 </a:t>
            </a:r>
            <a:r>
              <a:rPr lang="en-US" altLang="zh-CN" sz="2800" dirty="0">
                <a:latin typeface="隶书" panose="02010509060101010101" pitchFamily="49" charset="-122"/>
                <a:ea typeface="隶书" panose="02010509060101010101" pitchFamily="49" charset="-122"/>
              </a:rPr>
              <a:t>- </a:t>
            </a:r>
            <a:r>
              <a:rPr lang="zh-CN" altLang="en-US" sz="2800" dirty="0">
                <a:latin typeface="隶书" panose="02010509060101010101" pitchFamily="49" charset="-122"/>
                <a:ea typeface="隶书" panose="02010509060101010101" pitchFamily="49" charset="-122"/>
              </a:rPr>
              <a:t>塑性图</a:t>
            </a:r>
            <a:endParaRPr lang="zh-CN" altLang="en-US" sz="2800" dirty="0">
              <a:latin typeface="隶书" panose="02010509060101010101" pitchFamily="49" charset="-122"/>
              <a:ea typeface="隶书" panose="02010509060101010101" pitchFamily="49" charset="-122"/>
            </a:endParaRPr>
          </a:p>
        </p:txBody>
      </p:sp>
      <p:pic>
        <p:nvPicPr>
          <p:cNvPr id="7" name="Picture 5" descr="英文图 7"/>
          <p:cNvPicPr>
            <a:picLocks noChangeAspect="1" noChangeArrowheads="1"/>
          </p:cNvPicPr>
          <p:nvPr/>
        </p:nvPicPr>
        <p:blipFill>
          <a:blip r:embed="rId1" cstate="print"/>
          <a:srcRect/>
          <a:stretch>
            <a:fillRect/>
          </a:stretch>
        </p:blipFill>
        <p:spPr bwMode="auto">
          <a:xfrm>
            <a:off x="1907704" y="1196752"/>
            <a:ext cx="5579966" cy="4929198"/>
          </a:xfrm>
          <a:prstGeom prst="rect">
            <a:avLst/>
          </a:prstGeom>
          <a:noFill/>
          <a:ln w="28575">
            <a:solidFill>
              <a:schemeClr val="tx1"/>
            </a:solidFill>
          </a:ln>
          <a:effectLst>
            <a:glow rad="101600">
              <a:schemeClr val="accent4">
                <a:satMod val="175000"/>
                <a:alpha val="40000"/>
              </a:schemeClr>
            </a:glow>
          </a:effectLst>
        </p:spPr>
      </p:pic>
      <p:cxnSp>
        <p:nvCxnSpPr>
          <p:cNvPr id="9" name="直接连接符 8"/>
          <p:cNvCxnSpPr/>
          <p:nvPr/>
        </p:nvCxnSpPr>
        <p:spPr>
          <a:xfrm flipV="1">
            <a:off x="3203848" y="2420888"/>
            <a:ext cx="4071966" cy="2928958"/>
          </a:xfrm>
          <a:prstGeom prst="line">
            <a:avLst/>
          </a:prstGeom>
          <a:ln w="63500"/>
          <a:scene3d>
            <a:camera prst="orthographicFront"/>
            <a:lightRig rig="threePt" dir="t"/>
          </a:scene3d>
          <a:sp3d>
            <a:bevelT prst="slope"/>
            <a:bevelB prst="slope"/>
          </a:sp3d>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572000" y="3140968"/>
            <a:ext cx="23671" cy="2215720"/>
          </a:xfrm>
          <a:prstGeom prst="line">
            <a:avLst/>
          </a:prstGeom>
          <a:ln w="50800"/>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07504" y="115888"/>
            <a:ext cx="2031325" cy="461665"/>
          </a:xfrm>
          <a:prstGeom prst="rect">
            <a:avLst/>
          </a:prstGeom>
          <a:solidFill>
            <a:schemeClr val="accent1"/>
          </a:solidFill>
        </p:spPr>
        <p:txBody>
          <a:bodyPr wrap="none" rtlCol="0">
            <a:spAutoFit/>
          </a:bodyPr>
          <a:lstStyle/>
          <a:p>
            <a:r>
              <a:rPr lang="zh-CN" altLang="en-US" dirty="0">
                <a:latin typeface="幼圆" panose="02010509060101010101" pitchFamily="49" charset="-122"/>
                <a:ea typeface="幼圆" panose="02010509060101010101" pitchFamily="49" charset="-122"/>
              </a:rPr>
              <a:t>课外学习资料</a:t>
            </a:r>
            <a:endParaRPr lang="zh-CN" altLang="en-US" dirty="0">
              <a:latin typeface="幼圆" panose="02010509060101010101" pitchFamily="49" charset="-122"/>
              <a:ea typeface="幼圆"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p:cNvSpPr>
            <a:spLocks noGrp="1" noChangeArrowheads="1"/>
          </p:cNvSpPr>
          <p:nvPr>
            <p:ph type="title"/>
          </p:nvPr>
        </p:nvSpPr>
        <p:spPr>
          <a:xfrm>
            <a:off x="457200" y="115888"/>
            <a:ext cx="8229600" cy="1139825"/>
          </a:xfrm>
        </p:spPr>
        <p:txBody>
          <a:bodyPr/>
          <a:lstStyle/>
          <a:p>
            <a:pPr algn="ctr"/>
            <a:r>
              <a:rPr lang="zh-CN" altLang="en-US" sz="3800">
                <a:solidFill>
                  <a:schemeClr val="tx1"/>
                </a:solidFill>
                <a:latin typeface="Times New Roman" panose="02020603050405020304" pitchFamily="18" charset="0"/>
                <a:ea typeface="幼圆" panose="02010509060101010101" pitchFamily="49" charset="-122"/>
                <a:cs typeface="Times New Roman" panose="02020603050405020304" pitchFamily="18" charset="0"/>
              </a:rPr>
              <a:t>土的分类</a:t>
            </a:r>
            <a:r>
              <a:rPr lang="en-US" altLang="zh-CN" sz="3800">
                <a:solidFill>
                  <a:schemeClr val="tx1"/>
                </a:solidFill>
                <a:latin typeface="Times New Roman" panose="02020603050405020304" pitchFamily="18" charset="0"/>
                <a:ea typeface="幼圆" panose="02010509060101010101" pitchFamily="49" charset="-122"/>
                <a:cs typeface="Times New Roman" panose="02020603050405020304" pitchFamily="18" charset="0"/>
              </a:rPr>
              <a:t>ASTM D2487</a:t>
            </a:r>
            <a:br>
              <a:rPr lang="en-US" altLang="zh-CN" sz="3800">
                <a:solidFill>
                  <a:schemeClr val="tx1"/>
                </a:solidFill>
                <a:latin typeface="Times New Roman" panose="02020603050405020304" pitchFamily="18" charset="0"/>
                <a:ea typeface="幼圆" panose="02010509060101010101" pitchFamily="49" charset="-122"/>
                <a:cs typeface="Times New Roman" panose="02020603050405020304" pitchFamily="18" charset="0"/>
              </a:rPr>
            </a:br>
            <a:r>
              <a:rPr lang="zh-CN" altLang="en-US" sz="3800">
                <a:solidFill>
                  <a:schemeClr val="tx1"/>
                </a:solidFill>
                <a:latin typeface="Times New Roman" panose="02020603050405020304" pitchFamily="18" charset="0"/>
                <a:ea typeface="幼圆" panose="02010509060101010101" pitchFamily="49" charset="-122"/>
                <a:cs typeface="Times New Roman" panose="02020603050405020304" pitchFamily="18" charset="0"/>
              </a:rPr>
              <a:t>（美国试验与材料学会）</a:t>
            </a:r>
            <a:endParaRPr lang="zh-CN" altLang="en-US" sz="3800">
              <a:solidFill>
                <a:schemeClr val="tx1"/>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63491" name="Picture 4"/>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a:xfrm>
            <a:off x="323850" y="1439863"/>
            <a:ext cx="8453438" cy="5229225"/>
          </a:xfrm>
          <a:noFill/>
        </p:spPr>
      </p:pic>
      <p:sp>
        <p:nvSpPr>
          <p:cNvPr id="63492" name="Rectangle 7"/>
          <p:cNvSpPr>
            <a:spLocks noChangeArrowheads="1"/>
          </p:cNvSpPr>
          <p:nvPr/>
        </p:nvSpPr>
        <p:spPr bwMode="auto">
          <a:xfrm>
            <a:off x="4932363" y="3573463"/>
            <a:ext cx="3816350" cy="215900"/>
          </a:xfrm>
          <a:prstGeom prst="rect">
            <a:avLst/>
          </a:prstGeom>
          <a:solidFill>
            <a:schemeClr val="accent1">
              <a:alpha val="3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63493" name="Rectangle 9"/>
          <p:cNvSpPr>
            <a:spLocks noChangeArrowheads="1"/>
          </p:cNvSpPr>
          <p:nvPr/>
        </p:nvSpPr>
        <p:spPr bwMode="auto">
          <a:xfrm>
            <a:off x="4932363" y="2565400"/>
            <a:ext cx="3816350" cy="215900"/>
          </a:xfrm>
          <a:prstGeom prst="rect">
            <a:avLst/>
          </a:prstGeom>
          <a:solidFill>
            <a:schemeClr val="accent1">
              <a:alpha val="3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 name="文本框 1"/>
          <p:cNvSpPr txBox="1"/>
          <p:nvPr/>
        </p:nvSpPr>
        <p:spPr>
          <a:xfrm>
            <a:off x="107504" y="115888"/>
            <a:ext cx="2031325" cy="461665"/>
          </a:xfrm>
          <a:prstGeom prst="rect">
            <a:avLst/>
          </a:prstGeom>
          <a:solidFill>
            <a:schemeClr val="accent1"/>
          </a:solidFill>
        </p:spPr>
        <p:txBody>
          <a:bodyPr wrap="none" rtlCol="0">
            <a:spAutoFit/>
          </a:bodyPr>
          <a:lstStyle/>
          <a:p>
            <a:r>
              <a:rPr lang="zh-CN" altLang="en-US" dirty="0">
                <a:latin typeface="幼圆" panose="02010509060101010101" pitchFamily="49" charset="-122"/>
                <a:ea typeface="幼圆" panose="02010509060101010101" pitchFamily="49" charset="-122"/>
              </a:rPr>
              <a:t>课外学习资料</a:t>
            </a:r>
            <a:endParaRPr lang="zh-CN" altLang="en-US" dirty="0">
              <a:latin typeface="幼圆" panose="02010509060101010101" pitchFamily="49" charset="-122"/>
              <a:ea typeface="幼圆" panose="02010509060101010101" pitchFamily="49"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Grp="1" noChangeArrowheads="1"/>
          </p:cNvSpPr>
          <p:nvPr>
            <p:ph type="title"/>
          </p:nvPr>
        </p:nvSpPr>
        <p:spPr>
          <a:noFill/>
        </p:spPr>
        <p:txBody>
          <a:bodyPr/>
          <a:lstStyle/>
          <a:p>
            <a:pPr algn="ctr"/>
            <a:r>
              <a:rPr lang="zh-CN" altLang="en-US" sz="3800" b="1">
                <a:solidFill>
                  <a:srgbClr val="7030A0"/>
                </a:solidFill>
              </a:rPr>
              <a:t>土的分类</a:t>
            </a:r>
            <a:r>
              <a:rPr lang="en-US" altLang="zh-CN" sz="3800" b="1">
                <a:solidFill>
                  <a:srgbClr val="7030A0"/>
                </a:solidFill>
              </a:rPr>
              <a:t>ASTM D2487</a:t>
            </a:r>
            <a:br>
              <a:rPr lang="en-US" altLang="zh-CN" sz="3800" b="1">
                <a:solidFill>
                  <a:srgbClr val="7030A0"/>
                </a:solidFill>
              </a:rPr>
            </a:br>
            <a:r>
              <a:rPr lang="zh-CN" altLang="en-US" sz="3800" b="1">
                <a:solidFill>
                  <a:srgbClr val="7030A0"/>
                </a:solidFill>
              </a:rPr>
              <a:t>（美国试验与材料学会）</a:t>
            </a:r>
            <a:endParaRPr lang="zh-CN" altLang="en-US" sz="3800" b="1">
              <a:solidFill>
                <a:srgbClr val="7030A0"/>
              </a:solidFill>
            </a:endParaRPr>
          </a:p>
        </p:txBody>
      </p:sp>
      <p:pic>
        <p:nvPicPr>
          <p:cNvPr id="64515" name="Picture 5"/>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a:xfrm>
            <a:off x="900113" y="1773238"/>
            <a:ext cx="7848600" cy="4349750"/>
          </a:xfrm>
          <a:noFill/>
        </p:spPr>
      </p:pic>
      <p:sp>
        <p:nvSpPr>
          <p:cNvPr id="64516" name="AutoShape 8"/>
          <p:cNvSpPr>
            <a:spLocks noChangeArrowheads="1"/>
          </p:cNvSpPr>
          <p:nvPr/>
        </p:nvSpPr>
        <p:spPr bwMode="auto">
          <a:xfrm>
            <a:off x="539750" y="5229225"/>
            <a:ext cx="503238" cy="360363"/>
          </a:xfrm>
          <a:prstGeom prst="rightArrow">
            <a:avLst>
              <a:gd name="adj1" fmla="val 50000"/>
              <a:gd name="adj2" fmla="val 34912"/>
            </a:avLst>
          </a:prstGeom>
          <a:solidFill>
            <a:schemeClr val="accent1">
              <a:alpha val="2784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5" name="文本框 4"/>
          <p:cNvSpPr txBox="1"/>
          <p:nvPr/>
        </p:nvSpPr>
        <p:spPr>
          <a:xfrm>
            <a:off x="107504" y="115888"/>
            <a:ext cx="2031325" cy="461665"/>
          </a:xfrm>
          <a:prstGeom prst="rect">
            <a:avLst/>
          </a:prstGeom>
          <a:solidFill>
            <a:schemeClr val="accent1"/>
          </a:solidFill>
        </p:spPr>
        <p:txBody>
          <a:bodyPr wrap="none" rtlCol="0">
            <a:spAutoFit/>
          </a:bodyPr>
          <a:lstStyle/>
          <a:p>
            <a:r>
              <a:rPr lang="zh-CN" altLang="en-US" dirty="0">
                <a:latin typeface="幼圆" panose="02010509060101010101" pitchFamily="49" charset="-122"/>
                <a:ea typeface="幼圆" panose="02010509060101010101" pitchFamily="49" charset="-122"/>
              </a:rPr>
              <a:t>课外学习资料</a:t>
            </a:r>
            <a:endParaRPr lang="zh-CN" altLang="en-US" dirty="0">
              <a:latin typeface="幼圆" panose="02010509060101010101" pitchFamily="49" charset="-122"/>
              <a:ea typeface="幼圆" panose="02010509060101010101" pitchFamily="49"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1147D752-731F-4888-B29B-C6E49F435DCC}" type="slidenum">
              <a:rPr lang="zh-CN" altLang="en-US" sz="1200">
                <a:latin typeface="Garamond" panose="02020404030301010803" pitchFamily="18" charset="0"/>
              </a:rPr>
            </a:fld>
            <a:endParaRPr lang="en-US" altLang="zh-CN" sz="1200">
              <a:latin typeface="Garamond" panose="02020404030301010803" pitchFamily="18" charset="0"/>
            </a:endParaRPr>
          </a:p>
        </p:txBody>
      </p:sp>
      <p:sp>
        <p:nvSpPr>
          <p:cNvPr id="834563" name="Text Box 3"/>
          <p:cNvSpPr txBox="1">
            <a:spLocks noChangeArrowheads="1"/>
          </p:cNvSpPr>
          <p:nvPr/>
        </p:nvSpPr>
        <p:spPr bwMode="auto">
          <a:xfrm>
            <a:off x="2843213" y="620712"/>
            <a:ext cx="1512763" cy="66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spcBef>
                <a:spcPct val="20000"/>
              </a:spcBef>
              <a:buClr>
                <a:schemeClr val="hlink"/>
              </a:buClr>
              <a:defRPr/>
            </a:pPr>
            <a:r>
              <a:rPr kumimoji="0" lang="zh-CN" altLang="en-US" sz="4000" b="1" dirty="0">
                <a:solidFill>
                  <a:srgbClr val="FF0000"/>
                </a:solidFill>
                <a:effectLst>
                  <a:outerShdw blurRad="38100" dist="38100" dir="2700000" algn="tl">
                    <a:srgbClr val="000000"/>
                  </a:outerShdw>
                </a:effectLst>
              </a:rPr>
              <a:t>要 点</a:t>
            </a:r>
            <a:endParaRPr kumimoji="0" lang="zh-CN" altLang="en-US" sz="4000" b="1" dirty="0">
              <a:solidFill>
                <a:srgbClr val="FF0000"/>
              </a:solidFill>
              <a:effectLst>
                <a:outerShdw blurRad="38100" dist="38100" dir="2700000" algn="tl">
                  <a:srgbClr val="000000"/>
                </a:outerShdw>
              </a:effectLst>
            </a:endParaRPr>
          </a:p>
        </p:txBody>
      </p:sp>
      <p:sp>
        <p:nvSpPr>
          <p:cNvPr id="10" name="Rectangle 3"/>
          <p:cNvSpPr txBox="1">
            <a:spLocks noChangeArrowheads="1"/>
          </p:cNvSpPr>
          <p:nvPr/>
        </p:nvSpPr>
        <p:spPr>
          <a:xfrm>
            <a:off x="395288" y="1557338"/>
            <a:ext cx="8229600" cy="4525962"/>
          </a:xfrm>
          <a:prstGeom prst="rect">
            <a:avLst/>
          </a:prstGeom>
        </p:spPr>
        <p:txBody>
          <a:bodyPr/>
          <a:lstStyle/>
          <a:p>
            <a:pPr marL="342900" indent="-342900">
              <a:lnSpc>
                <a:spcPct val="150000"/>
              </a:lnSpc>
              <a:spcBef>
                <a:spcPct val="20000"/>
              </a:spcBef>
              <a:buClr>
                <a:schemeClr val="accent1"/>
              </a:buClr>
              <a:buSzPct val="65000"/>
              <a:buFont typeface="Wingdings" panose="05000000000000000000" pitchFamily="2" charset="2"/>
              <a:buChar char="n"/>
              <a:defRPr/>
            </a:pPr>
            <a:endParaRPr kumimoji="0" lang="en-US" altLang="zh-CN" sz="3000" kern="0" baseline="-25000" dirty="0">
              <a:ea typeface="+mn-ea"/>
            </a:endParaRPr>
          </a:p>
        </p:txBody>
      </p:sp>
      <p:sp>
        <p:nvSpPr>
          <p:cNvPr id="2" name="矩形 1"/>
          <p:cNvSpPr/>
          <p:nvPr/>
        </p:nvSpPr>
        <p:spPr>
          <a:xfrm>
            <a:off x="827584" y="1844824"/>
            <a:ext cx="7560840" cy="4293483"/>
          </a:xfrm>
          <a:prstGeom prst="rect">
            <a:avLst/>
          </a:prstGeom>
        </p:spPr>
        <p:txBody>
          <a:bodyPr wrap="square">
            <a:spAutoFit/>
          </a:bodyPr>
          <a:lstStyle/>
          <a:p>
            <a:pPr marL="609600" indent="-609600" eaLnBrk="1" hangingPunct="1">
              <a:lnSpc>
                <a:spcPct val="150000"/>
              </a:lnSpc>
              <a:buFont typeface="Wingdings" panose="05000000000000000000" pitchFamily="2" charset="2"/>
              <a:buAutoNum type="arabicPeriod"/>
              <a:defRPr/>
            </a:pPr>
            <a:r>
              <a:rPr lang="zh-CN" altLang="en-US" sz="2600" b="1" dirty="0"/>
              <a:t>三相介质；三相指标的定义、换算（计算题）。</a:t>
            </a:r>
            <a:endParaRPr lang="zh-CN" altLang="en-US" sz="2600" b="1" dirty="0"/>
          </a:p>
          <a:p>
            <a:pPr marL="609600" indent="-609600" eaLnBrk="1" hangingPunct="1">
              <a:lnSpc>
                <a:spcPct val="150000"/>
              </a:lnSpc>
              <a:buFont typeface="Wingdings" panose="05000000000000000000" pitchFamily="2" charset="2"/>
              <a:buAutoNum type="arabicPeriod"/>
              <a:defRPr/>
            </a:pPr>
            <a:r>
              <a:rPr lang="zh-CN" altLang="en-US" sz="2600" b="1" dirty="0" smtClean="0"/>
              <a:t>黏性</a:t>
            </a:r>
            <a:r>
              <a:rPr lang="zh-CN" altLang="en-US" sz="2600" b="1" dirty="0"/>
              <a:t>土的界限含水量、物理特征指标，以及工程作用。</a:t>
            </a:r>
            <a:endParaRPr lang="zh-CN" altLang="en-US" sz="2600" b="1" dirty="0"/>
          </a:p>
          <a:p>
            <a:pPr marL="609600" indent="-609600" eaLnBrk="1" hangingPunct="1">
              <a:lnSpc>
                <a:spcPct val="150000"/>
              </a:lnSpc>
              <a:buFont typeface="Wingdings" panose="05000000000000000000" pitchFamily="2" charset="2"/>
              <a:buAutoNum type="arabicPeriod"/>
              <a:defRPr/>
            </a:pPr>
            <a:r>
              <a:rPr lang="zh-CN" altLang="en-US" sz="2600" b="1" dirty="0"/>
              <a:t>判断</a:t>
            </a:r>
            <a:r>
              <a:rPr lang="zh-CN" altLang="en-US" sz="2600" b="1" dirty="0" smtClean="0"/>
              <a:t>无黏性</a:t>
            </a:r>
            <a:r>
              <a:rPr lang="zh-CN" altLang="en-US" sz="2600" b="1" dirty="0"/>
              <a:t>土的密实度的方法。</a:t>
            </a:r>
            <a:endParaRPr lang="zh-CN" altLang="en-US" sz="2600" b="1" dirty="0"/>
          </a:p>
          <a:p>
            <a:pPr marL="609600" indent="-609600" eaLnBrk="1" hangingPunct="1">
              <a:lnSpc>
                <a:spcPct val="150000"/>
              </a:lnSpc>
              <a:buFont typeface="Wingdings" panose="05000000000000000000" pitchFamily="2" charset="2"/>
              <a:buAutoNum type="arabicPeriod"/>
              <a:defRPr/>
            </a:pPr>
            <a:r>
              <a:rPr lang="zh-CN" altLang="en-US" sz="2600" b="1" dirty="0"/>
              <a:t>土的灵敏度、胀缩性、湿陷性和冻胀性等概念。</a:t>
            </a:r>
            <a:endParaRPr lang="zh-CN" altLang="en-US" sz="2600" b="1" dirty="0"/>
          </a:p>
          <a:p>
            <a:pPr marL="609600" indent="-609600" eaLnBrk="1" hangingPunct="1">
              <a:lnSpc>
                <a:spcPct val="150000"/>
              </a:lnSpc>
              <a:buFont typeface="Wingdings" panose="05000000000000000000" pitchFamily="2" charset="2"/>
              <a:buAutoNum type="arabicPeriod"/>
              <a:defRPr/>
            </a:pPr>
            <a:r>
              <a:rPr lang="zh-CN" altLang="en-US" sz="2600" b="1" dirty="0"/>
              <a:t>了解土的分类标准与原则，以及地基土的工程分类。</a:t>
            </a:r>
            <a:endParaRPr lang="zh-CN" altLang="en-US" sz="2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34563"/>
                                        </p:tgtEl>
                                        <p:attrNameLst>
                                          <p:attrName>style.visibility</p:attrName>
                                        </p:attrNameLst>
                                      </p:cBhvr>
                                      <p:to>
                                        <p:strVal val="visible"/>
                                      </p:to>
                                    </p:set>
                                    <p:anim calcmode="lin" valueType="num">
                                      <p:cBhvr>
                                        <p:cTn id="7" dur="1000" fill="hold"/>
                                        <p:tgtEl>
                                          <p:spTgt spid="834563"/>
                                        </p:tgtEl>
                                        <p:attrNameLst>
                                          <p:attrName>ppt_w</p:attrName>
                                        </p:attrNameLst>
                                      </p:cBhvr>
                                      <p:tavLst>
                                        <p:tav tm="0">
                                          <p:val>
                                            <p:fltVal val="0"/>
                                          </p:val>
                                        </p:tav>
                                        <p:tav tm="100000">
                                          <p:val>
                                            <p:strVal val="#ppt_w"/>
                                          </p:val>
                                        </p:tav>
                                      </p:tavLst>
                                    </p:anim>
                                    <p:anim calcmode="lin" valueType="num">
                                      <p:cBhvr>
                                        <p:cTn id="8" dur="1000" fill="hold"/>
                                        <p:tgtEl>
                                          <p:spTgt spid="834563"/>
                                        </p:tgtEl>
                                        <p:attrNameLst>
                                          <p:attrName>ppt_h</p:attrName>
                                        </p:attrNameLst>
                                      </p:cBhvr>
                                      <p:tavLst>
                                        <p:tav tm="0">
                                          <p:val>
                                            <p:fltVal val="0"/>
                                          </p:val>
                                        </p:tav>
                                        <p:tav tm="100000">
                                          <p:val>
                                            <p:strVal val="#ppt_h"/>
                                          </p:val>
                                        </p:tav>
                                      </p:tavLst>
                                    </p:anim>
                                    <p:anim calcmode="lin" valueType="num">
                                      <p:cBhvr>
                                        <p:cTn id="9" dur="1000" fill="hold"/>
                                        <p:tgtEl>
                                          <p:spTgt spid="83456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3456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6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B3631170-8CA6-4903-9528-3BEF9793310B}" type="slidenum">
              <a:rPr lang="zh-CN" altLang="en-US" sz="1200">
                <a:latin typeface="Garamond" panose="02020404030301010803" pitchFamily="18" charset="0"/>
              </a:rPr>
            </a:fld>
            <a:endParaRPr lang="en-US" altLang="zh-CN" sz="1200">
              <a:latin typeface="Garamond" panose="02020404030301010803" pitchFamily="18" charset="0"/>
            </a:endParaRPr>
          </a:p>
        </p:txBody>
      </p:sp>
      <p:sp>
        <p:nvSpPr>
          <p:cNvPr id="800770" name="Text Box 2"/>
          <p:cNvSpPr txBox="1">
            <a:spLocks noChangeArrowheads="1"/>
          </p:cNvSpPr>
          <p:nvPr/>
        </p:nvSpPr>
        <p:spPr bwMode="auto">
          <a:xfrm>
            <a:off x="1214501" y="491333"/>
            <a:ext cx="1584325" cy="457200"/>
          </a:xfrm>
          <a:prstGeom prst="rect">
            <a:avLst/>
          </a:prstGeom>
          <a:solidFill>
            <a:srgbClr val="FFC000"/>
          </a:solidFill>
          <a:ln>
            <a:noFill/>
          </a:ln>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buFont typeface="Wingdings" panose="05000000000000000000" pitchFamily="2" charset="2"/>
              <a:buNone/>
            </a:pPr>
            <a:r>
              <a:rPr lang="zh-CN" altLang="en-US" b="1" dirty="0">
                <a:solidFill>
                  <a:srgbClr val="800000"/>
                </a:solidFill>
              </a:rPr>
              <a:t>三相草图</a:t>
            </a:r>
            <a:endParaRPr lang="zh-CN" altLang="en-US" b="1" dirty="0">
              <a:solidFill>
                <a:srgbClr val="800000"/>
              </a:solidFill>
            </a:endParaRPr>
          </a:p>
        </p:txBody>
      </p:sp>
      <p:grpSp>
        <p:nvGrpSpPr>
          <p:cNvPr id="2" name="Group 3"/>
          <p:cNvGrpSpPr/>
          <p:nvPr/>
        </p:nvGrpSpPr>
        <p:grpSpPr bwMode="auto">
          <a:xfrm>
            <a:off x="34925" y="1341438"/>
            <a:ext cx="4129088" cy="3032125"/>
            <a:chOff x="204" y="1182"/>
            <a:chExt cx="2601" cy="1910"/>
          </a:xfrm>
        </p:grpSpPr>
        <p:sp>
          <p:nvSpPr>
            <p:cNvPr id="6165" name="Rectangle 4"/>
            <p:cNvSpPr>
              <a:spLocks noChangeArrowheads="1"/>
            </p:cNvSpPr>
            <p:nvPr/>
          </p:nvSpPr>
          <p:spPr bwMode="auto">
            <a:xfrm>
              <a:off x="1063" y="1182"/>
              <a:ext cx="911" cy="1502"/>
            </a:xfrm>
            <a:prstGeom prst="rect">
              <a:avLst/>
            </a:prstGeom>
            <a:solidFill>
              <a:srgbClr val="00FFFF"/>
            </a:solidFill>
            <a:ln w="25400">
              <a:solidFill>
                <a:srgbClr val="000000"/>
              </a:solidFill>
              <a:miter lim="800000"/>
            </a:ln>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6166" name="Rectangle 5" descr="水滴"/>
            <p:cNvSpPr>
              <a:spLocks noChangeArrowheads="1"/>
            </p:cNvSpPr>
            <p:nvPr/>
          </p:nvSpPr>
          <p:spPr bwMode="auto">
            <a:xfrm>
              <a:off x="1063" y="1523"/>
              <a:ext cx="911" cy="512"/>
            </a:xfrm>
            <a:prstGeom prst="rect">
              <a:avLst/>
            </a:prstGeom>
            <a:blipFill dpi="0" rotWithShape="0">
              <a:blip r:embed="rId1"/>
              <a:srcRect/>
              <a:tile tx="0" ty="0" sx="100000" sy="100000" flip="none" algn="tl"/>
            </a:blipFill>
            <a:ln w="9525">
              <a:solidFill>
                <a:srgbClr val="000000"/>
              </a:solidFill>
              <a:miter lim="800000"/>
            </a:ln>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endParaRPr lang="zh-CN" altLang="en-US" sz="2000"/>
            </a:p>
          </p:txBody>
        </p:sp>
        <p:sp>
          <p:nvSpPr>
            <p:cNvPr id="6167" name="Rectangle 6" descr="软木塞"/>
            <p:cNvSpPr>
              <a:spLocks noChangeArrowheads="1"/>
            </p:cNvSpPr>
            <p:nvPr/>
          </p:nvSpPr>
          <p:spPr bwMode="auto">
            <a:xfrm>
              <a:off x="1063" y="2035"/>
              <a:ext cx="911" cy="649"/>
            </a:xfrm>
            <a:prstGeom prst="rect">
              <a:avLst/>
            </a:prstGeom>
            <a:blipFill dpi="0" rotWithShape="0">
              <a:blip r:embed="rId2"/>
              <a:srcRect/>
              <a:tile tx="0" ty="0" sx="100000" sy="100000" flip="none" algn="tl"/>
            </a:blipFill>
            <a:ln w="9525">
              <a:solidFill>
                <a:srgbClr val="000000"/>
              </a:solidFill>
              <a:miter lim="800000"/>
            </a:ln>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6168" name="Text Box 7"/>
            <p:cNvSpPr txBox="1">
              <a:spLocks noChangeArrowheads="1"/>
            </p:cNvSpPr>
            <p:nvPr/>
          </p:nvSpPr>
          <p:spPr bwMode="auto">
            <a:xfrm>
              <a:off x="1202" y="1661"/>
              <a:ext cx="6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latin typeface="Comic Sans MS" panose="030F0702030302020204" pitchFamily="66" charset="0"/>
                  <a:ea typeface="Gungsuh" panose="02030600000101010101" pitchFamily="18" charset="-127"/>
                </a:rPr>
                <a:t>Water</a:t>
              </a:r>
              <a:endParaRPr lang="en-US" altLang="zh-CN" sz="2000" i="1">
                <a:solidFill>
                  <a:srgbClr val="000000"/>
                </a:solidFill>
                <a:latin typeface="Comic Sans MS" panose="030F0702030302020204" pitchFamily="66" charset="0"/>
                <a:ea typeface="Gungsuh" panose="02030600000101010101" pitchFamily="18" charset="-127"/>
              </a:endParaRPr>
            </a:p>
          </p:txBody>
        </p:sp>
        <p:sp>
          <p:nvSpPr>
            <p:cNvPr id="6169" name="Text Box 8"/>
            <p:cNvSpPr txBox="1">
              <a:spLocks noChangeArrowheads="1"/>
            </p:cNvSpPr>
            <p:nvPr/>
          </p:nvSpPr>
          <p:spPr bwMode="auto">
            <a:xfrm>
              <a:off x="1300" y="1253"/>
              <a:ext cx="35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latin typeface="Comic Sans MS" panose="030F0702030302020204" pitchFamily="66" charset="0"/>
                  <a:ea typeface="BatangChe" panose="02030609000101010101" pitchFamily="49" charset="-127"/>
                </a:rPr>
                <a:t>Air</a:t>
              </a:r>
              <a:endParaRPr lang="en-US" altLang="zh-CN" sz="2000" i="1">
                <a:solidFill>
                  <a:srgbClr val="000000"/>
                </a:solidFill>
                <a:latin typeface="Comic Sans MS" panose="030F0702030302020204" pitchFamily="66" charset="0"/>
                <a:ea typeface="BatangChe" panose="02030609000101010101" pitchFamily="49" charset="-127"/>
              </a:endParaRPr>
            </a:p>
          </p:txBody>
        </p:sp>
        <p:sp>
          <p:nvSpPr>
            <p:cNvPr id="6170" name="Text Box 9"/>
            <p:cNvSpPr txBox="1">
              <a:spLocks noChangeArrowheads="1"/>
            </p:cNvSpPr>
            <p:nvPr/>
          </p:nvSpPr>
          <p:spPr bwMode="auto">
            <a:xfrm>
              <a:off x="1301" y="2205"/>
              <a:ext cx="4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latin typeface="Comic Sans MS" panose="030F0702030302020204" pitchFamily="66" charset="0"/>
                  <a:ea typeface="Gungsuh" panose="02030600000101010101" pitchFamily="18" charset="-127"/>
                </a:rPr>
                <a:t>Solid</a:t>
              </a:r>
              <a:endParaRPr lang="en-US" altLang="zh-CN" sz="2000" i="1">
                <a:solidFill>
                  <a:srgbClr val="000000"/>
                </a:solidFill>
                <a:latin typeface="Comic Sans MS" panose="030F0702030302020204" pitchFamily="66" charset="0"/>
                <a:ea typeface="Gungsuh" panose="02030600000101010101" pitchFamily="18" charset="-127"/>
              </a:endParaRPr>
            </a:p>
          </p:txBody>
        </p:sp>
        <p:grpSp>
          <p:nvGrpSpPr>
            <p:cNvPr id="6171" name="Group 10"/>
            <p:cNvGrpSpPr/>
            <p:nvPr/>
          </p:nvGrpSpPr>
          <p:grpSpPr bwMode="auto">
            <a:xfrm>
              <a:off x="322" y="1182"/>
              <a:ext cx="2335" cy="1502"/>
              <a:chOff x="768" y="1872"/>
              <a:chExt cx="3936" cy="2112"/>
            </a:xfrm>
          </p:grpSpPr>
          <p:sp>
            <p:nvSpPr>
              <p:cNvPr id="6192" name="Line 11"/>
              <p:cNvSpPr>
                <a:spLocks noChangeShapeType="1"/>
              </p:cNvSpPr>
              <p:nvPr/>
            </p:nvSpPr>
            <p:spPr bwMode="auto">
              <a:xfrm>
                <a:off x="816" y="1872"/>
                <a:ext cx="3888" cy="0"/>
              </a:xfrm>
              <a:prstGeom prst="line">
                <a:avLst/>
              </a:prstGeom>
              <a:noFill/>
              <a:ln w="9525">
                <a:solidFill>
                  <a:srgbClr val="000000"/>
                </a:solidFill>
                <a:miter lim="800000"/>
              </a:ln>
              <a:extLst>
                <a:ext uri="{909E8E84-426E-40DD-AFC4-6F175D3DCCD1}">
                  <a14:hiddenFill xmlns:a14="http://schemas.microsoft.com/office/drawing/2010/main">
                    <a:noFill/>
                  </a14:hiddenFill>
                </a:ext>
              </a:extLst>
            </p:spPr>
            <p:txBody>
              <a:bodyPr wrap="none"/>
              <a:lstStyle/>
              <a:p>
                <a:endParaRPr lang="zh-CN" altLang="en-US"/>
              </a:p>
            </p:txBody>
          </p:sp>
          <p:sp>
            <p:nvSpPr>
              <p:cNvPr id="6193" name="Line 12"/>
              <p:cNvSpPr>
                <a:spLocks noChangeShapeType="1"/>
              </p:cNvSpPr>
              <p:nvPr/>
            </p:nvSpPr>
            <p:spPr bwMode="auto">
              <a:xfrm>
                <a:off x="1440" y="2352"/>
                <a:ext cx="2640" cy="0"/>
              </a:xfrm>
              <a:prstGeom prst="line">
                <a:avLst/>
              </a:prstGeom>
              <a:noFill/>
              <a:ln w="9525">
                <a:solidFill>
                  <a:srgbClr val="000000"/>
                </a:solidFill>
                <a:miter lim="800000"/>
              </a:ln>
              <a:extLst>
                <a:ext uri="{909E8E84-426E-40DD-AFC4-6F175D3DCCD1}">
                  <a14:hiddenFill xmlns:a14="http://schemas.microsoft.com/office/drawing/2010/main">
                    <a:noFill/>
                  </a14:hiddenFill>
                </a:ext>
              </a:extLst>
            </p:spPr>
            <p:txBody>
              <a:bodyPr wrap="none"/>
              <a:lstStyle/>
              <a:p>
                <a:endParaRPr lang="zh-CN" altLang="en-US"/>
              </a:p>
            </p:txBody>
          </p:sp>
          <p:sp>
            <p:nvSpPr>
              <p:cNvPr id="6194" name="Line 13"/>
              <p:cNvSpPr>
                <a:spLocks noChangeShapeType="1"/>
              </p:cNvSpPr>
              <p:nvPr/>
            </p:nvSpPr>
            <p:spPr bwMode="auto">
              <a:xfrm>
                <a:off x="768" y="3984"/>
                <a:ext cx="3936" cy="0"/>
              </a:xfrm>
              <a:prstGeom prst="line">
                <a:avLst/>
              </a:prstGeom>
              <a:noFill/>
              <a:ln w="9525">
                <a:solidFill>
                  <a:srgbClr val="000000"/>
                </a:solidFill>
                <a:miter lim="800000"/>
              </a:ln>
              <a:extLst>
                <a:ext uri="{909E8E84-426E-40DD-AFC4-6F175D3DCCD1}">
                  <a14:hiddenFill xmlns:a14="http://schemas.microsoft.com/office/drawing/2010/main">
                    <a:noFill/>
                  </a14:hiddenFill>
                </a:ext>
              </a:extLst>
            </p:spPr>
            <p:txBody>
              <a:bodyPr wrap="none"/>
              <a:lstStyle/>
              <a:p>
                <a:endParaRPr lang="zh-CN" altLang="en-US"/>
              </a:p>
            </p:txBody>
          </p:sp>
          <p:sp>
            <p:nvSpPr>
              <p:cNvPr id="6195" name="Line 14"/>
              <p:cNvSpPr>
                <a:spLocks noChangeShapeType="1"/>
              </p:cNvSpPr>
              <p:nvPr/>
            </p:nvSpPr>
            <p:spPr bwMode="auto">
              <a:xfrm>
                <a:off x="1296" y="3072"/>
                <a:ext cx="2976" cy="0"/>
              </a:xfrm>
              <a:prstGeom prst="line">
                <a:avLst/>
              </a:prstGeom>
              <a:noFill/>
              <a:ln w="9525">
                <a:solidFill>
                  <a:srgbClr val="000000"/>
                </a:solidFill>
                <a:miter lim="800000"/>
              </a:ln>
              <a:extLst>
                <a:ext uri="{909E8E84-426E-40DD-AFC4-6F175D3DCCD1}">
                  <a14:hiddenFill xmlns:a14="http://schemas.microsoft.com/office/drawing/2010/main">
                    <a:noFill/>
                  </a14:hiddenFill>
                </a:ext>
              </a:extLst>
            </p:spPr>
            <p:txBody>
              <a:bodyPr wrap="none"/>
              <a:lstStyle/>
              <a:p>
                <a:endParaRPr lang="zh-CN" altLang="en-US"/>
              </a:p>
            </p:txBody>
          </p:sp>
        </p:grpSp>
        <p:sp>
          <p:nvSpPr>
            <p:cNvPr id="6172" name="Line 15"/>
            <p:cNvSpPr>
              <a:spLocks noChangeShapeType="1"/>
            </p:cNvSpPr>
            <p:nvPr/>
          </p:nvSpPr>
          <p:spPr bwMode="auto">
            <a:xfrm>
              <a:off x="2088" y="1182"/>
              <a:ext cx="0" cy="341"/>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6173" name="Line 16"/>
            <p:cNvSpPr>
              <a:spLocks noChangeShapeType="1"/>
            </p:cNvSpPr>
            <p:nvPr/>
          </p:nvSpPr>
          <p:spPr bwMode="auto">
            <a:xfrm>
              <a:off x="2088" y="1523"/>
              <a:ext cx="0" cy="512"/>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6174" name="Line 17"/>
            <p:cNvSpPr>
              <a:spLocks noChangeShapeType="1"/>
            </p:cNvSpPr>
            <p:nvPr/>
          </p:nvSpPr>
          <p:spPr bwMode="auto">
            <a:xfrm>
              <a:off x="2088" y="2070"/>
              <a:ext cx="0" cy="614"/>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6175" name="Text Box 18"/>
            <p:cNvSpPr txBox="1">
              <a:spLocks noChangeArrowheads="1"/>
            </p:cNvSpPr>
            <p:nvPr/>
          </p:nvSpPr>
          <p:spPr bwMode="auto">
            <a:xfrm>
              <a:off x="2064" y="1253"/>
              <a:ext cx="27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r>
                <a:rPr lang="en-US" altLang="zh-CN" sz="2000" i="1" baseline="-25000">
                  <a:solidFill>
                    <a:srgbClr val="800000"/>
                  </a:solidFill>
                </a:rPr>
                <a:t>a</a:t>
              </a:r>
              <a:endParaRPr lang="en-US" altLang="zh-CN" sz="2000" i="1">
                <a:solidFill>
                  <a:srgbClr val="800000"/>
                </a:solidFill>
              </a:endParaRPr>
            </a:p>
          </p:txBody>
        </p:sp>
        <p:sp>
          <p:nvSpPr>
            <p:cNvPr id="6176" name="Text Box 19"/>
            <p:cNvSpPr txBox="1">
              <a:spLocks noChangeArrowheads="1"/>
            </p:cNvSpPr>
            <p:nvPr/>
          </p:nvSpPr>
          <p:spPr bwMode="auto">
            <a:xfrm>
              <a:off x="2064" y="1661"/>
              <a:ext cx="2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r>
                <a:rPr lang="en-US" altLang="zh-CN" sz="2000" i="1" baseline="-25000">
                  <a:solidFill>
                    <a:srgbClr val="800000"/>
                  </a:solidFill>
                </a:rPr>
                <a:t>w</a:t>
              </a:r>
              <a:endParaRPr lang="en-US" altLang="zh-CN" sz="2000" i="1">
                <a:solidFill>
                  <a:srgbClr val="800000"/>
                </a:solidFill>
              </a:endParaRPr>
            </a:p>
          </p:txBody>
        </p:sp>
        <p:sp>
          <p:nvSpPr>
            <p:cNvPr id="6177" name="Text Box 20"/>
            <p:cNvSpPr txBox="1">
              <a:spLocks noChangeArrowheads="1"/>
            </p:cNvSpPr>
            <p:nvPr/>
          </p:nvSpPr>
          <p:spPr bwMode="auto">
            <a:xfrm>
              <a:off x="2064" y="2269"/>
              <a:ext cx="26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r>
                <a:rPr lang="en-US" altLang="zh-CN" sz="2000" i="1" baseline="-25000">
                  <a:solidFill>
                    <a:srgbClr val="800000"/>
                  </a:solidFill>
                </a:rPr>
                <a:t>s</a:t>
              </a:r>
              <a:endParaRPr lang="en-US" altLang="zh-CN" sz="2000" i="1">
                <a:solidFill>
                  <a:srgbClr val="800000"/>
                </a:solidFill>
              </a:endParaRPr>
            </a:p>
          </p:txBody>
        </p:sp>
        <p:sp>
          <p:nvSpPr>
            <p:cNvPr id="6178" name="Line 21"/>
            <p:cNvSpPr>
              <a:spLocks noChangeShapeType="1"/>
            </p:cNvSpPr>
            <p:nvPr/>
          </p:nvSpPr>
          <p:spPr bwMode="auto">
            <a:xfrm>
              <a:off x="2373" y="1182"/>
              <a:ext cx="0" cy="853"/>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6179" name="Line 22"/>
            <p:cNvSpPr>
              <a:spLocks noChangeShapeType="1"/>
            </p:cNvSpPr>
            <p:nvPr/>
          </p:nvSpPr>
          <p:spPr bwMode="auto">
            <a:xfrm>
              <a:off x="2572" y="1182"/>
              <a:ext cx="0" cy="1502"/>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6180" name="Text Box 23"/>
            <p:cNvSpPr txBox="1">
              <a:spLocks noChangeArrowheads="1"/>
            </p:cNvSpPr>
            <p:nvPr/>
          </p:nvSpPr>
          <p:spPr bwMode="auto">
            <a:xfrm>
              <a:off x="2336" y="1518"/>
              <a:ext cx="26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r>
                <a:rPr lang="en-US" altLang="zh-CN" sz="2000" i="1" baseline="-25000">
                  <a:solidFill>
                    <a:srgbClr val="800000"/>
                  </a:solidFill>
                </a:rPr>
                <a:t>v</a:t>
              </a:r>
              <a:endParaRPr lang="en-US" altLang="zh-CN" sz="2000" i="1">
                <a:solidFill>
                  <a:srgbClr val="800000"/>
                </a:solidFill>
              </a:endParaRPr>
            </a:p>
          </p:txBody>
        </p:sp>
        <p:sp>
          <p:nvSpPr>
            <p:cNvPr id="6181" name="Text Box 24"/>
            <p:cNvSpPr txBox="1">
              <a:spLocks noChangeArrowheads="1"/>
            </p:cNvSpPr>
            <p:nvPr/>
          </p:nvSpPr>
          <p:spPr bwMode="auto">
            <a:xfrm>
              <a:off x="2582" y="1763"/>
              <a:ext cx="22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endParaRPr lang="en-US" altLang="zh-CN" sz="2000" i="1">
                <a:solidFill>
                  <a:srgbClr val="800000"/>
                </a:solidFill>
              </a:endParaRPr>
            </a:p>
          </p:txBody>
        </p:sp>
        <p:sp>
          <p:nvSpPr>
            <p:cNvPr id="6182" name="Line 25"/>
            <p:cNvSpPr>
              <a:spLocks noChangeShapeType="1"/>
            </p:cNvSpPr>
            <p:nvPr/>
          </p:nvSpPr>
          <p:spPr bwMode="auto">
            <a:xfrm>
              <a:off x="864" y="1182"/>
              <a:ext cx="0" cy="341"/>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6183" name="Line 26"/>
            <p:cNvSpPr>
              <a:spLocks noChangeShapeType="1"/>
            </p:cNvSpPr>
            <p:nvPr/>
          </p:nvSpPr>
          <p:spPr bwMode="auto">
            <a:xfrm>
              <a:off x="864" y="1523"/>
              <a:ext cx="0" cy="512"/>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6184" name="Line 27"/>
            <p:cNvSpPr>
              <a:spLocks noChangeShapeType="1"/>
            </p:cNvSpPr>
            <p:nvPr/>
          </p:nvSpPr>
          <p:spPr bwMode="auto">
            <a:xfrm>
              <a:off x="864" y="2070"/>
              <a:ext cx="0" cy="614"/>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6185" name="Text Box 28"/>
            <p:cNvSpPr txBox="1">
              <a:spLocks noChangeArrowheads="1"/>
            </p:cNvSpPr>
            <p:nvPr/>
          </p:nvSpPr>
          <p:spPr bwMode="auto">
            <a:xfrm>
              <a:off x="436" y="1253"/>
              <a:ext cx="47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rPr>
                <a:t>m</a:t>
              </a:r>
              <a:r>
                <a:rPr lang="en-US" altLang="zh-CN" sz="2000" i="1" baseline="-25000">
                  <a:solidFill>
                    <a:srgbClr val="000000"/>
                  </a:solidFill>
                </a:rPr>
                <a:t>a</a:t>
              </a:r>
              <a:r>
                <a:rPr lang="en-US" altLang="zh-CN" sz="2000" i="1">
                  <a:solidFill>
                    <a:srgbClr val="000000"/>
                  </a:solidFill>
                  <a:cs typeface="Times New Roman" panose="02020603050405020304" pitchFamily="18" charset="0"/>
                </a:rPr>
                <a:t>=0</a:t>
              </a:r>
              <a:endParaRPr lang="en-US" altLang="zh-CN" sz="2000" i="1">
                <a:solidFill>
                  <a:srgbClr val="000000"/>
                </a:solidFill>
              </a:endParaRPr>
            </a:p>
          </p:txBody>
        </p:sp>
        <p:sp>
          <p:nvSpPr>
            <p:cNvPr id="6186" name="Text Box 29"/>
            <p:cNvSpPr txBox="1">
              <a:spLocks noChangeArrowheads="1"/>
            </p:cNvSpPr>
            <p:nvPr/>
          </p:nvSpPr>
          <p:spPr bwMode="auto">
            <a:xfrm>
              <a:off x="567" y="1570"/>
              <a:ext cx="30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rPr>
                <a:t>m</a:t>
              </a:r>
              <a:r>
                <a:rPr lang="en-US" altLang="zh-CN" sz="2000" i="1" baseline="-25000">
                  <a:solidFill>
                    <a:srgbClr val="000000"/>
                  </a:solidFill>
                </a:rPr>
                <a:t>w</a:t>
              </a:r>
              <a:endParaRPr lang="en-US" altLang="zh-CN" sz="2000" i="1">
                <a:solidFill>
                  <a:srgbClr val="000000"/>
                </a:solidFill>
              </a:endParaRPr>
            </a:p>
          </p:txBody>
        </p:sp>
        <p:sp>
          <p:nvSpPr>
            <p:cNvPr id="6187" name="Text Box 30"/>
            <p:cNvSpPr txBox="1">
              <a:spLocks noChangeArrowheads="1"/>
            </p:cNvSpPr>
            <p:nvPr/>
          </p:nvSpPr>
          <p:spPr bwMode="auto">
            <a:xfrm>
              <a:off x="612" y="2160"/>
              <a:ext cx="2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rPr>
                <a:t>m</a:t>
              </a:r>
              <a:r>
                <a:rPr lang="en-US" altLang="zh-CN" sz="2000" i="1" baseline="-25000">
                  <a:solidFill>
                    <a:srgbClr val="000000"/>
                  </a:solidFill>
                </a:rPr>
                <a:t>s</a:t>
              </a:r>
              <a:endParaRPr lang="en-US" altLang="zh-CN" sz="2000" i="1">
                <a:solidFill>
                  <a:srgbClr val="000000"/>
                </a:solidFill>
              </a:endParaRPr>
            </a:p>
          </p:txBody>
        </p:sp>
        <p:sp>
          <p:nvSpPr>
            <p:cNvPr id="6188" name="Line 31"/>
            <p:cNvSpPr>
              <a:spLocks noChangeShapeType="1"/>
            </p:cNvSpPr>
            <p:nvPr/>
          </p:nvSpPr>
          <p:spPr bwMode="auto">
            <a:xfrm>
              <a:off x="408" y="1182"/>
              <a:ext cx="0" cy="1502"/>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6189" name="Text Box 32"/>
            <p:cNvSpPr txBox="1">
              <a:spLocks noChangeArrowheads="1"/>
            </p:cNvSpPr>
            <p:nvPr/>
          </p:nvSpPr>
          <p:spPr bwMode="auto">
            <a:xfrm>
              <a:off x="204" y="1763"/>
              <a:ext cx="2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rPr>
                <a:t>m</a:t>
              </a:r>
              <a:endParaRPr lang="en-US" altLang="zh-CN" sz="2000" i="1">
                <a:solidFill>
                  <a:srgbClr val="000000"/>
                </a:solidFill>
              </a:endParaRPr>
            </a:p>
          </p:txBody>
        </p:sp>
        <p:sp>
          <p:nvSpPr>
            <p:cNvPr id="6190" name="Text Box 33"/>
            <p:cNvSpPr txBox="1">
              <a:spLocks noChangeArrowheads="1"/>
            </p:cNvSpPr>
            <p:nvPr/>
          </p:nvSpPr>
          <p:spPr bwMode="auto">
            <a:xfrm>
              <a:off x="585" y="2862"/>
              <a:ext cx="38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t>质量</a:t>
              </a:r>
              <a:endParaRPr lang="zh-CN" altLang="en-US"/>
            </a:p>
          </p:txBody>
        </p:sp>
        <p:sp>
          <p:nvSpPr>
            <p:cNvPr id="6191" name="Text Box 34"/>
            <p:cNvSpPr txBox="1">
              <a:spLocks noChangeArrowheads="1"/>
            </p:cNvSpPr>
            <p:nvPr/>
          </p:nvSpPr>
          <p:spPr bwMode="auto">
            <a:xfrm>
              <a:off x="2109" y="2862"/>
              <a:ext cx="38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t>体积</a:t>
              </a:r>
              <a:endParaRPr lang="zh-CN" altLang="en-US"/>
            </a:p>
          </p:txBody>
        </p:sp>
      </p:grpSp>
      <p:graphicFrame>
        <p:nvGraphicFramePr>
          <p:cNvPr id="800803" name="Object 2"/>
          <p:cNvGraphicFramePr>
            <a:graphicFrameLocks noChangeAspect="1"/>
          </p:cNvGraphicFramePr>
          <p:nvPr/>
        </p:nvGraphicFramePr>
        <p:xfrm>
          <a:off x="6911975" y="2276475"/>
          <a:ext cx="1517650" cy="633413"/>
        </p:xfrm>
        <a:graphic>
          <a:graphicData uri="http://schemas.openxmlformats.org/presentationml/2006/ole">
            <mc:AlternateContent xmlns:mc="http://schemas.openxmlformats.org/markup-compatibility/2006">
              <mc:Choice xmlns:v="urn:schemas-microsoft-com:vml" Requires="v">
                <p:oleObj spid="_x0000_s6252" name="Equation" r:id="rId3" imgW="1447800" imgH="596900" progId="">
                  <p:embed/>
                </p:oleObj>
              </mc:Choice>
              <mc:Fallback>
                <p:oleObj name="Equation" r:id="rId3" imgW="1447800" imgH="59690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975" y="2276475"/>
                        <a:ext cx="1517650" cy="633413"/>
                      </a:xfrm>
                      <a:prstGeom prst="rect">
                        <a:avLst/>
                      </a:prstGeom>
                      <a:noFill/>
                      <a:ln w="9525">
                        <a:solidFill>
                          <a:srgbClr val="6600FF"/>
                        </a:solidFill>
                        <a:miter lim="800000"/>
                        <a:headEnd/>
                        <a:tailEnd/>
                      </a:ln>
                      <a:extLst>
                        <a:ext uri="{909E8E84-426E-40DD-AFC4-6F175D3DCCD1}">
                          <a14:hiddenFill xmlns:a14="http://schemas.microsoft.com/office/drawing/2010/main">
                            <a:solidFill>
                              <a:srgbClr val="CCFF66"/>
                            </a:solidFill>
                          </a14:hiddenFill>
                        </a:ext>
                      </a:extLst>
                    </p:spPr>
                  </p:pic>
                </p:oleObj>
              </mc:Fallback>
            </mc:AlternateContent>
          </a:graphicData>
        </a:graphic>
      </p:graphicFrame>
      <p:graphicFrame>
        <p:nvGraphicFramePr>
          <p:cNvPr id="800804" name="Object 3"/>
          <p:cNvGraphicFramePr>
            <a:graphicFrameLocks noChangeAspect="1"/>
          </p:cNvGraphicFramePr>
          <p:nvPr/>
        </p:nvGraphicFramePr>
        <p:xfrm>
          <a:off x="4718050" y="2266950"/>
          <a:ext cx="1900238" cy="1120775"/>
        </p:xfrm>
        <a:graphic>
          <a:graphicData uri="http://schemas.openxmlformats.org/presentationml/2006/ole">
            <mc:AlternateContent xmlns:mc="http://schemas.openxmlformats.org/markup-compatibility/2006">
              <mc:Choice xmlns:v="urn:schemas-microsoft-com:vml" Requires="v">
                <p:oleObj spid="_x0000_s6253" name="Equation" r:id="rId5" imgW="1562100" imgH="914400" progId="">
                  <p:embed/>
                </p:oleObj>
              </mc:Choice>
              <mc:Fallback>
                <p:oleObj name="Equation" r:id="rId5" imgW="1562100" imgH="914400"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8050" y="2266950"/>
                        <a:ext cx="1900238" cy="1120775"/>
                      </a:xfrm>
                      <a:prstGeom prst="rect">
                        <a:avLst/>
                      </a:prstGeom>
                      <a:noFill/>
                      <a:ln w="12700">
                        <a:solidFill>
                          <a:srgbClr val="6600FF"/>
                        </a:solidFill>
                        <a:miter lim="800000"/>
                        <a:headEnd/>
                        <a:tailEnd/>
                      </a:ln>
                      <a:effectLst/>
                      <a:extLst>
                        <a:ext uri="{909E8E84-426E-40DD-AFC4-6F175D3DCCD1}">
                          <a14:hiddenFill xmlns:a14="http://schemas.microsoft.com/office/drawing/2010/main">
                            <a:solidFill>
                              <a:srgbClr val="CCFF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00805" name="Rectangle 37"/>
          <p:cNvSpPr>
            <a:spLocks noChangeArrowheads="1"/>
          </p:cNvSpPr>
          <p:nvPr/>
        </p:nvSpPr>
        <p:spPr bwMode="auto">
          <a:xfrm>
            <a:off x="4572000" y="1773238"/>
            <a:ext cx="20875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lnSpc>
                <a:spcPct val="130000"/>
              </a:lnSpc>
              <a:spcBef>
                <a:spcPct val="50000"/>
              </a:spcBef>
            </a:pPr>
            <a:r>
              <a:rPr lang="zh-CN" altLang="en-US" sz="2000">
                <a:solidFill>
                  <a:srgbClr val="0000CC"/>
                </a:solidFill>
                <a:latin typeface="幼圆" panose="02010509060101010101" pitchFamily="49" charset="-122"/>
                <a:ea typeface="幼圆" panose="02010509060101010101" pitchFamily="49" charset="-122"/>
              </a:rPr>
              <a:t>已知关系五个</a:t>
            </a:r>
            <a:r>
              <a:rPr lang="en-US" altLang="zh-CN" sz="2000">
                <a:solidFill>
                  <a:srgbClr val="0000CC"/>
                </a:solidFill>
                <a:latin typeface="幼圆" panose="02010509060101010101" pitchFamily="49" charset="-122"/>
                <a:ea typeface="幼圆" panose="02010509060101010101" pitchFamily="49" charset="-122"/>
              </a:rPr>
              <a:t>:</a:t>
            </a:r>
            <a:endParaRPr lang="en-US" altLang="zh-CN" sz="2000">
              <a:solidFill>
                <a:srgbClr val="0000CC"/>
              </a:solidFill>
              <a:latin typeface="幼圆" panose="02010509060101010101" pitchFamily="49" charset="-122"/>
              <a:ea typeface="幼圆" panose="02010509060101010101" pitchFamily="49" charset="-122"/>
            </a:endParaRPr>
          </a:p>
        </p:txBody>
      </p:sp>
      <p:sp>
        <p:nvSpPr>
          <p:cNvPr id="800806" name="AutoShape 38"/>
          <p:cNvSpPr>
            <a:spLocks noChangeArrowheads="1"/>
          </p:cNvSpPr>
          <p:nvPr/>
        </p:nvSpPr>
        <p:spPr bwMode="auto">
          <a:xfrm>
            <a:off x="4637088" y="715963"/>
            <a:ext cx="4256087" cy="1054100"/>
          </a:xfrm>
          <a:prstGeom prst="roundRect">
            <a:avLst>
              <a:gd name="adj" fmla="val 16667"/>
            </a:avLst>
          </a:prstGeom>
          <a:noFill/>
          <a:ln w="12700">
            <a:solidFill>
              <a:srgbClr val="6600CC"/>
            </a:solidFill>
            <a:rou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a:solidFill>
                  <a:srgbClr val="0000CC"/>
                </a:solidFill>
                <a:ea typeface="幼圆" panose="02010509060101010101" pitchFamily="49" charset="-122"/>
              </a:rPr>
              <a:t>共有九个参数</a:t>
            </a:r>
            <a:r>
              <a:rPr lang="en-US" altLang="zh-CN" sz="2000">
                <a:solidFill>
                  <a:srgbClr val="0000CC"/>
                </a:solidFill>
                <a:ea typeface="幼圆" panose="02010509060101010101" pitchFamily="49" charset="-122"/>
              </a:rPr>
              <a:t>:</a:t>
            </a:r>
            <a:r>
              <a:rPr lang="en-US" altLang="zh-CN" sz="2000">
                <a:latin typeface="幼圆" panose="02010509060101010101" pitchFamily="49" charset="-122"/>
                <a:ea typeface="幼圆" panose="02010509060101010101" pitchFamily="49" charset="-122"/>
              </a:rPr>
              <a:t>   </a:t>
            </a:r>
            <a:endParaRPr lang="en-US" altLang="zh-CN" sz="2000" u="sng">
              <a:latin typeface="幼圆" panose="02010509060101010101" pitchFamily="49" charset="-122"/>
              <a:ea typeface="幼圆" panose="02010509060101010101" pitchFamily="49" charset="-122"/>
            </a:endParaRPr>
          </a:p>
          <a:p>
            <a:pPr eaLnBrk="1" hangingPunct="1">
              <a:lnSpc>
                <a:spcPct val="130000"/>
              </a:lnSpc>
              <a:spcBef>
                <a:spcPct val="50000"/>
              </a:spcBef>
              <a:buFont typeface="Wingdings" panose="05000000000000000000" pitchFamily="2" charset="2"/>
              <a:buNone/>
            </a:pPr>
            <a:r>
              <a:rPr lang="en-US" altLang="zh-CN" sz="2000">
                <a:solidFill>
                  <a:srgbClr val="800000"/>
                </a:solidFill>
                <a:ea typeface="幼圆" panose="02010509060101010101" pitchFamily="49" charset="-122"/>
              </a:rPr>
              <a:t>V  V</a:t>
            </a:r>
            <a:r>
              <a:rPr lang="en-US" altLang="zh-CN" sz="2000" baseline="-25000">
                <a:solidFill>
                  <a:srgbClr val="800000"/>
                </a:solidFill>
                <a:ea typeface="幼圆" panose="02010509060101010101" pitchFamily="49" charset="-122"/>
              </a:rPr>
              <a:t>v </a:t>
            </a:r>
            <a:r>
              <a:rPr lang="en-US" altLang="zh-CN" sz="2000">
                <a:solidFill>
                  <a:srgbClr val="800000"/>
                </a:solidFill>
                <a:ea typeface="幼圆" panose="02010509060101010101" pitchFamily="49" charset="-122"/>
              </a:rPr>
              <a:t> V</a:t>
            </a:r>
            <a:r>
              <a:rPr lang="en-US" altLang="zh-CN" sz="2000" baseline="-25000">
                <a:solidFill>
                  <a:srgbClr val="800000"/>
                </a:solidFill>
                <a:ea typeface="幼圆" panose="02010509060101010101" pitchFamily="49" charset="-122"/>
              </a:rPr>
              <a:t>s </a:t>
            </a:r>
            <a:r>
              <a:rPr lang="en-US" altLang="zh-CN" sz="2000">
                <a:solidFill>
                  <a:srgbClr val="800000"/>
                </a:solidFill>
                <a:ea typeface="幼圆" panose="02010509060101010101" pitchFamily="49" charset="-122"/>
              </a:rPr>
              <a:t> V</a:t>
            </a:r>
            <a:r>
              <a:rPr lang="en-US" altLang="zh-CN" sz="2000" baseline="-25000">
                <a:solidFill>
                  <a:srgbClr val="800000"/>
                </a:solidFill>
                <a:ea typeface="幼圆" panose="02010509060101010101" pitchFamily="49" charset="-122"/>
              </a:rPr>
              <a:t>a</a:t>
            </a:r>
            <a:r>
              <a:rPr lang="en-US" altLang="zh-CN" sz="2000">
                <a:solidFill>
                  <a:srgbClr val="800000"/>
                </a:solidFill>
                <a:ea typeface="幼圆" panose="02010509060101010101" pitchFamily="49" charset="-122"/>
              </a:rPr>
              <a:t>  V</a:t>
            </a:r>
            <a:r>
              <a:rPr lang="en-US" altLang="zh-CN" sz="2000" baseline="-25000">
                <a:solidFill>
                  <a:srgbClr val="800000"/>
                </a:solidFill>
                <a:cs typeface="Times New Roman" panose="02020603050405020304" pitchFamily="18" charset="0"/>
              </a:rPr>
              <a:t>w</a:t>
            </a:r>
            <a:r>
              <a:rPr lang="en-US" altLang="zh-CN" sz="2000">
                <a:solidFill>
                  <a:srgbClr val="800000"/>
                </a:solidFill>
                <a:ea typeface="幼圆" panose="02010509060101010101" pitchFamily="49" charset="-122"/>
              </a:rPr>
              <a:t> </a:t>
            </a:r>
            <a:r>
              <a:rPr lang="en-US" altLang="zh-CN" sz="2000">
                <a:solidFill>
                  <a:srgbClr val="800000"/>
                </a:solidFill>
                <a:latin typeface="Arial Black" panose="020B0A04020102020204" pitchFamily="34" charset="0"/>
                <a:ea typeface="幼圆" panose="02010509060101010101" pitchFamily="49" charset="-122"/>
              </a:rPr>
              <a:t>/</a:t>
            </a:r>
            <a:r>
              <a:rPr lang="en-US" altLang="zh-CN" sz="2000">
                <a:solidFill>
                  <a:srgbClr val="800000"/>
                </a:solidFill>
                <a:ea typeface="幼圆" panose="02010509060101010101" pitchFamily="49" charset="-122"/>
              </a:rPr>
              <a:t> m</a:t>
            </a:r>
            <a:r>
              <a:rPr lang="en-US" altLang="zh-CN" sz="2000" baseline="-25000">
                <a:solidFill>
                  <a:srgbClr val="800000"/>
                </a:solidFill>
                <a:ea typeface="幼圆" panose="02010509060101010101" pitchFamily="49" charset="-122"/>
              </a:rPr>
              <a:t>s</a:t>
            </a:r>
            <a:r>
              <a:rPr lang="en-US" altLang="zh-CN" sz="2000">
                <a:solidFill>
                  <a:srgbClr val="800000"/>
                </a:solidFill>
                <a:ea typeface="幼圆" panose="02010509060101010101" pitchFamily="49" charset="-122"/>
              </a:rPr>
              <a:t> m</a:t>
            </a:r>
            <a:r>
              <a:rPr lang="en-US" altLang="zh-CN" sz="2000" baseline="-25000">
                <a:solidFill>
                  <a:srgbClr val="800000"/>
                </a:solidFill>
                <a:ea typeface="幼圆" panose="02010509060101010101" pitchFamily="49" charset="-122"/>
              </a:rPr>
              <a:t> w</a:t>
            </a:r>
            <a:r>
              <a:rPr lang="en-US" altLang="zh-CN" sz="2000">
                <a:solidFill>
                  <a:srgbClr val="800000"/>
                </a:solidFill>
                <a:ea typeface="幼圆" panose="02010509060101010101" pitchFamily="49" charset="-122"/>
              </a:rPr>
              <a:t> m</a:t>
            </a:r>
            <a:r>
              <a:rPr lang="en-US" altLang="zh-CN" sz="2000" baseline="-25000">
                <a:solidFill>
                  <a:srgbClr val="800000"/>
                </a:solidFill>
                <a:ea typeface="幼圆" panose="02010509060101010101" pitchFamily="49" charset="-122"/>
              </a:rPr>
              <a:t>a</a:t>
            </a:r>
            <a:r>
              <a:rPr lang="en-US" altLang="zh-CN" sz="2000">
                <a:solidFill>
                  <a:srgbClr val="800000"/>
                </a:solidFill>
                <a:ea typeface="幼圆" panose="02010509060101010101" pitchFamily="49" charset="-122"/>
              </a:rPr>
              <a:t>  m</a:t>
            </a:r>
            <a:endParaRPr lang="zh-CN" altLang="en-US" sz="2000">
              <a:solidFill>
                <a:srgbClr val="800000"/>
              </a:solidFill>
              <a:ea typeface="幼圆" panose="02010509060101010101" pitchFamily="49" charset="-122"/>
            </a:endParaRPr>
          </a:p>
        </p:txBody>
      </p:sp>
      <p:sp>
        <p:nvSpPr>
          <p:cNvPr id="800807" name="AutoShape 39"/>
          <p:cNvSpPr>
            <a:spLocks noChangeArrowheads="1"/>
          </p:cNvSpPr>
          <p:nvPr/>
        </p:nvSpPr>
        <p:spPr bwMode="auto">
          <a:xfrm>
            <a:off x="4762500" y="5065713"/>
            <a:ext cx="2789238" cy="593725"/>
          </a:xfrm>
          <a:prstGeom prst="roundRect">
            <a:avLst>
              <a:gd name="adj" fmla="val 16667"/>
            </a:avLst>
          </a:prstGeom>
          <a:noFill/>
          <a:ln w="19050">
            <a:solidFill>
              <a:srgbClr val="6600CC"/>
            </a:solidFill>
            <a:round/>
          </a:ln>
          <a:extLst>
            <a:ext uri="{909E8E84-426E-40DD-AFC4-6F175D3DCCD1}">
              <a14:hiddenFill xmlns:a14="http://schemas.microsoft.com/office/drawing/2010/main">
                <a:solidFill>
                  <a:srgbClr val="FFFFFF"/>
                </a:solidFill>
              </a14:hiddenFill>
            </a:ext>
          </a:extLst>
        </p:spPr>
        <p:txBody>
          <a:bodyPr tIns="0" anchor="b">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lnSpc>
                <a:spcPct val="130000"/>
              </a:lnSpc>
              <a:buFont typeface="Wingdings" panose="05000000000000000000" pitchFamily="2" charset="2"/>
              <a:buNone/>
            </a:pPr>
            <a:r>
              <a:rPr lang="zh-CN" altLang="en-US">
                <a:solidFill>
                  <a:srgbClr val="0000FF"/>
                </a:solidFill>
                <a:latin typeface="幼圆" panose="02010509060101010101" pitchFamily="49" charset="-122"/>
                <a:ea typeface="幼圆" panose="02010509060101010101" pitchFamily="49" charset="-122"/>
              </a:rPr>
              <a:t>剩下三个独立变量</a:t>
            </a:r>
            <a:endParaRPr lang="zh-CN" altLang="en-US">
              <a:solidFill>
                <a:srgbClr val="0000FF"/>
              </a:solidFill>
              <a:ea typeface="幼圆" panose="02010509060101010101" pitchFamily="49" charset="-122"/>
            </a:endParaRPr>
          </a:p>
        </p:txBody>
      </p:sp>
      <p:sp>
        <p:nvSpPr>
          <p:cNvPr id="800808" name="Text Box 40"/>
          <p:cNvSpPr txBox="1">
            <a:spLocks noChangeArrowheads="1"/>
          </p:cNvSpPr>
          <p:nvPr/>
        </p:nvSpPr>
        <p:spPr bwMode="auto">
          <a:xfrm>
            <a:off x="1331913" y="5594350"/>
            <a:ext cx="14366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800">
                <a:solidFill>
                  <a:srgbClr val="0000CC"/>
                </a:solidFill>
              </a:rPr>
              <a:t>三相图法</a:t>
            </a:r>
            <a:endParaRPr lang="zh-CN" altLang="en-US" sz="2800">
              <a:solidFill>
                <a:srgbClr val="0000CC"/>
              </a:solidFill>
            </a:endParaRPr>
          </a:p>
        </p:txBody>
      </p:sp>
      <p:sp>
        <p:nvSpPr>
          <p:cNvPr id="800809" name="AutoShape 41"/>
          <p:cNvSpPr>
            <a:spLocks noChangeArrowheads="1"/>
          </p:cNvSpPr>
          <p:nvPr/>
        </p:nvSpPr>
        <p:spPr bwMode="auto">
          <a:xfrm>
            <a:off x="4706938" y="3597275"/>
            <a:ext cx="2817812" cy="901700"/>
          </a:xfrm>
          <a:prstGeom prst="roundRect">
            <a:avLst>
              <a:gd name="adj" fmla="val 16667"/>
            </a:avLst>
          </a:prstGeom>
          <a:noFill/>
          <a:ln w="19050" algn="ctr">
            <a:solidFill>
              <a:srgbClr val="6600FF"/>
            </a:solidFill>
            <a:round/>
          </a:ln>
          <a:extLst>
            <a:ext uri="{909E8E84-426E-40DD-AFC4-6F175D3DCCD1}">
              <a14:hiddenFill xmlns:a14="http://schemas.microsoft.com/office/drawing/2010/main">
                <a:solidFill>
                  <a:srgbClr val="FFFFFF"/>
                </a:solidFill>
              </a14:hiddenFill>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lnSpc>
                <a:spcPct val="130000"/>
              </a:lnSpc>
              <a:buFont typeface="Wingdings" panose="05000000000000000000" pitchFamily="2" charset="2"/>
              <a:buNone/>
            </a:pPr>
            <a:r>
              <a:rPr lang="zh-CN" altLang="en-US" sz="2000">
                <a:solidFill>
                  <a:srgbClr val="0000CC"/>
                </a:solidFill>
                <a:latin typeface="幼圆" panose="02010509060101010101" pitchFamily="49" charset="-122"/>
                <a:ea typeface="幼圆" panose="02010509060101010101" pitchFamily="49" charset="-122"/>
              </a:rPr>
              <a:t>物性指标是比例关系</a:t>
            </a:r>
            <a:r>
              <a:rPr lang="en-US" altLang="zh-CN" sz="2000">
                <a:solidFill>
                  <a:srgbClr val="0000CC"/>
                </a:solidFill>
                <a:latin typeface="幼圆" panose="02010509060101010101" pitchFamily="49" charset="-122"/>
                <a:ea typeface="幼圆" panose="02010509060101010101" pitchFamily="49" charset="-122"/>
              </a:rPr>
              <a:t>:</a:t>
            </a:r>
            <a:endParaRPr lang="en-US" altLang="zh-CN" sz="2000">
              <a:solidFill>
                <a:srgbClr val="0000CC"/>
              </a:solidFill>
              <a:latin typeface="幼圆" panose="02010509060101010101" pitchFamily="49" charset="-122"/>
              <a:ea typeface="幼圆" panose="02010509060101010101" pitchFamily="49" charset="-122"/>
            </a:endParaRPr>
          </a:p>
          <a:p>
            <a:pPr eaLnBrk="1" hangingPunct="1">
              <a:lnSpc>
                <a:spcPct val="130000"/>
              </a:lnSpc>
              <a:buFont typeface="Wingdings" panose="05000000000000000000" pitchFamily="2" charset="2"/>
              <a:buNone/>
            </a:pPr>
            <a:r>
              <a:rPr lang="zh-CN" altLang="en-US" sz="2000">
                <a:solidFill>
                  <a:srgbClr val="800000"/>
                </a:solidFill>
              </a:rPr>
              <a:t>可假设任一参数为</a:t>
            </a:r>
            <a:r>
              <a:rPr lang="en-US" altLang="zh-CN" sz="2000">
                <a:solidFill>
                  <a:srgbClr val="800000"/>
                </a:solidFill>
              </a:rPr>
              <a:t>1</a:t>
            </a:r>
            <a:endParaRPr lang="en-US" altLang="zh-CN" sz="2000">
              <a:solidFill>
                <a:srgbClr val="800000"/>
              </a:solidFill>
            </a:endParaRPr>
          </a:p>
        </p:txBody>
      </p:sp>
      <p:sp>
        <p:nvSpPr>
          <p:cNvPr id="800810" name="Text Box 42"/>
          <p:cNvSpPr txBox="1">
            <a:spLocks noChangeArrowheads="1"/>
          </p:cNvSpPr>
          <p:nvPr/>
        </p:nvSpPr>
        <p:spPr bwMode="auto">
          <a:xfrm>
            <a:off x="4940300" y="5718175"/>
            <a:ext cx="2449513" cy="739775"/>
          </a:xfrm>
          <a:prstGeom prst="rect">
            <a:avLst/>
          </a:prstGeom>
          <a:solidFill>
            <a:schemeClr val="accent1"/>
          </a:solidFill>
          <a:ln w="9525" algn="ctr">
            <a:solidFill>
              <a:srgbClr val="6600FF"/>
            </a:solidFill>
            <a:miter lim="800000"/>
          </a:ln>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t>对于饱和土</a:t>
            </a:r>
            <a:r>
              <a:rPr lang="en-US" altLang="zh-CN"/>
              <a:t>,  V</a:t>
            </a:r>
            <a:r>
              <a:rPr lang="en-US" altLang="zh-CN" baseline="-25000"/>
              <a:t>a</a:t>
            </a:r>
            <a:r>
              <a:rPr lang="en-US" altLang="zh-CN"/>
              <a:t>=0</a:t>
            </a:r>
            <a:endParaRPr lang="en-US" altLang="zh-CN"/>
          </a:p>
          <a:p>
            <a:pPr eaLnBrk="1" hangingPunct="1"/>
            <a:r>
              <a:rPr lang="zh-CN" altLang="en-US">
                <a:solidFill>
                  <a:srgbClr val="0000FF"/>
                </a:solidFill>
              </a:rPr>
              <a:t>剩下两个独立变量</a:t>
            </a:r>
            <a:endParaRPr lang="en-US" altLang="zh-CN">
              <a:solidFill>
                <a:srgbClr val="0000FF"/>
              </a:solidFill>
            </a:endParaRPr>
          </a:p>
        </p:txBody>
      </p:sp>
      <p:sp>
        <p:nvSpPr>
          <p:cNvPr id="800811" name="AutoShape 43"/>
          <p:cNvSpPr>
            <a:spLocks noChangeArrowheads="1"/>
          </p:cNvSpPr>
          <p:nvPr/>
        </p:nvSpPr>
        <p:spPr bwMode="auto">
          <a:xfrm>
            <a:off x="5940425" y="4654550"/>
            <a:ext cx="360363" cy="287338"/>
          </a:xfrm>
          <a:prstGeom prst="downArrow">
            <a:avLst>
              <a:gd name="adj1" fmla="val 50000"/>
              <a:gd name="adj2" fmla="val 25000"/>
            </a:avLst>
          </a:prstGeom>
          <a:solidFill>
            <a:srgbClr val="33CC33"/>
          </a:solidFill>
          <a:ln w="9525" algn="ctr">
            <a:solidFill>
              <a:srgbClr val="006600"/>
            </a:solidFill>
            <a:miter lim="800000"/>
          </a:ln>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800812" name="AutoShape 44"/>
          <p:cNvSpPr>
            <a:spLocks noChangeArrowheads="1"/>
          </p:cNvSpPr>
          <p:nvPr/>
        </p:nvSpPr>
        <p:spPr bwMode="auto">
          <a:xfrm>
            <a:off x="2411413" y="5137150"/>
            <a:ext cx="1766887" cy="423863"/>
          </a:xfrm>
          <a:prstGeom prst="roundRect">
            <a:avLst>
              <a:gd name="adj" fmla="val 16667"/>
            </a:avLst>
          </a:prstGeom>
          <a:noFill/>
          <a:ln w="19050" algn="ctr">
            <a:solidFill>
              <a:srgbClr val="6600CC"/>
            </a:solidFill>
            <a:round/>
          </a:ln>
          <a:extLst>
            <a:ext uri="{909E8E84-426E-40DD-AFC4-6F175D3DCCD1}">
              <a14:hiddenFill xmlns:a14="http://schemas.microsoft.com/office/drawing/2010/main">
                <a:solidFill>
                  <a:srgbClr val="FFFFFF"/>
                </a:solidFill>
              </a14:hiddenFill>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rgbClr val="0000FF"/>
                </a:solidFill>
              </a:rPr>
              <a:t>实验室测定</a:t>
            </a:r>
            <a:endParaRPr lang="zh-CN" altLang="en-US">
              <a:solidFill>
                <a:srgbClr val="0000FF"/>
              </a:solidFill>
            </a:endParaRPr>
          </a:p>
        </p:txBody>
      </p:sp>
      <p:sp>
        <p:nvSpPr>
          <p:cNvPr id="800813" name="AutoShape 45"/>
          <p:cNvSpPr>
            <a:spLocks noChangeArrowheads="1"/>
          </p:cNvSpPr>
          <p:nvPr/>
        </p:nvSpPr>
        <p:spPr bwMode="auto">
          <a:xfrm>
            <a:off x="4283075" y="5229225"/>
            <a:ext cx="360363" cy="288925"/>
          </a:xfrm>
          <a:prstGeom prst="leftArrow">
            <a:avLst>
              <a:gd name="adj1" fmla="val 50000"/>
              <a:gd name="adj2" fmla="val 31181"/>
            </a:avLst>
          </a:prstGeom>
          <a:solidFill>
            <a:srgbClr val="33CC33"/>
          </a:solidFill>
          <a:ln w="9525" algn="ctr">
            <a:solidFill>
              <a:schemeClr val="tx1"/>
            </a:solidFill>
            <a:miter lim="800000"/>
          </a:ln>
        </p:spPr>
        <p:txBody>
          <a:bodyPr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800814" name="AutoShape 46"/>
          <p:cNvSpPr>
            <a:spLocks noChangeArrowheads="1"/>
          </p:cNvSpPr>
          <p:nvPr/>
        </p:nvSpPr>
        <p:spPr bwMode="auto">
          <a:xfrm>
            <a:off x="1835150" y="5229225"/>
            <a:ext cx="433388" cy="288925"/>
          </a:xfrm>
          <a:prstGeom prst="leftArrow">
            <a:avLst>
              <a:gd name="adj1" fmla="val 50000"/>
              <a:gd name="adj2" fmla="val 37500"/>
            </a:avLst>
          </a:prstGeom>
          <a:solidFill>
            <a:srgbClr val="33CC33"/>
          </a:solidFill>
          <a:ln w="9525" algn="ctr">
            <a:solidFill>
              <a:schemeClr val="tx1"/>
            </a:solidFill>
            <a:miter lim="800000"/>
          </a:ln>
        </p:spPr>
        <p:txBody>
          <a:bodyPr wrap="none" lIns="0" tIns="0" rIns="0" bIns="0" anchor="ctr">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800815" name="AutoShape 47"/>
          <p:cNvSpPr>
            <a:spLocks noChangeArrowheads="1"/>
          </p:cNvSpPr>
          <p:nvPr/>
        </p:nvSpPr>
        <p:spPr bwMode="auto">
          <a:xfrm>
            <a:off x="323850" y="5157788"/>
            <a:ext cx="1449388" cy="423862"/>
          </a:xfrm>
          <a:prstGeom prst="roundRect">
            <a:avLst>
              <a:gd name="adj" fmla="val 16667"/>
            </a:avLst>
          </a:prstGeom>
          <a:noFill/>
          <a:ln w="19050" algn="ctr">
            <a:solidFill>
              <a:srgbClr val="6600CC"/>
            </a:solidFill>
            <a:round/>
          </a:ln>
          <a:extLst>
            <a:ext uri="{909E8E84-426E-40DD-AFC4-6F175D3DCCD1}">
              <a14:hiddenFill xmlns:a14="http://schemas.microsoft.com/office/drawing/2010/main">
                <a:solidFill>
                  <a:srgbClr val="FFFFFF"/>
                </a:solidFill>
              </a14:hiddenFill>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rgbClr val="0000FF"/>
                </a:solidFill>
              </a:rPr>
              <a:t>其它指标</a:t>
            </a:r>
            <a:endParaRPr lang="zh-CN" altLang="en-US">
              <a:solidFill>
                <a:srgbClr val="0000FF"/>
              </a:solidFill>
            </a:endParaRPr>
          </a:p>
        </p:txBody>
      </p:sp>
      <p:sp>
        <p:nvSpPr>
          <p:cNvPr id="800816" name="AutoShape 48"/>
          <p:cNvSpPr>
            <a:spLocks noChangeArrowheads="1"/>
          </p:cNvSpPr>
          <p:nvPr/>
        </p:nvSpPr>
        <p:spPr bwMode="auto">
          <a:xfrm>
            <a:off x="549275" y="6062663"/>
            <a:ext cx="4094163" cy="484187"/>
          </a:xfrm>
          <a:prstGeom prst="roundRect">
            <a:avLst>
              <a:gd name="adj" fmla="val 16667"/>
            </a:avLst>
          </a:prstGeom>
          <a:solidFill>
            <a:srgbClr val="CCFF66"/>
          </a:solidFill>
          <a:ln w="9525" algn="ctr">
            <a:solidFill>
              <a:srgbClr val="6600FF"/>
            </a:solidFill>
            <a:round/>
          </a:ln>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800">
                <a:ea typeface="隶书" panose="02010509060101010101" pitchFamily="49" charset="-122"/>
              </a:rPr>
              <a:t>是一种简单而实用的方法</a:t>
            </a:r>
            <a:endParaRPr lang="zh-CN" altLang="en-US" sz="2800">
              <a:ea typeface="隶书" panose="02010509060101010101" pitchFamily="49" charset="-122"/>
            </a:endParaRPr>
          </a:p>
        </p:txBody>
      </p:sp>
      <p:sp>
        <p:nvSpPr>
          <p:cNvPr id="53"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.2 </a:t>
            </a:r>
            <a:r>
              <a:rPr lang="zh-CN" altLang="en-US" sz="2600" b="1" dirty="0" smtClean="0">
                <a:solidFill>
                  <a:srgbClr val="FF3300"/>
                </a:solidFill>
                <a:cs typeface="Times New Roman" panose="02020603050405020304" pitchFamily="18" charset="0"/>
              </a:rPr>
              <a:t>土的三相比例指标</a:t>
            </a:r>
            <a:endParaRPr lang="zh-CN" altLang="en-US" sz="2600" b="1" dirty="0">
              <a:solidFill>
                <a:srgbClr val="FF330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00770"/>
                                        </p:tgtEl>
                                        <p:attrNameLst>
                                          <p:attrName>style.visibility</p:attrName>
                                        </p:attrNameLst>
                                      </p:cBhvr>
                                      <p:to>
                                        <p:strVal val="visible"/>
                                      </p:to>
                                    </p:set>
                                    <p:anim calcmode="lin" valueType="num">
                                      <p:cBhvr additive="base">
                                        <p:cTn id="7" dur="500" fill="hold"/>
                                        <p:tgtEl>
                                          <p:spTgt spid="800770"/>
                                        </p:tgtEl>
                                        <p:attrNameLst>
                                          <p:attrName>ppt_x</p:attrName>
                                        </p:attrNameLst>
                                      </p:cBhvr>
                                      <p:tavLst>
                                        <p:tav tm="0">
                                          <p:val>
                                            <p:strVal val="0-#ppt_w/2"/>
                                          </p:val>
                                        </p:tav>
                                        <p:tav tm="100000">
                                          <p:val>
                                            <p:strVal val="#ppt_x"/>
                                          </p:val>
                                        </p:tav>
                                      </p:tavLst>
                                    </p:anim>
                                    <p:anim calcmode="lin" valueType="num">
                                      <p:cBhvr additive="base">
                                        <p:cTn id="8" dur="500" fill="hold"/>
                                        <p:tgtEl>
                                          <p:spTgt spid="80077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800806"/>
                                        </p:tgtEl>
                                        <p:attrNameLst>
                                          <p:attrName>style.visibility</p:attrName>
                                        </p:attrNameLst>
                                      </p:cBhvr>
                                      <p:to>
                                        <p:strVal val="visible"/>
                                      </p:to>
                                    </p:set>
                                    <p:animEffect transition="in" filter="slide(fromLeft)">
                                      <p:cBhvr>
                                        <p:cTn id="19" dur="500"/>
                                        <p:tgtEl>
                                          <p:spTgt spid="800806"/>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800805"/>
                                        </p:tgtEl>
                                        <p:attrNameLst>
                                          <p:attrName>style.visibility</p:attrName>
                                        </p:attrNameLst>
                                      </p:cBhvr>
                                      <p:to>
                                        <p:strVal val="visible"/>
                                      </p:to>
                                    </p:set>
                                    <p:animEffect transition="in" filter="slide(fromTop)">
                                      <p:cBhvr>
                                        <p:cTn id="24" dur="500"/>
                                        <p:tgtEl>
                                          <p:spTgt spid="800805"/>
                                        </p:tgtEl>
                                      </p:cBhvr>
                                    </p:animEffect>
                                  </p:childTnLst>
                                </p:cTn>
                              </p:par>
                            </p:childTnLst>
                          </p:cTn>
                        </p:par>
                        <p:par>
                          <p:cTn id="25" fill="hold">
                            <p:stCondLst>
                              <p:cond delay="500"/>
                            </p:stCondLst>
                            <p:childTnLst>
                              <p:par>
                                <p:cTn id="26" presetID="12" presetClass="entr" presetSubtype="1" fill="hold" nodeType="afterEffect">
                                  <p:stCondLst>
                                    <p:cond delay="0"/>
                                  </p:stCondLst>
                                  <p:childTnLst>
                                    <p:set>
                                      <p:cBhvr>
                                        <p:cTn id="27" dur="1" fill="hold">
                                          <p:stCondLst>
                                            <p:cond delay="0"/>
                                          </p:stCondLst>
                                        </p:cTn>
                                        <p:tgtEl>
                                          <p:spTgt spid="800804"/>
                                        </p:tgtEl>
                                        <p:attrNameLst>
                                          <p:attrName>style.visibility</p:attrName>
                                        </p:attrNameLst>
                                      </p:cBhvr>
                                      <p:to>
                                        <p:strVal val="visible"/>
                                      </p:to>
                                    </p:set>
                                    <p:animEffect transition="in" filter="slide(fromTop)">
                                      <p:cBhvr>
                                        <p:cTn id="28" dur="500"/>
                                        <p:tgtEl>
                                          <p:spTgt spid="800804"/>
                                        </p:tgtEl>
                                      </p:cBhvr>
                                    </p:animEffect>
                                  </p:childTnLst>
                                </p:cTn>
                              </p:par>
                            </p:childTnLst>
                          </p:cTn>
                        </p:par>
                        <p:par>
                          <p:cTn id="29" fill="hold">
                            <p:stCondLst>
                              <p:cond delay="1000"/>
                            </p:stCondLst>
                            <p:childTnLst>
                              <p:par>
                                <p:cTn id="30" presetID="12" presetClass="entr" presetSubtype="1" fill="hold" nodeType="afterEffect">
                                  <p:stCondLst>
                                    <p:cond delay="0"/>
                                  </p:stCondLst>
                                  <p:childTnLst>
                                    <p:set>
                                      <p:cBhvr>
                                        <p:cTn id="31" dur="1" fill="hold">
                                          <p:stCondLst>
                                            <p:cond delay="0"/>
                                          </p:stCondLst>
                                        </p:cTn>
                                        <p:tgtEl>
                                          <p:spTgt spid="800803"/>
                                        </p:tgtEl>
                                        <p:attrNameLst>
                                          <p:attrName>style.visibility</p:attrName>
                                        </p:attrNameLst>
                                      </p:cBhvr>
                                      <p:to>
                                        <p:strVal val="visible"/>
                                      </p:to>
                                    </p:set>
                                    <p:animEffect transition="in" filter="slide(fromTop)">
                                      <p:cBhvr>
                                        <p:cTn id="32" dur="500"/>
                                        <p:tgtEl>
                                          <p:spTgt spid="800803"/>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grpId="0" nodeType="clickEffect">
                                  <p:stCondLst>
                                    <p:cond delay="0"/>
                                  </p:stCondLst>
                                  <p:childTnLst>
                                    <p:set>
                                      <p:cBhvr>
                                        <p:cTn id="36" dur="1" fill="hold">
                                          <p:stCondLst>
                                            <p:cond delay="0"/>
                                          </p:stCondLst>
                                        </p:cTn>
                                        <p:tgtEl>
                                          <p:spTgt spid="800809"/>
                                        </p:tgtEl>
                                        <p:attrNameLst>
                                          <p:attrName>style.visibility</p:attrName>
                                        </p:attrNameLst>
                                      </p:cBhvr>
                                      <p:to>
                                        <p:strVal val="visible"/>
                                      </p:to>
                                    </p:set>
                                    <p:animEffect transition="in" filter="slide(fromTop)">
                                      <p:cBhvr>
                                        <p:cTn id="37" dur="500"/>
                                        <p:tgtEl>
                                          <p:spTgt spid="800809"/>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800811"/>
                                        </p:tgtEl>
                                        <p:attrNameLst>
                                          <p:attrName>style.visibility</p:attrName>
                                        </p:attrNameLst>
                                      </p:cBhvr>
                                      <p:to>
                                        <p:strVal val="visible"/>
                                      </p:to>
                                    </p:set>
                                    <p:animEffect transition="in" filter="fade">
                                      <p:cBhvr>
                                        <p:cTn id="42" dur="1000"/>
                                        <p:tgtEl>
                                          <p:spTgt spid="800811"/>
                                        </p:tgtEl>
                                      </p:cBhvr>
                                    </p:animEffect>
                                    <p:anim calcmode="lin" valueType="num">
                                      <p:cBhvr>
                                        <p:cTn id="43" dur="1000" fill="hold"/>
                                        <p:tgtEl>
                                          <p:spTgt spid="800811"/>
                                        </p:tgtEl>
                                        <p:attrNameLst>
                                          <p:attrName>ppt_x</p:attrName>
                                        </p:attrNameLst>
                                      </p:cBhvr>
                                      <p:tavLst>
                                        <p:tav tm="0">
                                          <p:val>
                                            <p:strVal val="#ppt_x"/>
                                          </p:val>
                                        </p:tav>
                                        <p:tav tm="100000">
                                          <p:val>
                                            <p:strVal val="#ppt_x"/>
                                          </p:val>
                                        </p:tav>
                                      </p:tavLst>
                                    </p:anim>
                                    <p:anim calcmode="lin" valueType="num">
                                      <p:cBhvr>
                                        <p:cTn id="44" dur="1000" fill="hold"/>
                                        <p:tgtEl>
                                          <p:spTgt spid="800811"/>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47" presetClass="entr" presetSubtype="0" fill="hold" grpId="0" nodeType="afterEffect">
                                  <p:stCondLst>
                                    <p:cond delay="0"/>
                                  </p:stCondLst>
                                  <p:childTnLst>
                                    <p:set>
                                      <p:cBhvr>
                                        <p:cTn id="47" dur="1" fill="hold">
                                          <p:stCondLst>
                                            <p:cond delay="0"/>
                                          </p:stCondLst>
                                        </p:cTn>
                                        <p:tgtEl>
                                          <p:spTgt spid="800807"/>
                                        </p:tgtEl>
                                        <p:attrNameLst>
                                          <p:attrName>style.visibility</p:attrName>
                                        </p:attrNameLst>
                                      </p:cBhvr>
                                      <p:to>
                                        <p:strVal val="visible"/>
                                      </p:to>
                                    </p:set>
                                    <p:animEffect transition="in" filter="fade">
                                      <p:cBhvr>
                                        <p:cTn id="48" dur="1000"/>
                                        <p:tgtEl>
                                          <p:spTgt spid="800807"/>
                                        </p:tgtEl>
                                      </p:cBhvr>
                                    </p:animEffect>
                                    <p:anim calcmode="lin" valueType="num">
                                      <p:cBhvr>
                                        <p:cTn id="49" dur="1000" fill="hold"/>
                                        <p:tgtEl>
                                          <p:spTgt spid="800807"/>
                                        </p:tgtEl>
                                        <p:attrNameLst>
                                          <p:attrName>ppt_x</p:attrName>
                                        </p:attrNameLst>
                                      </p:cBhvr>
                                      <p:tavLst>
                                        <p:tav tm="0">
                                          <p:val>
                                            <p:strVal val="#ppt_x"/>
                                          </p:val>
                                        </p:tav>
                                        <p:tav tm="100000">
                                          <p:val>
                                            <p:strVal val="#ppt_x"/>
                                          </p:val>
                                        </p:tav>
                                      </p:tavLst>
                                    </p:anim>
                                    <p:anim calcmode="lin" valueType="num">
                                      <p:cBhvr>
                                        <p:cTn id="50" dur="1000" fill="hold"/>
                                        <p:tgtEl>
                                          <p:spTgt spid="80080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800810"/>
                                        </p:tgtEl>
                                        <p:attrNameLst>
                                          <p:attrName>style.visibility</p:attrName>
                                        </p:attrNameLst>
                                      </p:cBhvr>
                                      <p:to>
                                        <p:strVal val="visible"/>
                                      </p:to>
                                    </p:set>
                                    <p:animEffect transition="in" filter="fade">
                                      <p:cBhvr>
                                        <p:cTn id="55" dur="1000"/>
                                        <p:tgtEl>
                                          <p:spTgt spid="800810"/>
                                        </p:tgtEl>
                                      </p:cBhvr>
                                    </p:animEffect>
                                    <p:anim calcmode="lin" valueType="num">
                                      <p:cBhvr>
                                        <p:cTn id="56" dur="1000" fill="hold"/>
                                        <p:tgtEl>
                                          <p:spTgt spid="800810"/>
                                        </p:tgtEl>
                                        <p:attrNameLst>
                                          <p:attrName>ppt_x</p:attrName>
                                        </p:attrNameLst>
                                      </p:cBhvr>
                                      <p:tavLst>
                                        <p:tav tm="0">
                                          <p:val>
                                            <p:strVal val="#ppt_x"/>
                                          </p:val>
                                        </p:tav>
                                        <p:tav tm="100000">
                                          <p:val>
                                            <p:strVal val="#ppt_x"/>
                                          </p:val>
                                        </p:tav>
                                      </p:tavLst>
                                    </p:anim>
                                    <p:anim calcmode="lin" valueType="num">
                                      <p:cBhvr>
                                        <p:cTn id="57" dur="1000" fill="hold"/>
                                        <p:tgtEl>
                                          <p:spTgt spid="80081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2" presetClass="entr" presetSubtype="2" fill="hold" grpId="0" nodeType="clickEffect">
                                  <p:stCondLst>
                                    <p:cond delay="0"/>
                                  </p:stCondLst>
                                  <p:childTnLst>
                                    <p:set>
                                      <p:cBhvr>
                                        <p:cTn id="61" dur="1" fill="hold">
                                          <p:stCondLst>
                                            <p:cond delay="0"/>
                                          </p:stCondLst>
                                        </p:cTn>
                                        <p:tgtEl>
                                          <p:spTgt spid="800813"/>
                                        </p:tgtEl>
                                        <p:attrNameLst>
                                          <p:attrName>style.visibility</p:attrName>
                                        </p:attrNameLst>
                                      </p:cBhvr>
                                      <p:to>
                                        <p:strVal val="visible"/>
                                      </p:to>
                                    </p:set>
                                    <p:animEffect transition="in" filter="slide(fromRight)">
                                      <p:cBhvr>
                                        <p:cTn id="62" dur="500"/>
                                        <p:tgtEl>
                                          <p:spTgt spid="800813"/>
                                        </p:tgtEl>
                                      </p:cBhvr>
                                    </p:animEffect>
                                  </p:childTnLst>
                                </p:cTn>
                              </p:par>
                            </p:childTnLst>
                          </p:cTn>
                        </p:par>
                        <p:par>
                          <p:cTn id="63" fill="hold">
                            <p:stCondLst>
                              <p:cond delay="500"/>
                            </p:stCondLst>
                            <p:childTnLst>
                              <p:par>
                                <p:cTn id="64" presetID="12" presetClass="entr" presetSubtype="2" fill="hold" grpId="0" nodeType="afterEffect">
                                  <p:stCondLst>
                                    <p:cond delay="0"/>
                                  </p:stCondLst>
                                  <p:childTnLst>
                                    <p:set>
                                      <p:cBhvr>
                                        <p:cTn id="65" dur="1" fill="hold">
                                          <p:stCondLst>
                                            <p:cond delay="0"/>
                                          </p:stCondLst>
                                        </p:cTn>
                                        <p:tgtEl>
                                          <p:spTgt spid="800812"/>
                                        </p:tgtEl>
                                        <p:attrNameLst>
                                          <p:attrName>style.visibility</p:attrName>
                                        </p:attrNameLst>
                                      </p:cBhvr>
                                      <p:to>
                                        <p:strVal val="visible"/>
                                      </p:to>
                                    </p:set>
                                    <p:animEffect transition="in" filter="slide(fromRight)">
                                      <p:cBhvr>
                                        <p:cTn id="66" dur="500"/>
                                        <p:tgtEl>
                                          <p:spTgt spid="800812"/>
                                        </p:tgtEl>
                                      </p:cBhvr>
                                    </p:animEffect>
                                  </p:childTnLst>
                                </p:cTn>
                              </p:par>
                            </p:childTnLst>
                          </p:cTn>
                        </p:par>
                      </p:childTnLst>
                    </p:cTn>
                  </p:par>
                  <p:par>
                    <p:cTn id="67" fill="hold">
                      <p:stCondLst>
                        <p:cond delay="indefinite"/>
                      </p:stCondLst>
                      <p:childTnLst>
                        <p:par>
                          <p:cTn id="68" fill="hold">
                            <p:stCondLst>
                              <p:cond delay="0"/>
                            </p:stCondLst>
                            <p:childTnLst>
                              <p:par>
                                <p:cTn id="69" presetID="12" presetClass="entr" presetSubtype="2" fill="hold" grpId="0" nodeType="clickEffect">
                                  <p:stCondLst>
                                    <p:cond delay="0"/>
                                  </p:stCondLst>
                                  <p:childTnLst>
                                    <p:set>
                                      <p:cBhvr>
                                        <p:cTn id="70" dur="1" fill="hold">
                                          <p:stCondLst>
                                            <p:cond delay="0"/>
                                          </p:stCondLst>
                                        </p:cTn>
                                        <p:tgtEl>
                                          <p:spTgt spid="800814"/>
                                        </p:tgtEl>
                                        <p:attrNameLst>
                                          <p:attrName>style.visibility</p:attrName>
                                        </p:attrNameLst>
                                      </p:cBhvr>
                                      <p:to>
                                        <p:strVal val="visible"/>
                                      </p:to>
                                    </p:set>
                                    <p:animEffect transition="in" filter="slide(fromRight)">
                                      <p:cBhvr>
                                        <p:cTn id="71" dur="500"/>
                                        <p:tgtEl>
                                          <p:spTgt spid="800814"/>
                                        </p:tgtEl>
                                      </p:cBhvr>
                                    </p:animEffect>
                                  </p:childTnLst>
                                </p:cTn>
                              </p:par>
                            </p:childTnLst>
                          </p:cTn>
                        </p:par>
                        <p:par>
                          <p:cTn id="72" fill="hold">
                            <p:stCondLst>
                              <p:cond delay="500"/>
                            </p:stCondLst>
                            <p:childTnLst>
                              <p:par>
                                <p:cTn id="73" presetID="12" presetClass="entr" presetSubtype="2" fill="hold" grpId="0" nodeType="afterEffect">
                                  <p:stCondLst>
                                    <p:cond delay="0"/>
                                  </p:stCondLst>
                                  <p:childTnLst>
                                    <p:set>
                                      <p:cBhvr>
                                        <p:cTn id="74" dur="1" fill="hold">
                                          <p:stCondLst>
                                            <p:cond delay="0"/>
                                          </p:stCondLst>
                                        </p:cTn>
                                        <p:tgtEl>
                                          <p:spTgt spid="800815"/>
                                        </p:tgtEl>
                                        <p:attrNameLst>
                                          <p:attrName>style.visibility</p:attrName>
                                        </p:attrNameLst>
                                      </p:cBhvr>
                                      <p:to>
                                        <p:strVal val="visible"/>
                                      </p:to>
                                    </p:set>
                                    <p:animEffect transition="in" filter="slide(fromRight)">
                                      <p:cBhvr>
                                        <p:cTn id="75" dur="500"/>
                                        <p:tgtEl>
                                          <p:spTgt spid="800815"/>
                                        </p:tgtEl>
                                      </p:cBhvr>
                                    </p:animEffect>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800808"/>
                                        </p:tgtEl>
                                        <p:attrNameLst>
                                          <p:attrName>style.visibility</p:attrName>
                                        </p:attrNameLst>
                                      </p:cBhvr>
                                      <p:to>
                                        <p:strVal val="visible"/>
                                      </p:to>
                                    </p:set>
                                    <p:animEffect transition="in" filter="fade">
                                      <p:cBhvr>
                                        <p:cTn id="80" dur="1000"/>
                                        <p:tgtEl>
                                          <p:spTgt spid="800808"/>
                                        </p:tgtEl>
                                      </p:cBhvr>
                                    </p:animEffect>
                                    <p:anim calcmode="lin" valueType="num">
                                      <p:cBhvr>
                                        <p:cTn id="81" dur="1000" fill="hold"/>
                                        <p:tgtEl>
                                          <p:spTgt spid="800808"/>
                                        </p:tgtEl>
                                        <p:attrNameLst>
                                          <p:attrName>ppt_x</p:attrName>
                                        </p:attrNameLst>
                                      </p:cBhvr>
                                      <p:tavLst>
                                        <p:tav tm="0">
                                          <p:val>
                                            <p:strVal val="#ppt_x"/>
                                          </p:val>
                                        </p:tav>
                                        <p:tav tm="100000">
                                          <p:val>
                                            <p:strVal val="#ppt_x"/>
                                          </p:val>
                                        </p:tav>
                                      </p:tavLst>
                                    </p:anim>
                                    <p:anim calcmode="lin" valueType="num">
                                      <p:cBhvr>
                                        <p:cTn id="82" dur="1000" fill="hold"/>
                                        <p:tgtEl>
                                          <p:spTgt spid="800808"/>
                                        </p:tgtEl>
                                        <p:attrNameLst>
                                          <p:attrName>ppt_y</p:attrName>
                                        </p:attrNameLst>
                                      </p:cBhvr>
                                      <p:tavLst>
                                        <p:tav tm="0">
                                          <p:val>
                                            <p:strVal val="#ppt_y-.1"/>
                                          </p:val>
                                        </p:tav>
                                        <p:tav tm="100000">
                                          <p:val>
                                            <p:strVal val="#ppt_y"/>
                                          </p:val>
                                        </p:tav>
                                      </p:tavLst>
                                    </p:anim>
                                  </p:childTnLst>
                                </p:cTn>
                              </p:par>
                            </p:childTnLst>
                          </p:cTn>
                        </p:par>
                        <p:par>
                          <p:cTn id="83" fill="hold">
                            <p:stCondLst>
                              <p:cond delay="1000"/>
                            </p:stCondLst>
                            <p:childTnLst>
                              <p:par>
                                <p:cTn id="84" presetID="47" presetClass="entr" presetSubtype="0" fill="hold" grpId="0" nodeType="afterEffect">
                                  <p:stCondLst>
                                    <p:cond delay="0"/>
                                  </p:stCondLst>
                                  <p:childTnLst>
                                    <p:set>
                                      <p:cBhvr>
                                        <p:cTn id="85" dur="1" fill="hold">
                                          <p:stCondLst>
                                            <p:cond delay="0"/>
                                          </p:stCondLst>
                                        </p:cTn>
                                        <p:tgtEl>
                                          <p:spTgt spid="800816"/>
                                        </p:tgtEl>
                                        <p:attrNameLst>
                                          <p:attrName>style.visibility</p:attrName>
                                        </p:attrNameLst>
                                      </p:cBhvr>
                                      <p:to>
                                        <p:strVal val="visible"/>
                                      </p:to>
                                    </p:set>
                                    <p:animEffect transition="in" filter="fade">
                                      <p:cBhvr>
                                        <p:cTn id="86" dur="1000"/>
                                        <p:tgtEl>
                                          <p:spTgt spid="800816"/>
                                        </p:tgtEl>
                                      </p:cBhvr>
                                    </p:animEffect>
                                    <p:anim calcmode="lin" valueType="num">
                                      <p:cBhvr>
                                        <p:cTn id="87" dur="1000" fill="hold"/>
                                        <p:tgtEl>
                                          <p:spTgt spid="800816"/>
                                        </p:tgtEl>
                                        <p:attrNameLst>
                                          <p:attrName>ppt_x</p:attrName>
                                        </p:attrNameLst>
                                      </p:cBhvr>
                                      <p:tavLst>
                                        <p:tav tm="0">
                                          <p:val>
                                            <p:strVal val="#ppt_x"/>
                                          </p:val>
                                        </p:tav>
                                        <p:tav tm="100000">
                                          <p:val>
                                            <p:strVal val="#ppt_x"/>
                                          </p:val>
                                        </p:tav>
                                      </p:tavLst>
                                    </p:anim>
                                    <p:anim calcmode="lin" valueType="num">
                                      <p:cBhvr>
                                        <p:cTn id="88" dur="1000" fill="hold"/>
                                        <p:tgtEl>
                                          <p:spTgt spid="800816"/>
                                        </p:tgtEl>
                                        <p:attrNameLst>
                                          <p:attrName>ppt_y</p:attrName>
                                        </p:attrNameLst>
                                      </p:cBhvr>
                                      <p:tavLst>
                                        <p:tav tm="0">
                                          <p:val>
                                            <p:strVal val="#ppt_y-.1"/>
                                          </p:val>
                                        </p:tav>
                                        <p:tav tm="100000">
                                          <p:val>
                                            <p:strVal val="#ppt_y"/>
                                          </p:val>
                                        </p:tav>
                                      </p:tavLst>
                                    </p:anim>
                                  </p:childTnLst>
                                </p:cTn>
                              </p:par>
                            </p:childTnLst>
                          </p:cTn>
                        </p:par>
                        <p:par>
                          <p:cTn id="89" fill="hold">
                            <p:stCondLst>
                              <p:cond delay="2000"/>
                            </p:stCondLst>
                            <p:childTnLst>
                              <p:par>
                                <p:cTn id="90" presetID="8" presetClass="emph" presetSubtype="0" fill="hold" grpId="1" nodeType="afterEffect">
                                  <p:stCondLst>
                                    <p:cond delay="0"/>
                                  </p:stCondLst>
                                  <p:childTnLst>
                                    <p:animRot by="21600000">
                                      <p:cBhvr>
                                        <p:cTn id="91" dur="2000" fill="hold"/>
                                        <p:tgtEl>
                                          <p:spTgt spid="8008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770" grpId="0" animBg="1" autoUpdateAnimBg="0"/>
      <p:bldP spid="800805" grpId="0"/>
      <p:bldP spid="800806" grpId="0" animBg="1"/>
      <p:bldP spid="800807" grpId="0" animBg="1"/>
      <p:bldP spid="800808" grpId="0"/>
      <p:bldP spid="800809" grpId="0" animBg="1"/>
      <p:bldP spid="800810" grpId="0" animBg="1"/>
      <p:bldP spid="800811" grpId="0" animBg="1"/>
      <p:bldP spid="800812" grpId="0" animBg="1"/>
      <p:bldP spid="800813" grpId="0" animBg="1"/>
      <p:bldP spid="800814" grpId="0" animBg="1"/>
      <p:bldP spid="800815" grpId="0" animBg="1"/>
      <p:bldP spid="800816" grpId="0" animBg="1"/>
      <p:bldP spid="8008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A1483894-46E5-49A4-A8D9-B21F8DEE5E75}" type="slidenum">
              <a:rPr lang="zh-CN" altLang="en-US" sz="1200">
                <a:latin typeface="Garamond" panose="02020404030301010803" pitchFamily="18" charset="0"/>
              </a:rPr>
            </a:fld>
            <a:endParaRPr lang="en-US" altLang="zh-CN" sz="1200">
              <a:latin typeface="Garamond" panose="02020404030301010803" pitchFamily="18" charset="0"/>
            </a:endParaRPr>
          </a:p>
        </p:txBody>
      </p:sp>
      <p:sp>
        <p:nvSpPr>
          <p:cNvPr id="801794" name="Text Box 2"/>
          <p:cNvSpPr txBox="1">
            <a:spLocks noChangeArrowheads="1"/>
          </p:cNvSpPr>
          <p:nvPr/>
        </p:nvSpPr>
        <p:spPr bwMode="auto">
          <a:xfrm>
            <a:off x="810516" y="622340"/>
            <a:ext cx="4218558" cy="369332"/>
          </a:xfrm>
          <a:prstGeom prst="rect">
            <a:avLst/>
          </a:prstGeom>
          <a:solidFill>
            <a:srgbClr val="FFC000"/>
          </a:solidFill>
          <a:ln>
            <a:noFill/>
          </a:ln>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dirty="0" smtClean="0">
                <a:latin typeface="宋体" panose="02010600030101010101" pitchFamily="2" charset="-122"/>
              </a:rPr>
              <a:t>室内</a:t>
            </a:r>
            <a:r>
              <a:rPr lang="zh-CN" altLang="en-US" b="1" dirty="0">
                <a:latin typeface="宋体" panose="02010600030101010101" pitchFamily="2" charset="-122"/>
              </a:rPr>
              <a:t>测定的三个物理性质指标</a:t>
            </a:r>
            <a:endParaRPr lang="zh-CN" altLang="en-US" b="1" dirty="0">
              <a:latin typeface="宋体" panose="02010600030101010101" pitchFamily="2" charset="-122"/>
            </a:endParaRPr>
          </a:p>
        </p:txBody>
      </p:sp>
      <p:grpSp>
        <p:nvGrpSpPr>
          <p:cNvPr id="2" name="Group 3"/>
          <p:cNvGrpSpPr/>
          <p:nvPr/>
        </p:nvGrpSpPr>
        <p:grpSpPr bwMode="auto">
          <a:xfrm>
            <a:off x="5818188" y="1695450"/>
            <a:ext cx="3074987" cy="2540000"/>
            <a:chOff x="894" y="1616"/>
            <a:chExt cx="1937" cy="1600"/>
          </a:xfrm>
        </p:grpSpPr>
        <p:sp>
          <p:nvSpPr>
            <p:cNvPr id="7189" name="Rectangle 4"/>
            <p:cNvSpPr>
              <a:spLocks noChangeArrowheads="1"/>
            </p:cNvSpPr>
            <p:nvPr/>
          </p:nvSpPr>
          <p:spPr bwMode="auto">
            <a:xfrm>
              <a:off x="1578" y="1616"/>
              <a:ext cx="640" cy="1319"/>
            </a:xfrm>
            <a:prstGeom prst="rect">
              <a:avLst/>
            </a:prstGeom>
            <a:solidFill>
              <a:srgbClr val="00FFFF"/>
            </a:solidFill>
            <a:ln w="25400">
              <a:solidFill>
                <a:srgbClr val="000000"/>
              </a:solidFill>
              <a:miter lim="800000"/>
            </a:ln>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7190" name="Rectangle 5" descr="水滴"/>
            <p:cNvSpPr>
              <a:spLocks noChangeArrowheads="1"/>
            </p:cNvSpPr>
            <p:nvPr/>
          </p:nvSpPr>
          <p:spPr bwMode="auto">
            <a:xfrm>
              <a:off x="1578" y="1915"/>
              <a:ext cx="640" cy="450"/>
            </a:xfrm>
            <a:prstGeom prst="rect">
              <a:avLst/>
            </a:prstGeom>
            <a:blipFill dpi="0" rotWithShape="0">
              <a:blip r:embed="rId1"/>
              <a:srcRect/>
              <a:tile tx="0" ty="0" sx="100000" sy="100000" flip="none" algn="tl"/>
            </a:blipFill>
            <a:ln w="9525">
              <a:solidFill>
                <a:srgbClr val="000000"/>
              </a:solidFill>
              <a:miter lim="800000"/>
            </a:ln>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endParaRPr lang="zh-CN" altLang="en-US" sz="2000"/>
            </a:p>
          </p:txBody>
        </p:sp>
        <p:sp>
          <p:nvSpPr>
            <p:cNvPr id="7191" name="Rectangle 6" descr="软木塞"/>
            <p:cNvSpPr>
              <a:spLocks noChangeArrowheads="1"/>
            </p:cNvSpPr>
            <p:nvPr/>
          </p:nvSpPr>
          <p:spPr bwMode="auto">
            <a:xfrm>
              <a:off x="1578" y="2365"/>
              <a:ext cx="640" cy="570"/>
            </a:xfrm>
            <a:prstGeom prst="rect">
              <a:avLst/>
            </a:prstGeom>
            <a:blipFill dpi="0" rotWithShape="0">
              <a:blip r:embed="rId2"/>
              <a:srcRect/>
              <a:tile tx="0" ty="0" sx="100000" sy="100000" flip="none" algn="tl"/>
            </a:blipFill>
            <a:ln w="9525">
              <a:solidFill>
                <a:srgbClr val="000000"/>
              </a:solidFill>
              <a:miter lim="800000"/>
            </a:ln>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7192" name="Text Box 7"/>
            <p:cNvSpPr txBox="1">
              <a:spLocks noChangeArrowheads="1"/>
            </p:cNvSpPr>
            <p:nvPr/>
          </p:nvSpPr>
          <p:spPr bwMode="auto">
            <a:xfrm>
              <a:off x="1565" y="2037"/>
              <a:ext cx="6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latin typeface="Comic Sans MS" panose="030F0702030302020204" pitchFamily="66" charset="0"/>
                  <a:ea typeface="Gungsuh" panose="02030600000101010101" pitchFamily="18" charset="-127"/>
                </a:rPr>
                <a:t>Water</a:t>
              </a:r>
              <a:endParaRPr lang="en-US" altLang="zh-CN" sz="2000" i="1">
                <a:solidFill>
                  <a:srgbClr val="000000"/>
                </a:solidFill>
                <a:latin typeface="Comic Sans MS" panose="030F0702030302020204" pitchFamily="66" charset="0"/>
                <a:ea typeface="Gungsuh" panose="02030600000101010101" pitchFamily="18" charset="-127"/>
              </a:endParaRPr>
            </a:p>
          </p:txBody>
        </p:sp>
        <p:sp>
          <p:nvSpPr>
            <p:cNvPr id="7193" name="Text Box 8"/>
            <p:cNvSpPr txBox="1">
              <a:spLocks noChangeArrowheads="1"/>
            </p:cNvSpPr>
            <p:nvPr/>
          </p:nvSpPr>
          <p:spPr bwMode="auto">
            <a:xfrm>
              <a:off x="1701" y="1678"/>
              <a:ext cx="35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latin typeface="Comic Sans MS" panose="030F0702030302020204" pitchFamily="66" charset="0"/>
                  <a:ea typeface="BatangChe" panose="02030609000101010101" pitchFamily="49" charset="-127"/>
                </a:rPr>
                <a:t>Air</a:t>
              </a:r>
              <a:endParaRPr lang="en-US" altLang="zh-CN" sz="2000" i="1">
                <a:solidFill>
                  <a:srgbClr val="000000"/>
                </a:solidFill>
                <a:latin typeface="Comic Sans MS" panose="030F0702030302020204" pitchFamily="66" charset="0"/>
                <a:ea typeface="BatangChe" panose="02030609000101010101" pitchFamily="49" charset="-127"/>
              </a:endParaRPr>
            </a:p>
          </p:txBody>
        </p:sp>
        <p:sp>
          <p:nvSpPr>
            <p:cNvPr id="7194" name="Text Box 9"/>
            <p:cNvSpPr txBox="1">
              <a:spLocks noChangeArrowheads="1"/>
            </p:cNvSpPr>
            <p:nvPr/>
          </p:nvSpPr>
          <p:spPr bwMode="auto">
            <a:xfrm>
              <a:off x="1664" y="2514"/>
              <a:ext cx="4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latin typeface="Comic Sans MS" panose="030F0702030302020204" pitchFamily="66" charset="0"/>
                  <a:ea typeface="Gungsuh" panose="02030600000101010101" pitchFamily="18" charset="-127"/>
                </a:rPr>
                <a:t>Solid</a:t>
              </a:r>
              <a:endParaRPr lang="en-US" altLang="zh-CN" sz="2000" i="1">
                <a:solidFill>
                  <a:srgbClr val="000000"/>
                </a:solidFill>
                <a:latin typeface="Comic Sans MS" panose="030F0702030302020204" pitchFamily="66" charset="0"/>
                <a:ea typeface="Gungsuh" panose="02030600000101010101" pitchFamily="18" charset="-127"/>
              </a:endParaRPr>
            </a:p>
          </p:txBody>
        </p:sp>
        <p:grpSp>
          <p:nvGrpSpPr>
            <p:cNvPr id="7195" name="Group 10"/>
            <p:cNvGrpSpPr/>
            <p:nvPr/>
          </p:nvGrpSpPr>
          <p:grpSpPr bwMode="auto">
            <a:xfrm>
              <a:off x="1058" y="1616"/>
              <a:ext cx="1640" cy="1319"/>
              <a:chOff x="768" y="1872"/>
              <a:chExt cx="3936" cy="2112"/>
            </a:xfrm>
          </p:grpSpPr>
          <p:sp>
            <p:nvSpPr>
              <p:cNvPr id="7216" name="Line 11"/>
              <p:cNvSpPr>
                <a:spLocks noChangeShapeType="1"/>
              </p:cNvSpPr>
              <p:nvPr/>
            </p:nvSpPr>
            <p:spPr bwMode="auto">
              <a:xfrm>
                <a:off x="816" y="1872"/>
                <a:ext cx="3888" cy="0"/>
              </a:xfrm>
              <a:prstGeom prst="line">
                <a:avLst/>
              </a:prstGeom>
              <a:noFill/>
              <a:ln w="9525">
                <a:solidFill>
                  <a:srgbClr val="000000"/>
                </a:solidFill>
                <a:miter lim="800000"/>
              </a:ln>
              <a:extLst>
                <a:ext uri="{909E8E84-426E-40DD-AFC4-6F175D3DCCD1}">
                  <a14:hiddenFill xmlns:a14="http://schemas.microsoft.com/office/drawing/2010/main">
                    <a:noFill/>
                  </a14:hiddenFill>
                </a:ext>
              </a:extLst>
            </p:spPr>
            <p:txBody>
              <a:bodyPr wrap="none"/>
              <a:lstStyle/>
              <a:p>
                <a:endParaRPr lang="zh-CN" altLang="en-US"/>
              </a:p>
            </p:txBody>
          </p:sp>
          <p:sp>
            <p:nvSpPr>
              <p:cNvPr id="7217" name="Line 12"/>
              <p:cNvSpPr>
                <a:spLocks noChangeShapeType="1"/>
              </p:cNvSpPr>
              <p:nvPr/>
            </p:nvSpPr>
            <p:spPr bwMode="auto">
              <a:xfrm>
                <a:off x="1440" y="2352"/>
                <a:ext cx="2640" cy="0"/>
              </a:xfrm>
              <a:prstGeom prst="line">
                <a:avLst/>
              </a:prstGeom>
              <a:noFill/>
              <a:ln w="9525">
                <a:solidFill>
                  <a:srgbClr val="000000"/>
                </a:solidFill>
                <a:miter lim="800000"/>
              </a:ln>
              <a:extLst>
                <a:ext uri="{909E8E84-426E-40DD-AFC4-6F175D3DCCD1}">
                  <a14:hiddenFill xmlns:a14="http://schemas.microsoft.com/office/drawing/2010/main">
                    <a:noFill/>
                  </a14:hiddenFill>
                </a:ext>
              </a:extLst>
            </p:spPr>
            <p:txBody>
              <a:bodyPr wrap="none"/>
              <a:lstStyle/>
              <a:p>
                <a:endParaRPr lang="zh-CN" altLang="en-US"/>
              </a:p>
            </p:txBody>
          </p:sp>
          <p:sp>
            <p:nvSpPr>
              <p:cNvPr id="7218" name="Line 13"/>
              <p:cNvSpPr>
                <a:spLocks noChangeShapeType="1"/>
              </p:cNvSpPr>
              <p:nvPr/>
            </p:nvSpPr>
            <p:spPr bwMode="auto">
              <a:xfrm>
                <a:off x="768" y="3984"/>
                <a:ext cx="3936" cy="0"/>
              </a:xfrm>
              <a:prstGeom prst="line">
                <a:avLst/>
              </a:prstGeom>
              <a:noFill/>
              <a:ln w="9525">
                <a:solidFill>
                  <a:srgbClr val="000000"/>
                </a:solidFill>
                <a:miter lim="800000"/>
              </a:ln>
              <a:extLst>
                <a:ext uri="{909E8E84-426E-40DD-AFC4-6F175D3DCCD1}">
                  <a14:hiddenFill xmlns:a14="http://schemas.microsoft.com/office/drawing/2010/main">
                    <a:noFill/>
                  </a14:hiddenFill>
                </a:ext>
              </a:extLst>
            </p:spPr>
            <p:txBody>
              <a:bodyPr wrap="none"/>
              <a:lstStyle/>
              <a:p>
                <a:endParaRPr lang="zh-CN" altLang="en-US"/>
              </a:p>
            </p:txBody>
          </p:sp>
          <p:sp>
            <p:nvSpPr>
              <p:cNvPr id="7219" name="Line 14"/>
              <p:cNvSpPr>
                <a:spLocks noChangeShapeType="1"/>
              </p:cNvSpPr>
              <p:nvPr/>
            </p:nvSpPr>
            <p:spPr bwMode="auto">
              <a:xfrm>
                <a:off x="1296" y="3072"/>
                <a:ext cx="2976" cy="0"/>
              </a:xfrm>
              <a:prstGeom prst="line">
                <a:avLst/>
              </a:prstGeom>
              <a:noFill/>
              <a:ln w="9525">
                <a:solidFill>
                  <a:srgbClr val="000000"/>
                </a:solidFill>
                <a:miter lim="800000"/>
              </a:ln>
              <a:extLst>
                <a:ext uri="{909E8E84-426E-40DD-AFC4-6F175D3DCCD1}">
                  <a14:hiddenFill xmlns:a14="http://schemas.microsoft.com/office/drawing/2010/main">
                    <a:noFill/>
                  </a14:hiddenFill>
                </a:ext>
              </a:extLst>
            </p:spPr>
            <p:txBody>
              <a:bodyPr wrap="none"/>
              <a:lstStyle/>
              <a:p>
                <a:endParaRPr lang="zh-CN" altLang="en-US"/>
              </a:p>
            </p:txBody>
          </p:sp>
        </p:grpSp>
        <p:sp>
          <p:nvSpPr>
            <p:cNvPr id="7196" name="Line 15"/>
            <p:cNvSpPr>
              <a:spLocks noChangeShapeType="1"/>
            </p:cNvSpPr>
            <p:nvPr/>
          </p:nvSpPr>
          <p:spPr bwMode="auto">
            <a:xfrm>
              <a:off x="2298" y="1616"/>
              <a:ext cx="0" cy="29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7197" name="Line 16"/>
            <p:cNvSpPr>
              <a:spLocks noChangeShapeType="1"/>
            </p:cNvSpPr>
            <p:nvPr/>
          </p:nvSpPr>
          <p:spPr bwMode="auto">
            <a:xfrm>
              <a:off x="2298" y="1915"/>
              <a:ext cx="0" cy="450"/>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7198" name="Line 17"/>
            <p:cNvSpPr>
              <a:spLocks noChangeShapeType="1"/>
            </p:cNvSpPr>
            <p:nvPr/>
          </p:nvSpPr>
          <p:spPr bwMode="auto">
            <a:xfrm>
              <a:off x="2298" y="2396"/>
              <a:ext cx="0" cy="53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7199" name="Text Box 18"/>
            <p:cNvSpPr txBox="1">
              <a:spLocks noChangeArrowheads="1"/>
            </p:cNvSpPr>
            <p:nvPr/>
          </p:nvSpPr>
          <p:spPr bwMode="auto">
            <a:xfrm>
              <a:off x="2245" y="1678"/>
              <a:ext cx="27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r>
                <a:rPr lang="en-US" altLang="zh-CN" sz="2000" i="1" baseline="-25000">
                  <a:solidFill>
                    <a:srgbClr val="800000"/>
                  </a:solidFill>
                </a:rPr>
                <a:t>a</a:t>
              </a:r>
              <a:endParaRPr lang="en-US" altLang="zh-CN" sz="2000" i="1">
                <a:solidFill>
                  <a:srgbClr val="800000"/>
                </a:solidFill>
              </a:endParaRPr>
            </a:p>
          </p:txBody>
        </p:sp>
        <p:sp>
          <p:nvSpPr>
            <p:cNvPr id="7200" name="Text Box 19"/>
            <p:cNvSpPr txBox="1">
              <a:spLocks noChangeArrowheads="1"/>
            </p:cNvSpPr>
            <p:nvPr/>
          </p:nvSpPr>
          <p:spPr bwMode="auto">
            <a:xfrm>
              <a:off x="2245" y="2037"/>
              <a:ext cx="2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r>
                <a:rPr lang="en-US" altLang="zh-CN" sz="2000" i="1" baseline="-25000">
                  <a:solidFill>
                    <a:srgbClr val="800000"/>
                  </a:solidFill>
                </a:rPr>
                <a:t>w</a:t>
              </a:r>
              <a:endParaRPr lang="en-US" altLang="zh-CN" sz="2000" i="1">
                <a:solidFill>
                  <a:srgbClr val="800000"/>
                </a:solidFill>
              </a:endParaRPr>
            </a:p>
          </p:txBody>
        </p:sp>
        <p:sp>
          <p:nvSpPr>
            <p:cNvPr id="7201" name="Text Box 20"/>
            <p:cNvSpPr txBox="1">
              <a:spLocks noChangeArrowheads="1"/>
            </p:cNvSpPr>
            <p:nvPr/>
          </p:nvSpPr>
          <p:spPr bwMode="auto">
            <a:xfrm>
              <a:off x="2245" y="2570"/>
              <a:ext cx="26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r>
                <a:rPr lang="en-US" altLang="zh-CN" sz="2000" i="1" baseline="-25000">
                  <a:solidFill>
                    <a:srgbClr val="800000"/>
                  </a:solidFill>
                </a:rPr>
                <a:t>s</a:t>
              </a:r>
              <a:endParaRPr lang="en-US" altLang="zh-CN" sz="2000" i="1">
                <a:solidFill>
                  <a:srgbClr val="800000"/>
                </a:solidFill>
              </a:endParaRPr>
            </a:p>
          </p:txBody>
        </p:sp>
        <p:sp>
          <p:nvSpPr>
            <p:cNvPr id="7202" name="Line 21"/>
            <p:cNvSpPr>
              <a:spLocks noChangeShapeType="1"/>
            </p:cNvSpPr>
            <p:nvPr/>
          </p:nvSpPr>
          <p:spPr bwMode="auto">
            <a:xfrm>
              <a:off x="2498" y="1616"/>
              <a:ext cx="0" cy="74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7203" name="Line 22"/>
            <p:cNvSpPr>
              <a:spLocks noChangeShapeType="1"/>
            </p:cNvSpPr>
            <p:nvPr/>
          </p:nvSpPr>
          <p:spPr bwMode="auto">
            <a:xfrm>
              <a:off x="2653" y="1616"/>
              <a:ext cx="0" cy="131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7204" name="Text Box 23"/>
            <p:cNvSpPr txBox="1">
              <a:spLocks noChangeArrowheads="1"/>
            </p:cNvSpPr>
            <p:nvPr/>
          </p:nvSpPr>
          <p:spPr bwMode="auto">
            <a:xfrm>
              <a:off x="2426" y="1911"/>
              <a:ext cx="26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r>
                <a:rPr lang="en-US" altLang="zh-CN" sz="2000" i="1" baseline="-25000">
                  <a:solidFill>
                    <a:srgbClr val="800000"/>
                  </a:solidFill>
                </a:rPr>
                <a:t>v</a:t>
              </a:r>
              <a:endParaRPr lang="en-US" altLang="zh-CN" sz="2000" i="1">
                <a:solidFill>
                  <a:srgbClr val="800000"/>
                </a:solidFill>
              </a:endParaRPr>
            </a:p>
          </p:txBody>
        </p:sp>
        <p:sp>
          <p:nvSpPr>
            <p:cNvPr id="7205" name="Text Box 24"/>
            <p:cNvSpPr txBox="1">
              <a:spLocks noChangeArrowheads="1"/>
            </p:cNvSpPr>
            <p:nvPr/>
          </p:nvSpPr>
          <p:spPr bwMode="auto">
            <a:xfrm>
              <a:off x="2608" y="2126"/>
              <a:ext cx="22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endParaRPr lang="en-US" altLang="zh-CN" sz="2000" i="1">
                <a:solidFill>
                  <a:srgbClr val="800000"/>
                </a:solidFill>
              </a:endParaRPr>
            </a:p>
          </p:txBody>
        </p:sp>
        <p:sp>
          <p:nvSpPr>
            <p:cNvPr id="7206" name="Line 25"/>
            <p:cNvSpPr>
              <a:spLocks noChangeShapeType="1"/>
            </p:cNvSpPr>
            <p:nvPr/>
          </p:nvSpPr>
          <p:spPr bwMode="auto">
            <a:xfrm>
              <a:off x="1438" y="1616"/>
              <a:ext cx="0" cy="29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7207" name="Line 26"/>
            <p:cNvSpPr>
              <a:spLocks noChangeShapeType="1"/>
            </p:cNvSpPr>
            <p:nvPr/>
          </p:nvSpPr>
          <p:spPr bwMode="auto">
            <a:xfrm>
              <a:off x="1438" y="1915"/>
              <a:ext cx="0" cy="450"/>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7208" name="Line 27"/>
            <p:cNvSpPr>
              <a:spLocks noChangeShapeType="1"/>
            </p:cNvSpPr>
            <p:nvPr/>
          </p:nvSpPr>
          <p:spPr bwMode="auto">
            <a:xfrm>
              <a:off x="1438" y="2396"/>
              <a:ext cx="0" cy="53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7209" name="Text Box 28"/>
            <p:cNvSpPr txBox="1">
              <a:spLocks noChangeArrowheads="1"/>
            </p:cNvSpPr>
            <p:nvPr/>
          </p:nvSpPr>
          <p:spPr bwMode="auto">
            <a:xfrm>
              <a:off x="1139" y="1678"/>
              <a:ext cx="47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rPr>
                <a:t>m</a:t>
              </a:r>
              <a:r>
                <a:rPr lang="en-US" altLang="zh-CN" sz="2000" i="1" baseline="-25000">
                  <a:solidFill>
                    <a:srgbClr val="000000"/>
                  </a:solidFill>
                </a:rPr>
                <a:t>a</a:t>
              </a:r>
              <a:r>
                <a:rPr lang="en-US" altLang="zh-CN" sz="2000" i="1">
                  <a:solidFill>
                    <a:srgbClr val="000000"/>
                  </a:solidFill>
                  <a:cs typeface="Times New Roman" panose="02020603050405020304" pitchFamily="18" charset="0"/>
                </a:rPr>
                <a:t>=0</a:t>
              </a:r>
              <a:endParaRPr lang="en-US" altLang="zh-CN" sz="2000" i="1">
                <a:solidFill>
                  <a:srgbClr val="000000"/>
                </a:solidFill>
              </a:endParaRPr>
            </a:p>
          </p:txBody>
        </p:sp>
        <p:sp>
          <p:nvSpPr>
            <p:cNvPr id="7210" name="Text Box 29"/>
            <p:cNvSpPr txBox="1">
              <a:spLocks noChangeArrowheads="1"/>
            </p:cNvSpPr>
            <p:nvPr/>
          </p:nvSpPr>
          <p:spPr bwMode="auto">
            <a:xfrm>
              <a:off x="1160" y="1957"/>
              <a:ext cx="30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dirty="0">
                  <a:solidFill>
                    <a:srgbClr val="000000"/>
                  </a:solidFill>
                </a:rPr>
                <a:t>m</a:t>
              </a:r>
              <a:r>
                <a:rPr lang="en-US" altLang="zh-CN" sz="2000" i="1" baseline="-25000" dirty="0">
                  <a:solidFill>
                    <a:srgbClr val="000000"/>
                  </a:solidFill>
                </a:rPr>
                <a:t>w</a:t>
              </a:r>
              <a:endParaRPr lang="en-US" altLang="zh-CN" sz="2000" i="1" dirty="0">
                <a:solidFill>
                  <a:srgbClr val="000000"/>
                </a:solidFill>
              </a:endParaRPr>
            </a:p>
          </p:txBody>
        </p:sp>
        <p:sp>
          <p:nvSpPr>
            <p:cNvPr id="7211" name="Text Box 30"/>
            <p:cNvSpPr txBox="1">
              <a:spLocks noChangeArrowheads="1"/>
            </p:cNvSpPr>
            <p:nvPr/>
          </p:nvSpPr>
          <p:spPr bwMode="auto">
            <a:xfrm>
              <a:off x="1184" y="2475"/>
              <a:ext cx="2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rPr>
                <a:t>m</a:t>
              </a:r>
              <a:r>
                <a:rPr lang="en-US" altLang="zh-CN" sz="2000" i="1" baseline="-25000">
                  <a:solidFill>
                    <a:srgbClr val="000000"/>
                  </a:solidFill>
                </a:rPr>
                <a:t>s</a:t>
              </a:r>
              <a:endParaRPr lang="en-US" altLang="zh-CN" sz="2000" i="1">
                <a:solidFill>
                  <a:srgbClr val="000000"/>
                </a:solidFill>
              </a:endParaRPr>
            </a:p>
          </p:txBody>
        </p:sp>
        <p:sp>
          <p:nvSpPr>
            <p:cNvPr id="7212" name="Line 31"/>
            <p:cNvSpPr>
              <a:spLocks noChangeShapeType="1"/>
            </p:cNvSpPr>
            <p:nvPr/>
          </p:nvSpPr>
          <p:spPr bwMode="auto">
            <a:xfrm>
              <a:off x="1118" y="1616"/>
              <a:ext cx="0" cy="131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7213" name="Text Box 32"/>
            <p:cNvSpPr txBox="1">
              <a:spLocks noChangeArrowheads="1"/>
            </p:cNvSpPr>
            <p:nvPr/>
          </p:nvSpPr>
          <p:spPr bwMode="auto">
            <a:xfrm>
              <a:off x="894" y="2126"/>
              <a:ext cx="2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rPr>
                <a:t>m</a:t>
              </a:r>
              <a:endParaRPr lang="en-US" altLang="zh-CN" sz="2000" i="1">
                <a:solidFill>
                  <a:srgbClr val="000000"/>
                </a:solidFill>
              </a:endParaRPr>
            </a:p>
          </p:txBody>
        </p:sp>
        <p:sp>
          <p:nvSpPr>
            <p:cNvPr id="7214" name="Text Box 33"/>
            <p:cNvSpPr txBox="1">
              <a:spLocks noChangeArrowheads="1"/>
            </p:cNvSpPr>
            <p:nvPr/>
          </p:nvSpPr>
          <p:spPr bwMode="auto">
            <a:xfrm>
              <a:off x="1156" y="3022"/>
              <a:ext cx="32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t>质量</a:t>
              </a:r>
              <a:endParaRPr lang="zh-CN" altLang="en-US" sz="2000" dirty="0"/>
            </a:p>
          </p:txBody>
        </p:sp>
        <p:sp>
          <p:nvSpPr>
            <p:cNvPr id="7215" name="Text Box 34"/>
            <p:cNvSpPr txBox="1">
              <a:spLocks noChangeArrowheads="1"/>
            </p:cNvSpPr>
            <p:nvPr/>
          </p:nvSpPr>
          <p:spPr bwMode="auto">
            <a:xfrm>
              <a:off x="2245" y="3022"/>
              <a:ext cx="32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t>体积</a:t>
              </a:r>
              <a:endParaRPr lang="zh-CN" altLang="en-US" sz="2000" dirty="0"/>
            </a:p>
          </p:txBody>
        </p:sp>
      </p:grpSp>
      <p:sp>
        <p:nvSpPr>
          <p:cNvPr id="801827" name="Text Box 35"/>
          <p:cNvSpPr txBox="1">
            <a:spLocks noChangeArrowheads="1"/>
          </p:cNvSpPr>
          <p:nvPr/>
        </p:nvSpPr>
        <p:spPr bwMode="auto">
          <a:xfrm>
            <a:off x="810515" y="1146176"/>
            <a:ext cx="39773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smtClean="0">
                <a:solidFill>
                  <a:srgbClr val="008000"/>
                </a:solidFill>
                <a:latin typeface="微软雅黑" panose="020B0503020204020204" pitchFamily="34" charset="-122"/>
                <a:ea typeface="微软雅黑" panose="020B0503020204020204" pitchFamily="34" charset="-122"/>
              </a:rPr>
              <a:t>土</a:t>
            </a:r>
            <a:r>
              <a:rPr lang="zh-CN" altLang="en-US" sz="2000" dirty="0">
                <a:solidFill>
                  <a:srgbClr val="008000"/>
                </a:solidFill>
                <a:latin typeface="微软雅黑" panose="020B0503020204020204" pitchFamily="34" charset="-122"/>
                <a:ea typeface="微软雅黑" panose="020B0503020204020204" pitchFamily="34" charset="-122"/>
              </a:rPr>
              <a:t>的密度、土粒比重、土的含水量</a:t>
            </a:r>
            <a:endParaRPr lang="zh-CN" altLang="en-US" sz="2000" dirty="0">
              <a:solidFill>
                <a:srgbClr val="008000"/>
              </a:solidFill>
              <a:latin typeface="微软雅黑" panose="020B0503020204020204" pitchFamily="34" charset="-122"/>
              <a:ea typeface="微软雅黑" panose="020B0503020204020204" pitchFamily="34" charset="-122"/>
            </a:endParaRPr>
          </a:p>
        </p:txBody>
      </p:sp>
      <p:sp>
        <p:nvSpPr>
          <p:cNvPr id="801828" name="AutoShape 36"/>
          <p:cNvSpPr>
            <a:spLocks noChangeArrowheads="1"/>
          </p:cNvSpPr>
          <p:nvPr/>
        </p:nvSpPr>
        <p:spPr bwMode="auto">
          <a:xfrm>
            <a:off x="520700" y="1700213"/>
            <a:ext cx="1387475" cy="404812"/>
          </a:xfrm>
          <a:prstGeom prst="roundRect">
            <a:avLst>
              <a:gd name="adj" fmla="val 16667"/>
            </a:avLst>
          </a:prstGeom>
          <a:solidFill>
            <a:srgbClr val="0000CC"/>
          </a:solidFill>
          <a:ln>
            <a:noFill/>
          </a:ln>
          <a:extLst>
            <a:ext uri="{91240B29-F687-4F45-9708-019B960494DF}">
              <a14:hiddenLine xmlns:a14="http://schemas.microsoft.com/office/drawing/2010/main" w="9525">
                <a:solidFill>
                  <a:srgbClr val="000000"/>
                </a:solidFill>
                <a:rou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a:solidFill>
                  <a:schemeClr val="accent1"/>
                </a:solidFill>
                <a:ea typeface="幼圆" panose="02010509060101010101" pitchFamily="49" charset="-122"/>
              </a:rPr>
              <a:t>土的密度</a:t>
            </a:r>
            <a:endParaRPr lang="zh-CN" altLang="en-US">
              <a:solidFill>
                <a:schemeClr val="accent1"/>
              </a:solidFill>
              <a:ea typeface="幼圆" panose="02010509060101010101" pitchFamily="49" charset="-122"/>
            </a:endParaRPr>
          </a:p>
        </p:txBody>
      </p:sp>
      <p:graphicFrame>
        <p:nvGraphicFramePr>
          <p:cNvPr id="801829" name="Object 2"/>
          <p:cNvGraphicFramePr>
            <a:graphicFrameLocks noChangeAspect="1"/>
          </p:cNvGraphicFramePr>
          <p:nvPr/>
        </p:nvGraphicFramePr>
        <p:xfrm>
          <a:off x="2084513" y="2829719"/>
          <a:ext cx="2160588" cy="657225"/>
        </p:xfrm>
        <a:graphic>
          <a:graphicData uri="http://schemas.openxmlformats.org/presentationml/2006/ole">
            <mc:AlternateContent xmlns:mc="http://schemas.openxmlformats.org/markup-compatibility/2006">
              <mc:Choice xmlns:v="urn:schemas-microsoft-com:vml" Requires="v">
                <p:oleObj spid="_x0000_s7251" name="公式" r:id="rId3" imgW="1930400" imgH="584200" progId="Equation.3">
                  <p:embed/>
                </p:oleObj>
              </mc:Choice>
              <mc:Fallback>
                <p:oleObj name="公式" r:id="rId3" imgW="1930400" imgH="5842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513" y="2829719"/>
                        <a:ext cx="216058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01830" name="Text Box 38"/>
          <p:cNvSpPr txBox="1">
            <a:spLocks noChangeArrowheads="1"/>
          </p:cNvSpPr>
          <p:nvPr/>
        </p:nvSpPr>
        <p:spPr bwMode="auto">
          <a:xfrm>
            <a:off x="673023" y="5308244"/>
            <a:ext cx="1219200" cy="365125"/>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a:solidFill>
                  <a:schemeClr val="accent1"/>
                </a:solidFill>
              </a:rPr>
              <a:t>土的重度</a:t>
            </a:r>
            <a:endParaRPr lang="en-US" altLang="zh-CN" dirty="0">
              <a:solidFill>
                <a:schemeClr val="accent1"/>
              </a:solidFill>
            </a:endParaRPr>
          </a:p>
        </p:txBody>
      </p:sp>
      <p:sp>
        <p:nvSpPr>
          <p:cNvPr id="801832" name="AutoShape 40"/>
          <p:cNvSpPr>
            <a:spLocks noChangeArrowheads="1"/>
          </p:cNvSpPr>
          <p:nvPr/>
        </p:nvSpPr>
        <p:spPr bwMode="auto">
          <a:xfrm>
            <a:off x="4067377" y="5508918"/>
            <a:ext cx="4438650" cy="340519"/>
          </a:xfrm>
          <a:prstGeom prst="roundRect">
            <a:avLst>
              <a:gd name="adj" fmla="val 16667"/>
            </a:avLst>
          </a:prstGeom>
          <a:solidFill>
            <a:srgbClr val="FFFFFF"/>
          </a:solidFill>
          <a:ln w="9525" algn="ctr">
            <a:solidFill>
              <a:srgbClr val="6600FF"/>
            </a:solidFill>
            <a:round/>
          </a:ln>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solidFill>
                  <a:srgbClr val="0000FF"/>
                </a:solidFill>
              </a:rPr>
              <a:t>工程上更常用</a:t>
            </a:r>
            <a:r>
              <a:rPr lang="en-US" altLang="zh-CN" sz="2000" dirty="0">
                <a:solidFill>
                  <a:srgbClr val="0000FF"/>
                </a:solidFill>
              </a:rPr>
              <a:t>, </a:t>
            </a:r>
            <a:r>
              <a:rPr lang="zh-CN" altLang="en-US" sz="2000" dirty="0">
                <a:solidFill>
                  <a:srgbClr val="0000FF"/>
                </a:solidFill>
              </a:rPr>
              <a:t>用于计算土的自重应力</a:t>
            </a:r>
            <a:endParaRPr lang="zh-CN" altLang="en-US" sz="2000" dirty="0">
              <a:solidFill>
                <a:srgbClr val="0000FF"/>
              </a:solidFill>
            </a:endParaRPr>
          </a:p>
        </p:txBody>
      </p:sp>
      <p:sp>
        <p:nvSpPr>
          <p:cNvPr id="801833" name="Text Box 41"/>
          <p:cNvSpPr txBox="1">
            <a:spLocks noChangeArrowheads="1"/>
          </p:cNvSpPr>
          <p:nvPr/>
        </p:nvSpPr>
        <p:spPr bwMode="auto">
          <a:xfrm>
            <a:off x="620793" y="3640666"/>
            <a:ext cx="231767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solidFill>
                  <a:srgbClr val="0000CC"/>
                </a:solidFill>
              </a:rPr>
              <a:t>单位</a:t>
            </a:r>
            <a:r>
              <a:rPr lang="en-US" altLang="zh-CN" sz="2000" dirty="0">
                <a:solidFill>
                  <a:srgbClr val="0000CC"/>
                </a:solidFill>
              </a:rPr>
              <a:t>:  </a:t>
            </a:r>
            <a:r>
              <a:rPr lang="en-US" altLang="zh-CN" sz="2000" dirty="0" smtClean="0">
                <a:solidFill>
                  <a:srgbClr val="800000"/>
                </a:solidFill>
              </a:rPr>
              <a:t>kg/m</a:t>
            </a:r>
            <a:r>
              <a:rPr lang="en-US" altLang="zh-CN" sz="2000" baseline="30000" dirty="0" smtClean="0">
                <a:solidFill>
                  <a:srgbClr val="800000"/>
                </a:solidFill>
              </a:rPr>
              <a:t>3</a:t>
            </a:r>
            <a:r>
              <a:rPr lang="en-US" altLang="zh-CN" sz="2000" dirty="0" smtClean="0">
                <a:solidFill>
                  <a:srgbClr val="800000"/>
                </a:solidFill>
              </a:rPr>
              <a:t> </a:t>
            </a:r>
            <a:r>
              <a:rPr lang="zh-CN" altLang="en-US" sz="2000" dirty="0" smtClean="0">
                <a:solidFill>
                  <a:srgbClr val="800000"/>
                </a:solidFill>
              </a:rPr>
              <a:t>、</a:t>
            </a:r>
            <a:r>
              <a:rPr lang="en-US" altLang="zh-CN" sz="2000" dirty="0" smtClean="0">
                <a:solidFill>
                  <a:srgbClr val="800000"/>
                </a:solidFill>
              </a:rPr>
              <a:t>g/cm</a:t>
            </a:r>
            <a:r>
              <a:rPr lang="en-US" altLang="zh-CN" sz="2000" baseline="30000" dirty="0" smtClean="0">
                <a:solidFill>
                  <a:srgbClr val="800000"/>
                </a:solidFill>
              </a:rPr>
              <a:t>3</a:t>
            </a:r>
            <a:endParaRPr lang="en-US" altLang="zh-CN" sz="2000" baseline="30000" dirty="0">
              <a:solidFill>
                <a:srgbClr val="800000"/>
              </a:solidFill>
            </a:endParaRPr>
          </a:p>
        </p:txBody>
      </p:sp>
      <p:sp>
        <p:nvSpPr>
          <p:cNvPr id="801834" name="Text Box 42"/>
          <p:cNvSpPr txBox="1">
            <a:spLocks noChangeArrowheads="1"/>
          </p:cNvSpPr>
          <p:nvPr/>
        </p:nvSpPr>
        <p:spPr bwMode="auto">
          <a:xfrm>
            <a:off x="1038257" y="5882613"/>
            <a:ext cx="22494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solidFill>
                  <a:srgbClr val="0000CC"/>
                </a:solidFill>
              </a:rPr>
              <a:t>单位</a:t>
            </a:r>
            <a:r>
              <a:rPr lang="en-US" altLang="zh-CN" sz="2000" dirty="0">
                <a:solidFill>
                  <a:srgbClr val="0000CC"/>
                </a:solidFill>
              </a:rPr>
              <a:t>: </a:t>
            </a:r>
            <a:r>
              <a:rPr lang="en-US" altLang="zh-CN" sz="2000" dirty="0" smtClean="0">
                <a:solidFill>
                  <a:srgbClr val="0000CC"/>
                </a:solidFill>
              </a:rPr>
              <a:t>N/m</a:t>
            </a:r>
            <a:r>
              <a:rPr lang="en-US" altLang="zh-CN" sz="2000" baseline="30000" dirty="0" smtClean="0">
                <a:solidFill>
                  <a:srgbClr val="0000CC"/>
                </a:solidFill>
              </a:rPr>
              <a:t>3</a:t>
            </a:r>
            <a:r>
              <a:rPr lang="en-US" altLang="zh-CN" sz="2000" dirty="0" smtClean="0">
                <a:solidFill>
                  <a:srgbClr val="0000CC"/>
                </a:solidFill>
              </a:rPr>
              <a:t>   </a:t>
            </a:r>
            <a:r>
              <a:rPr lang="en-US" altLang="zh-CN" sz="2000" dirty="0" smtClean="0">
                <a:solidFill>
                  <a:srgbClr val="800000"/>
                </a:solidFill>
              </a:rPr>
              <a:t>N/m</a:t>
            </a:r>
            <a:r>
              <a:rPr lang="en-US" altLang="zh-CN" sz="2000" baseline="30000" dirty="0" smtClean="0">
                <a:solidFill>
                  <a:srgbClr val="800000"/>
                </a:solidFill>
              </a:rPr>
              <a:t>3</a:t>
            </a:r>
            <a:r>
              <a:rPr lang="en-US" altLang="zh-CN" sz="2000" dirty="0" smtClean="0">
                <a:solidFill>
                  <a:srgbClr val="800000"/>
                </a:solidFill>
              </a:rPr>
              <a:t> </a:t>
            </a:r>
            <a:endParaRPr lang="en-US" altLang="zh-CN" sz="2000" baseline="30000" dirty="0">
              <a:solidFill>
                <a:srgbClr val="800000"/>
              </a:solidFill>
            </a:endParaRPr>
          </a:p>
        </p:txBody>
      </p:sp>
      <p:sp>
        <p:nvSpPr>
          <p:cNvPr id="801835" name="Text Box 43"/>
          <p:cNvSpPr txBox="1">
            <a:spLocks noChangeArrowheads="1"/>
          </p:cNvSpPr>
          <p:nvPr/>
        </p:nvSpPr>
        <p:spPr bwMode="auto">
          <a:xfrm>
            <a:off x="864839" y="4257603"/>
            <a:ext cx="38687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smtClean="0">
                <a:solidFill>
                  <a:srgbClr val="0000CC"/>
                </a:solidFill>
              </a:rPr>
              <a:t>试验方法</a:t>
            </a:r>
            <a:r>
              <a:rPr lang="en-US" altLang="zh-CN" sz="2000" dirty="0" smtClean="0">
                <a:solidFill>
                  <a:srgbClr val="0000CC"/>
                </a:solidFill>
              </a:rPr>
              <a:t>: </a:t>
            </a:r>
            <a:r>
              <a:rPr lang="zh-CN" altLang="en-US" sz="2000" dirty="0" smtClean="0">
                <a:solidFill>
                  <a:srgbClr val="800000"/>
                </a:solidFill>
              </a:rPr>
              <a:t>环</a:t>
            </a:r>
            <a:r>
              <a:rPr lang="zh-CN" altLang="en-US" sz="2000" dirty="0">
                <a:solidFill>
                  <a:srgbClr val="800000"/>
                </a:solidFill>
              </a:rPr>
              <a:t>刀法</a:t>
            </a:r>
            <a:r>
              <a:rPr lang="zh-CN" altLang="en-US" sz="2000" dirty="0" smtClean="0">
                <a:solidFill>
                  <a:srgbClr val="800000"/>
                </a:solidFill>
              </a:rPr>
              <a:t>、灌砂（水）法</a:t>
            </a:r>
            <a:endParaRPr lang="en-US" altLang="zh-CN" sz="2000" baseline="30000" dirty="0">
              <a:solidFill>
                <a:srgbClr val="800000"/>
              </a:solidFill>
            </a:endParaRPr>
          </a:p>
        </p:txBody>
      </p:sp>
      <p:sp>
        <p:nvSpPr>
          <p:cNvPr id="801836" name="Text Box 44"/>
          <p:cNvSpPr txBox="1">
            <a:spLocks noChangeArrowheads="1"/>
          </p:cNvSpPr>
          <p:nvPr/>
        </p:nvSpPr>
        <p:spPr bwMode="auto">
          <a:xfrm>
            <a:off x="1390652" y="2361406"/>
            <a:ext cx="27638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smtClean="0">
                <a:solidFill>
                  <a:srgbClr val="0000CC"/>
                </a:solidFill>
              </a:rPr>
              <a:t>定义</a:t>
            </a:r>
            <a:r>
              <a:rPr lang="en-US" altLang="zh-CN" sz="2000" dirty="0">
                <a:solidFill>
                  <a:srgbClr val="0000CC"/>
                </a:solidFill>
              </a:rPr>
              <a:t>:  </a:t>
            </a:r>
            <a:r>
              <a:rPr lang="zh-CN" altLang="en-US" sz="2000" dirty="0">
                <a:solidFill>
                  <a:srgbClr val="800000"/>
                </a:solidFill>
              </a:rPr>
              <a:t>单位体积土的</a:t>
            </a:r>
            <a:r>
              <a:rPr lang="zh-CN" altLang="en-US" sz="2000" dirty="0" smtClean="0">
                <a:solidFill>
                  <a:srgbClr val="800000"/>
                </a:solidFill>
              </a:rPr>
              <a:t>质量</a:t>
            </a:r>
            <a:endParaRPr lang="zh-CN" altLang="en-US" sz="2000" dirty="0">
              <a:solidFill>
                <a:srgbClr val="800000"/>
              </a:solidFill>
            </a:endParaRPr>
          </a:p>
        </p:txBody>
      </p:sp>
      <p:sp>
        <p:nvSpPr>
          <p:cNvPr id="801837" name="Text Box 45"/>
          <p:cNvSpPr txBox="1">
            <a:spLocks noChangeArrowheads="1"/>
          </p:cNvSpPr>
          <p:nvPr/>
        </p:nvSpPr>
        <p:spPr bwMode="auto">
          <a:xfrm>
            <a:off x="2163001" y="1773421"/>
            <a:ext cx="254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a:solidFill>
                  <a:srgbClr val="0000CC"/>
                </a:solidFill>
              </a:rPr>
              <a:t>有时也称</a:t>
            </a:r>
            <a:r>
              <a:rPr lang="zh-CN" altLang="en-US" sz="2000">
                <a:solidFill>
                  <a:srgbClr val="800000"/>
                </a:solidFill>
              </a:rPr>
              <a:t>土的天然密度</a:t>
            </a:r>
            <a:endParaRPr lang="zh-CN" altLang="en-US" sz="2000">
              <a:solidFill>
                <a:srgbClr val="800000"/>
              </a:solidFill>
            </a:endParaRPr>
          </a:p>
        </p:txBody>
      </p:sp>
      <p:sp>
        <p:nvSpPr>
          <p:cNvPr id="801838" name="Text Box 46"/>
          <p:cNvSpPr txBox="1">
            <a:spLocks noChangeArrowheads="1"/>
          </p:cNvSpPr>
          <p:nvPr/>
        </p:nvSpPr>
        <p:spPr bwMode="auto">
          <a:xfrm>
            <a:off x="873919" y="2984500"/>
            <a:ext cx="846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000" dirty="0">
                <a:solidFill>
                  <a:srgbClr val="0000CC"/>
                </a:solidFill>
              </a:rPr>
              <a:t>表达式</a:t>
            </a:r>
            <a:r>
              <a:rPr lang="en-US" altLang="zh-CN" sz="2000" dirty="0">
                <a:solidFill>
                  <a:srgbClr val="0000CC"/>
                </a:solidFill>
              </a:rPr>
              <a:t>:</a:t>
            </a:r>
            <a:endParaRPr lang="en-US" altLang="zh-CN" sz="2000" dirty="0">
              <a:solidFill>
                <a:srgbClr val="0000CC"/>
              </a:solidFill>
            </a:endParaRPr>
          </a:p>
        </p:txBody>
      </p:sp>
      <p:sp>
        <p:nvSpPr>
          <p:cNvPr id="801839" name="Text Box 47"/>
          <p:cNvSpPr txBox="1">
            <a:spLocks noChangeArrowheads="1"/>
          </p:cNvSpPr>
          <p:nvPr/>
        </p:nvSpPr>
        <p:spPr bwMode="auto">
          <a:xfrm>
            <a:off x="919164" y="4825485"/>
            <a:ext cx="1100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000" dirty="0">
                <a:solidFill>
                  <a:srgbClr val="0000CC"/>
                </a:solidFill>
              </a:rPr>
              <a:t>相关指标</a:t>
            </a:r>
            <a:r>
              <a:rPr lang="en-US" altLang="zh-CN" sz="2000" dirty="0">
                <a:solidFill>
                  <a:srgbClr val="0000CC"/>
                </a:solidFill>
              </a:rPr>
              <a:t>:</a:t>
            </a:r>
            <a:endParaRPr lang="en-US" altLang="zh-CN" sz="2000" dirty="0">
              <a:solidFill>
                <a:srgbClr val="0000CC"/>
              </a:solidFill>
            </a:endParaRPr>
          </a:p>
        </p:txBody>
      </p:sp>
      <p:sp>
        <p:nvSpPr>
          <p:cNvPr id="3" name="矩形 2"/>
          <p:cNvSpPr/>
          <p:nvPr/>
        </p:nvSpPr>
        <p:spPr>
          <a:xfrm>
            <a:off x="2573163" y="5251485"/>
            <a:ext cx="801823" cy="461665"/>
          </a:xfrm>
          <a:prstGeom prst="rect">
            <a:avLst/>
          </a:prstGeom>
        </p:spPr>
        <p:txBody>
          <a:bodyPr wrap="none">
            <a:spAutoFit/>
          </a:bodyPr>
          <a:lstStyle/>
          <a:p>
            <a:pPr eaLnBrk="1" hangingPunct="1"/>
            <a:r>
              <a:rPr lang="el-GR" altLang="zh-CN" dirty="0">
                <a:solidFill>
                  <a:srgbClr val="800000"/>
                </a:solidFill>
                <a:ea typeface="幼圆" panose="02010509060101010101" pitchFamily="49" charset="-122"/>
                <a:cs typeface="Arial" panose="020B0604020202020204" pitchFamily="34" charset="0"/>
              </a:rPr>
              <a:t>γ</a:t>
            </a:r>
            <a:r>
              <a:rPr lang="en-US" altLang="zh-CN" dirty="0">
                <a:solidFill>
                  <a:srgbClr val="800000"/>
                </a:solidFill>
                <a:ea typeface="幼圆" panose="02010509060101010101" pitchFamily="49" charset="-122"/>
                <a:cs typeface="Arial" panose="020B0604020202020204" pitchFamily="34" charset="0"/>
              </a:rPr>
              <a:t>=</a:t>
            </a:r>
            <a:r>
              <a:rPr lang="el-GR" altLang="zh-CN" dirty="0">
                <a:solidFill>
                  <a:srgbClr val="800000"/>
                </a:solidFill>
                <a:ea typeface="幼圆" panose="02010509060101010101" pitchFamily="49" charset="-122"/>
                <a:cs typeface="Arial" panose="020B0604020202020204" pitchFamily="34" charset="0"/>
              </a:rPr>
              <a:t>ρ</a:t>
            </a:r>
            <a:r>
              <a:rPr lang="en-US" altLang="zh-CN" dirty="0">
                <a:solidFill>
                  <a:srgbClr val="800000"/>
                </a:solidFill>
                <a:ea typeface="幼圆" panose="02010509060101010101" pitchFamily="49" charset="-122"/>
                <a:cs typeface="Arial" panose="020B0604020202020204" pitchFamily="34" charset="0"/>
              </a:rPr>
              <a:t>g</a:t>
            </a:r>
            <a:endParaRPr lang="el-GR" altLang="zh-CN" dirty="0">
              <a:solidFill>
                <a:srgbClr val="800000"/>
              </a:solidFill>
              <a:ea typeface="幼圆" panose="02010509060101010101" pitchFamily="49" charset="-122"/>
              <a:cs typeface="Arial" panose="020B0604020202020204" pitchFamily="34" charset="0"/>
            </a:endParaRPr>
          </a:p>
        </p:txBody>
      </p:sp>
      <p:sp>
        <p:nvSpPr>
          <p:cNvPr id="53" name="Text Box 43"/>
          <p:cNvSpPr txBox="1">
            <a:spLocks noChangeArrowheads="1"/>
          </p:cNvSpPr>
          <p:nvPr/>
        </p:nvSpPr>
        <p:spPr bwMode="auto">
          <a:xfrm>
            <a:off x="2949195" y="3658367"/>
            <a:ext cx="3235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solidFill>
                  <a:srgbClr val="0000CC"/>
                </a:solidFill>
              </a:rPr>
              <a:t>一般范围</a:t>
            </a:r>
            <a:r>
              <a:rPr lang="en-US" altLang="zh-CN" sz="2000" dirty="0">
                <a:solidFill>
                  <a:srgbClr val="0000CC"/>
                </a:solidFill>
              </a:rPr>
              <a:t>: </a:t>
            </a:r>
            <a:r>
              <a:rPr lang="en-US" altLang="zh-CN" sz="2000" dirty="0">
                <a:solidFill>
                  <a:srgbClr val="800000"/>
                </a:solidFill>
              </a:rPr>
              <a:t>1.60—2.20</a:t>
            </a:r>
            <a:r>
              <a:rPr lang="zh-CN" altLang="en-US" sz="2000" dirty="0">
                <a:solidFill>
                  <a:srgbClr val="800000"/>
                </a:solidFill>
              </a:rPr>
              <a:t>  </a:t>
            </a:r>
            <a:r>
              <a:rPr lang="en-US" altLang="zh-CN" sz="2000" dirty="0">
                <a:solidFill>
                  <a:srgbClr val="800000"/>
                </a:solidFill>
              </a:rPr>
              <a:t>g/cm</a:t>
            </a:r>
            <a:r>
              <a:rPr lang="en-US" altLang="zh-CN" sz="2000" baseline="30000" dirty="0">
                <a:solidFill>
                  <a:srgbClr val="800000"/>
                </a:solidFill>
              </a:rPr>
              <a:t>3</a:t>
            </a:r>
            <a:endParaRPr lang="en-US" altLang="zh-CN" sz="2000" baseline="30000" dirty="0">
              <a:solidFill>
                <a:srgbClr val="800000"/>
              </a:solidFill>
            </a:endParaRPr>
          </a:p>
        </p:txBody>
      </p:sp>
      <p:sp>
        <p:nvSpPr>
          <p:cNvPr id="54"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.2 </a:t>
            </a:r>
            <a:r>
              <a:rPr lang="zh-CN" altLang="en-US" sz="2600" b="1" dirty="0" smtClean="0">
                <a:solidFill>
                  <a:srgbClr val="FF3300"/>
                </a:solidFill>
                <a:cs typeface="Times New Roman" panose="02020603050405020304" pitchFamily="18" charset="0"/>
              </a:rPr>
              <a:t>土的三相比例指标</a:t>
            </a:r>
            <a:endParaRPr lang="zh-CN" altLang="en-US" sz="2600" b="1" dirty="0">
              <a:solidFill>
                <a:srgbClr val="FF330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01794"/>
                                        </p:tgtEl>
                                        <p:attrNameLst>
                                          <p:attrName>style.visibility</p:attrName>
                                        </p:attrNameLst>
                                      </p:cBhvr>
                                      <p:to>
                                        <p:strVal val="visible"/>
                                      </p:to>
                                    </p:set>
                                    <p:anim calcmode="lin" valueType="num">
                                      <p:cBhvr additive="base">
                                        <p:cTn id="7" dur="500" fill="hold"/>
                                        <p:tgtEl>
                                          <p:spTgt spid="801794"/>
                                        </p:tgtEl>
                                        <p:attrNameLst>
                                          <p:attrName>ppt_x</p:attrName>
                                        </p:attrNameLst>
                                      </p:cBhvr>
                                      <p:tavLst>
                                        <p:tav tm="0">
                                          <p:val>
                                            <p:strVal val="#ppt_x"/>
                                          </p:val>
                                        </p:tav>
                                        <p:tav tm="100000">
                                          <p:val>
                                            <p:strVal val="#ppt_x"/>
                                          </p:val>
                                        </p:tav>
                                      </p:tavLst>
                                    </p:anim>
                                    <p:anim calcmode="lin" valueType="num">
                                      <p:cBhvr additive="base">
                                        <p:cTn id="8" dur="500" fill="hold"/>
                                        <p:tgtEl>
                                          <p:spTgt spid="80179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801827"/>
                                        </p:tgtEl>
                                        <p:attrNameLst>
                                          <p:attrName>style.visibility</p:attrName>
                                        </p:attrNameLst>
                                      </p:cBhvr>
                                      <p:to>
                                        <p:strVal val="visible"/>
                                      </p:to>
                                    </p:set>
                                    <p:animEffect transition="in" filter="fade">
                                      <p:cBhvr>
                                        <p:cTn id="12" dur="1000"/>
                                        <p:tgtEl>
                                          <p:spTgt spid="801827"/>
                                        </p:tgtEl>
                                      </p:cBhvr>
                                    </p:animEffect>
                                    <p:anim calcmode="lin" valueType="num">
                                      <p:cBhvr>
                                        <p:cTn id="13" dur="1000" fill="hold"/>
                                        <p:tgtEl>
                                          <p:spTgt spid="801827"/>
                                        </p:tgtEl>
                                        <p:attrNameLst>
                                          <p:attrName>ppt_x</p:attrName>
                                        </p:attrNameLst>
                                      </p:cBhvr>
                                      <p:tavLst>
                                        <p:tav tm="0">
                                          <p:val>
                                            <p:strVal val="#ppt_x"/>
                                          </p:val>
                                        </p:tav>
                                        <p:tav tm="100000">
                                          <p:val>
                                            <p:strVal val="#ppt_x"/>
                                          </p:val>
                                        </p:tav>
                                      </p:tavLst>
                                    </p:anim>
                                    <p:anim calcmode="lin" valueType="num">
                                      <p:cBhvr>
                                        <p:cTn id="14" dur="1000" fill="hold"/>
                                        <p:tgtEl>
                                          <p:spTgt spid="801827"/>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6" presetClass="entr" presetSubtype="3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ou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801828"/>
                                        </p:tgtEl>
                                        <p:attrNameLst>
                                          <p:attrName>style.visibility</p:attrName>
                                        </p:attrNameLst>
                                      </p:cBhvr>
                                      <p:to>
                                        <p:strVal val="visible"/>
                                      </p:to>
                                    </p:set>
                                    <p:animEffect transition="in" filter="fade">
                                      <p:cBhvr>
                                        <p:cTn id="23" dur="1000"/>
                                        <p:tgtEl>
                                          <p:spTgt spid="801828"/>
                                        </p:tgtEl>
                                      </p:cBhvr>
                                    </p:animEffect>
                                    <p:anim calcmode="lin" valueType="num">
                                      <p:cBhvr>
                                        <p:cTn id="24" dur="1000" fill="hold"/>
                                        <p:tgtEl>
                                          <p:spTgt spid="801828"/>
                                        </p:tgtEl>
                                        <p:attrNameLst>
                                          <p:attrName>ppt_x</p:attrName>
                                        </p:attrNameLst>
                                      </p:cBhvr>
                                      <p:tavLst>
                                        <p:tav tm="0">
                                          <p:val>
                                            <p:strVal val="#ppt_x"/>
                                          </p:val>
                                        </p:tav>
                                        <p:tav tm="100000">
                                          <p:val>
                                            <p:strVal val="#ppt_x"/>
                                          </p:val>
                                        </p:tav>
                                      </p:tavLst>
                                    </p:anim>
                                    <p:anim calcmode="lin" valueType="num">
                                      <p:cBhvr>
                                        <p:cTn id="25" dur="1000" fill="hold"/>
                                        <p:tgtEl>
                                          <p:spTgt spid="801828"/>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7" presetClass="entr" presetSubtype="0" fill="hold" grpId="0" nodeType="afterEffect">
                                  <p:stCondLst>
                                    <p:cond delay="0"/>
                                  </p:stCondLst>
                                  <p:childTnLst>
                                    <p:set>
                                      <p:cBhvr>
                                        <p:cTn id="28" dur="1" fill="hold">
                                          <p:stCondLst>
                                            <p:cond delay="0"/>
                                          </p:stCondLst>
                                        </p:cTn>
                                        <p:tgtEl>
                                          <p:spTgt spid="801837"/>
                                        </p:tgtEl>
                                        <p:attrNameLst>
                                          <p:attrName>style.visibility</p:attrName>
                                        </p:attrNameLst>
                                      </p:cBhvr>
                                      <p:to>
                                        <p:strVal val="visible"/>
                                      </p:to>
                                    </p:set>
                                    <p:animEffect transition="in" filter="fade">
                                      <p:cBhvr>
                                        <p:cTn id="29" dur="1000"/>
                                        <p:tgtEl>
                                          <p:spTgt spid="801837"/>
                                        </p:tgtEl>
                                      </p:cBhvr>
                                    </p:animEffect>
                                    <p:anim calcmode="lin" valueType="num">
                                      <p:cBhvr>
                                        <p:cTn id="30" dur="1000" fill="hold"/>
                                        <p:tgtEl>
                                          <p:spTgt spid="801837"/>
                                        </p:tgtEl>
                                        <p:attrNameLst>
                                          <p:attrName>ppt_x</p:attrName>
                                        </p:attrNameLst>
                                      </p:cBhvr>
                                      <p:tavLst>
                                        <p:tav tm="0">
                                          <p:val>
                                            <p:strVal val="#ppt_x"/>
                                          </p:val>
                                        </p:tav>
                                        <p:tav tm="100000">
                                          <p:val>
                                            <p:strVal val="#ppt_x"/>
                                          </p:val>
                                        </p:tav>
                                      </p:tavLst>
                                    </p:anim>
                                    <p:anim calcmode="lin" valueType="num">
                                      <p:cBhvr>
                                        <p:cTn id="31" dur="1000" fill="hold"/>
                                        <p:tgtEl>
                                          <p:spTgt spid="80183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801836"/>
                                        </p:tgtEl>
                                        <p:attrNameLst>
                                          <p:attrName>style.visibility</p:attrName>
                                        </p:attrNameLst>
                                      </p:cBhvr>
                                      <p:to>
                                        <p:strVal val="visible"/>
                                      </p:to>
                                    </p:set>
                                    <p:animEffect transition="in" filter="fade">
                                      <p:cBhvr>
                                        <p:cTn id="36" dur="1000"/>
                                        <p:tgtEl>
                                          <p:spTgt spid="801836"/>
                                        </p:tgtEl>
                                      </p:cBhvr>
                                    </p:animEffect>
                                    <p:anim calcmode="lin" valueType="num">
                                      <p:cBhvr>
                                        <p:cTn id="37" dur="1000" fill="hold"/>
                                        <p:tgtEl>
                                          <p:spTgt spid="801836"/>
                                        </p:tgtEl>
                                        <p:attrNameLst>
                                          <p:attrName>ppt_x</p:attrName>
                                        </p:attrNameLst>
                                      </p:cBhvr>
                                      <p:tavLst>
                                        <p:tav tm="0">
                                          <p:val>
                                            <p:strVal val="#ppt_x"/>
                                          </p:val>
                                        </p:tav>
                                        <p:tav tm="100000">
                                          <p:val>
                                            <p:strVal val="#ppt_x"/>
                                          </p:val>
                                        </p:tav>
                                      </p:tavLst>
                                    </p:anim>
                                    <p:anim calcmode="lin" valueType="num">
                                      <p:cBhvr>
                                        <p:cTn id="38" dur="1000" fill="hold"/>
                                        <p:tgtEl>
                                          <p:spTgt spid="80183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801838"/>
                                        </p:tgtEl>
                                        <p:attrNameLst>
                                          <p:attrName>style.visibility</p:attrName>
                                        </p:attrNameLst>
                                      </p:cBhvr>
                                      <p:to>
                                        <p:strVal val="visible"/>
                                      </p:to>
                                    </p:set>
                                    <p:animEffect transition="in" filter="fade">
                                      <p:cBhvr>
                                        <p:cTn id="43" dur="1000"/>
                                        <p:tgtEl>
                                          <p:spTgt spid="801838"/>
                                        </p:tgtEl>
                                      </p:cBhvr>
                                    </p:animEffect>
                                    <p:anim calcmode="lin" valueType="num">
                                      <p:cBhvr>
                                        <p:cTn id="44" dur="1000" fill="hold"/>
                                        <p:tgtEl>
                                          <p:spTgt spid="801838"/>
                                        </p:tgtEl>
                                        <p:attrNameLst>
                                          <p:attrName>ppt_x</p:attrName>
                                        </p:attrNameLst>
                                      </p:cBhvr>
                                      <p:tavLst>
                                        <p:tav tm="0">
                                          <p:val>
                                            <p:strVal val="#ppt_x"/>
                                          </p:val>
                                        </p:tav>
                                        <p:tav tm="100000">
                                          <p:val>
                                            <p:strVal val="#ppt_x"/>
                                          </p:val>
                                        </p:tav>
                                      </p:tavLst>
                                    </p:anim>
                                    <p:anim calcmode="lin" valueType="num">
                                      <p:cBhvr>
                                        <p:cTn id="45" dur="1000" fill="hold"/>
                                        <p:tgtEl>
                                          <p:spTgt spid="801838"/>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 presetClass="entr" presetSubtype="8" fill="hold" nodeType="afterEffect">
                                  <p:stCondLst>
                                    <p:cond delay="0"/>
                                  </p:stCondLst>
                                  <p:childTnLst>
                                    <p:set>
                                      <p:cBhvr>
                                        <p:cTn id="48" dur="1" fill="hold">
                                          <p:stCondLst>
                                            <p:cond delay="0"/>
                                          </p:stCondLst>
                                        </p:cTn>
                                        <p:tgtEl>
                                          <p:spTgt spid="801829"/>
                                        </p:tgtEl>
                                        <p:attrNameLst>
                                          <p:attrName>style.visibility</p:attrName>
                                        </p:attrNameLst>
                                      </p:cBhvr>
                                      <p:to>
                                        <p:strVal val="visible"/>
                                      </p:to>
                                    </p:set>
                                    <p:anim calcmode="lin" valueType="num">
                                      <p:cBhvr additive="base">
                                        <p:cTn id="49" dur="500" fill="hold"/>
                                        <p:tgtEl>
                                          <p:spTgt spid="801829"/>
                                        </p:tgtEl>
                                        <p:attrNameLst>
                                          <p:attrName>ppt_x</p:attrName>
                                        </p:attrNameLst>
                                      </p:cBhvr>
                                      <p:tavLst>
                                        <p:tav tm="0">
                                          <p:val>
                                            <p:strVal val="0-#ppt_w/2"/>
                                          </p:val>
                                        </p:tav>
                                        <p:tav tm="100000">
                                          <p:val>
                                            <p:strVal val="#ppt_x"/>
                                          </p:val>
                                        </p:tav>
                                      </p:tavLst>
                                    </p:anim>
                                    <p:anim calcmode="lin" valueType="num">
                                      <p:cBhvr additive="base">
                                        <p:cTn id="50" dur="500" fill="hold"/>
                                        <p:tgtEl>
                                          <p:spTgt spid="801829"/>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801833"/>
                                        </p:tgtEl>
                                        <p:attrNameLst>
                                          <p:attrName>style.visibility</p:attrName>
                                        </p:attrNameLst>
                                      </p:cBhvr>
                                      <p:to>
                                        <p:strVal val="visible"/>
                                      </p:to>
                                    </p:set>
                                    <p:animEffect transition="in" filter="fade">
                                      <p:cBhvr>
                                        <p:cTn id="55" dur="1000"/>
                                        <p:tgtEl>
                                          <p:spTgt spid="801833"/>
                                        </p:tgtEl>
                                      </p:cBhvr>
                                    </p:animEffect>
                                    <p:anim calcmode="lin" valueType="num">
                                      <p:cBhvr>
                                        <p:cTn id="56" dur="1000" fill="hold"/>
                                        <p:tgtEl>
                                          <p:spTgt spid="801833"/>
                                        </p:tgtEl>
                                        <p:attrNameLst>
                                          <p:attrName>ppt_x</p:attrName>
                                        </p:attrNameLst>
                                      </p:cBhvr>
                                      <p:tavLst>
                                        <p:tav tm="0">
                                          <p:val>
                                            <p:strVal val="#ppt_x"/>
                                          </p:val>
                                        </p:tav>
                                        <p:tav tm="100000">
                                          <p:val>
                                            <p:strVal val="#ppt_x"/>
                                          </p:val>
                                        </p:tav>
                                      </p:tavLst>
                                    </p:anim>
                                    <p:anim calcmode="lin" valueType="num">
                                      <p:cBhvr>
                                        <p:cTn id="57" dur="1000" fill="hold"/>
                                        <p:tgtEl>
                                          <p:spTgt spid="80183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801835"/>
                                        </p:tgtEl>
                                        <p:attrNameLst>
                                          <p:attrName>style.visibility</p:attrName>
                                        </p:attrNameLst>
                                      </p:cBhvr>
                                      <p:to>
                                        <p:strVal val="visible"/>
                                      </p:to>
                                    </p:set>
                                    <p:animEffect transition="in" filter="fade">
                                      <p:cBhvr>
                                        <p:cTn id="62" dur="1000"/>
                                        <p:tgtEl>
                                          <p:spTgt spid="801835"/>
                                        </p:tgtEl>
                                      </p:cBhvr>
                                    </p:animEffect>
                                    <p:anim calcmode="lin" valueType="num">
                                      <p:cBhvr>
                                        <p:cTn id="63" dur="1000" fill="hold"/>
                                        <p:tgtEl>
                                          <p:spTgt spid="801835"/>
                                        </p:tgtEl>
                                        <p:attrNameLst>
                                          <p:attrName>ppt_x</p:attrName>
                                        </p:attrNameLst>
                                      </p:cBhvr>
                                      <p:tavLst>
                                        <p:tav tm="0">
                                          <p:val>
                                            <p:strVal val="#ppt_x"/>
                                          </p:val>
                                        </p:tav>
                                        <p:tav tm="100000">
                                          <p:val>
                                            <p:strVal val="#ppt_x"/>
                                          </p:val>
                                        </p:tav>
                                      </p:tavLst>
                                    </p:anim>
                                    <p:anim calcmode="lin" valueType="num">
                                      <p:cBhvr>
                                        <p:cTn id="64" dur="1000" fill="hold"/>
                                        <p:tgtEl>
                                          <p:spTgt spid="80183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801839"/>
                                        </p:tgtEl>
                                        <p:attrNameLst>
                                          <p:attrName>style.visibility</p:attrName>
                                        </p:attrNameLst>
                                      </p:cBhvr>
                                      <p:to>
                                        <p:strVal val="visible"/>
                                      </p:to>
                                    </p:set>
                                    <p:anim calcmode="lin" valueType="num">
                                      <p:cBhvr additive="base">
                                        <p:cTn id="69" dur="500" fill="hold"/>
                                        <p:tgtEl>
                                          <p:spTgt spid="801839"/>
                                        </p:tgtEl>
                                        <p:attrNameLst>
                                          <p:attrName>ppt_x</p:attrName>
                                        </p:attrNameLst>
                                      </p:cBhvr>
                                      <p:tavLst>
                                        <p:tav tm="0">
                                          <p:val>
                                            <p:strVal val="0-#ppt_w/2"/>
                                          </p:val>
                                        </p:tav>
                                        <p:tav tm="100000">
                                          <p:val>
                                            <p:strVal val="#ppt_x"/>
                                          </p:val>
                                        </p:tav>
                                      </p:tavLst>
                                    </p:anim>
                                    <p:anim calcmode="lin" valueType="num">
                                      <p:cBhvr additive="base">
                                        <p:cTn id="70" dur="500" fill="hold"/>
                                        <p:tgtEl>
                                          <p:spTgt spid="801839"/>
                                        </p:tgtEl>
                                        <p:attrNameLst>
                                          <p:attrName>ppt_y</p:attrName>
                                        </p:attrNameLst>
                                      </p:cBhvr>
                                      <p:tavLst>
                                        <p:tav tm="0">
                                          <p:val>
                                            <p:strVal val="#ppt_y"/>
                                          </p:val>
                                        </p:tav>
                                        <p:tav tm="100000">
                                          <p:val>
                                            <p:strVal val="#ppt_y"/>
                                          </p:val>
                                        </p:tav>
                                      </p:tavLst>
                                    </p:anim>
                                  </p:childTnLst>
                                </p:cTn>
                              </p:par>
                            </p:childTnLst>
                          </p:cTn>
                        </p:par>
                        <p:par>
                          <p:cTn id="71" fill="hold">
                            <p:stCondLst>
                              <p:cond delay="500"/>
                            </p:stCondLst>
                            <p:childTnLst>
                              <p:par>
                                <p:cTn id="72" presetID="47" presetClass="entr" presetSubtype="0" fill="hold" grpId="0" nodeType="afterEffect">
                                  <p:stCondLst>
                                    <p:cond delay="0"/>
                                  </p:stCondLst>
                                  <p:childTnLst>
                                    <p:set>
                                      <p:cBhvr>
                                        <p:cTn id="73" dur="1" fill="hold">
                                          <p:stCondLst>
                                            <p:cond delay="0"/>
                                          </p:stCondLst>
                                        </p:cTn>
                                        <p:tgtEl>
                                          <p:spTgt spid="801830"/>
                                        </p:tgtEl>
                                        <p:attrNameLst>
                                          <p:attrName>style.visibility</p:attrName>
                                        </p:attrNameLst>
                                      </p:cBhvr>
                                      <p:to>
                                        <p:strVal val="visible"/>
                                      </p:to>
                                    </p:set>
                                    <p:animEffect transition="in" filter="fade">
                                      <p:cBhvr>
                                        <p:cTn id="74" dur="1000"/>
                                        <p:tgtEl>
                                          <p:spTgt spid="801830"/>
                                        </p:tgtEl>
                                      </p:cBhvr>
                                    </p:animEffect>
                                    <p:anim calcmode="lin" valueType="num">
                                      <p:cBhvr>
                                        <p:cTn id="75" dur="1000" fill="hold"/>
                                        <p:tgtEl>
                                          <p:spTgt spid="801830"/>
                                        </p:tgtEl>
                                        <p:attrNameLst>
                                          <p:attrName>ppt_x</p:attrName>
                                        </p:attrNameLst>
                                      </p:cBhvr>
                                      <p:tavLst>
                                        <p:tav tm="0">
                                          <p:val>
                                            <p:strVal val="#ppt_x"/>
                                          </p:val>
                                        </p:tav>
                                        <p:tav tm="100000">
                                          <p:val>
                                            <p:strVal val="#ppt_x"/>
                                          </p:val>
                                        </p:tav>
                                      </p:tavLst>
                                    </p:anim>
                                    <p:anim calcmode="lin" valueType="num">
                                      <p:cBhvr>
                                        <p:cTn id="76" dur="1000" fill="hold"/>
                                        <p:tgtEl>
                                          <p:spTgt spid="801830"/>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801834"/>
                                        </p:tgtEl>
                                        <p:attrNameLst>
                                          <p:attrName>style.visibility</p:attrName>
                                        </p:attrNameLst>
                                      </p:cBhvr>
                                      <p:to>
                                        <p:strVal val="visible"/>
                                      </p:to>
                                    </p:set>
                                    <p:anim calcmode="lin" valueType="num">
                                      <p:cBhvr additive="base">
                                        <p:cTn id="81" dur="500" fill="hold"/>
                                        <p:tgtEl>
                                          <p:spTgt spid="801834"/>
                                        </p:tgtEl>
                                        <p:attrNameLst>
                                          <p:attrName>ppt_x</p:attrName>
                                        </p:attrNameLst>
                                      </p:cBhvr>
                                      <p:tavLst>
                                        <p:tav tm="0">
                                          <p:val>
                                            <p:strVal val="0-#ppt_w/2"/>
                                          </p:val>
                                        </p:tav>
                                        <p:tav tm="100000">
                                          <p:val>
                                            <p:strVal val="#ppt_x"/>
                                          </p:val>
                                        </p:tav>
                                      </p:tavLst>
                                    </p:anim>
                                    <p:anim calcmode="lin" valueType="num">
                                      <p:cBhvr additive="base">
                                        <p:cTn id="82" dur="500" fill="hold"/>
                                        <p:tgtEl>
                                          <p:spTgt spid="801834"/>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7" presetClass="entr" presetSubtype="10" fill="hold" grpId="0" nodeType="clickEffect">
                                  <p:stCondLst>
                                    <p:cond delay="0"/>
                                  </p:stCondLst>
                                  <p:childTnLst>
                                    <p:set>
                                      <p:cBhvr>
                                        <p:cTn id="86" dur="1" fill="hold">
                                          <p:stCondLst>
                                            <p:cond delay="0"/>
                                          </p:stCondLst>
                                        </p:cTn>
                                        <p:tgtEl>
                                          <p:spTgt spid="801832"/>
                                        </p:tgtEl>
                                        <p:attrNameLst>
                                          <p:attrName>style.visibility</p:attrName>
                                        </p:attrNameLst>
                                      </p:cBhvr>
                                      <p:to>
                                        <p:strVal val="visible"/>
                                      </p:to>
                                    </p:set>
                                    <p:anim calcmode="lin" valueType="num">
                                      <p:cBhvr>
                                        <p:cTn id="87" dur="500" fill="hold"/>
                                        <p:tgtEl>
                                          <p:spTgt spid="801832"/>
                                        </p:tgtEl>
                                        <p:attrNameLst>
                                          <p:attrName>ppt_w</p:attrName>
                                        </p:attrNameLst>
                                      </p:cBhvr>
                                      <p:tavLst>
                                        <p:tav tm="0">
                                          <p:val>
                                            <p:fltVal val="0"/>
                                          </p:val>
                                        </p:tav>
                                        <p:tav tm="100000">
                                          <p:val>
                                            <p:strVal val="#ppt_w"/>
                                          </p:val>
                                        </p:tav>
                                      </p:tavLst>
                                    </p:anim>
                                    <p:anim calcmode="lin" valueType="num">
                                      <p:cBhvr>
                                        <p:cTn id="88" dur="500" fill="hold"/>
                                        <p:tgtEl>
                                          <p:spTgt spid="801832"/>
                                        </p:tgtEl>
                                        <p:attrNameLst>
                                          <p:attrName>ppt_h</p:attrName>
                                        </p:attrNameLst>
                                      </p:cBhvr>
                                      <p:tavLst>
                                        <p:tav tm="0">
                                          <p:val>
                                            <p:strVal val="#ppt_h"/>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grpId="0" nodeType="click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fade">
                                      <p:cBhvr>
                                        <p:cTn id="93" dur="1000"/>
                                        <p:tgtEl>
                                          <p:spTgt spid="53"/>
                                        </p:tgtEl>
                                      </p:cBhvr>
                                    </p:animEffect>
                                    <p:anim calcmode="lin" valueType="num">
                                      <p:cBhvr>
                                        <p:cTn id="94" dur="1000" fill="hold"/>
                                        <p:tgtEl>
                                          <p:spTgt spid="53"/>
                                        </p:tgtEl>
                                        <p:attrNameLst>
                                          <p:attrName>ppt_x</p:attrName>
                                        </p:attrNameLst>
                                      </p:cBhvr>
                                      <p:tavLst>
                                        <p:tav tm="0">
                                          <p:val>
                                            <p:strVal val="#ppt_x"/>
                                          </p:val>
                                        </p:tav>
                                        <p:tav tm="100000">
                                          <p:val>
                                            <p:strVal val="#ppt_x"/>
                                          </p:val>
                                        </p:tav>
                                      </p:tavLst>
                                    </p:anim>
                                    <p:anim calcmode="lin" valueType="num">
                                      <p:cBhvr>
                                        <p:cTn id="9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794" grpId="0" animBg="1"/>
      <p:bldP spid="801827" grpId="0"/>
      <p:bldP spid="801828" grpId="0" animBg="1"/>
      <p:bldP spid="801830" grpId="0" animBg="1"/>
      <p:bldP spid="801832" grpId="0" animBg="1"/>
      <p:bldP spid="801833" grpId="0"/>
      <p:bldP spid="801834" grpId="0"/>
      <p:bldP spid="801835" grpId="0"/>
      <p:bldP spid="801836" grpId="0"/>
      <p:bldP spid="801837" grpId="0"/>
      <p:bldP spid="801838" grpId="0"/>
      <p:bldP spid="801839"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灯片编号占位符 1"/>
          <p:cNvSpPr>
            <a:spLocks noGrp="1"/>
          </p:cNvSpPr>
          <p:nvPr>
            <p:ph type="sldNum" sz="quarter" idx="12"/>
          </p:nvPr>
        </p:nvSpPr>
        <p:spPr>
          <a:xfrm>
            <a:off x="457200" y="6243638"/>
            <a:ext cx="2133600" cy="457200"/>
          </a:xfrm>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l" eaLnBrk="1" hangingPunct="1"/>
            <a:fld id="{B438A6BD-F319-4771-8579-75479D4959D6}" type="slidenum">
              <a:rPr lang="zh-CN" altLang="en-US" sz="1200">
                <a:latin typeface="Garamond" panose="02020404030301010803" pitchFamily="18" charset="0"/>
              </a:rPr>
            </a:fld>
            <a:endParaRPr lang="en-US" altLang="zh-CN" sz="1200">
              <a:latin typeface="Garamond" panose="02020404030301010803" pitchFamily="18" charset="0"/>
            </a:endParaRPr>
          </a:p>
        </p:txBody>
      </p:sp>
      <p:grpSp>
        <p:nvGrpSpPr>
          <p:cNvPr id="2" name="Group 2"/>
          <p:cNvGrpSpPr/>
          <p:nvPr/>
        </p:nvGrpSpPr>
        <p:grpSpPr bwMode="auto">
          <a:xfrm>
            <a:off x="5818188" y="2344738"/>
            <a:ext cx="3074987" cy="2540000"/>
            <a:chOff x="894" y="1616"/>
            <a:chExt cx="1937" cy="1600"/>
          </a:xfrm>
        </p:grpSpPr>
        <p:sp>
          <p:nvSpPr>
            <p:cNvPr id="8213" name="Rectangle 3"/>
            <p:cNvSpPr>
              <a:spLocks noChangeArrowheads="1"/>
            </p:cNvSpPr>
            <p:nvPr/>
          </p:nvSpPr>
          <p:spPr bwMode="auto">
            <a:xfrm>
              <a:off x="1578" y="1616"/>
              <a:ext cx="640" cy="1319"/>
            </a:xfrm>
            <a:prstGeom prst="rect">
              <a:avLst/>
            </a:prstGeom>
            <a:solidFill>
              <a:srgbClr val="00FFFF"/>
            </a:solidFill>
            <a:ln w="25400">
              <a:solidFill>
                <a:srgbClr val="000000"/>
              </a:solidFill>
              <a:miter lim="800000"/>
            </a:ln>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8214" name="Rectangle 4" descr="水滴"/>
            <p:cNvSpPr>
              <a:spLocks noChangeArrowheads="1"/>
            </p:cNvSpPr>
            <p:nvPr/>
          </p:nvSpPr>
          <p:spPr bwMode="auto">
            <a:xfrm>
              <a:off x="1578" y="1915"/>
              <a:ext cx="640" cy="450"/>
            </a:xfrm>
            <a:prstGeom prst="rect">
              <a:avLst/>
            </a:prstGeom>
            <a:blipFill dpi="0" rotWithShape="0">
              <a:blip r:embed="rId1"/>
              <a:srcRect/>
              <a:tile tx="0" ty="0" sx="100000" sy="100000" flip="none" algn="tl"/>
            </a:blipFill>
            <a:ln w="9525">
              <a:solidFill>
                <a:srgbClr val="000000"/>
              </a:solidFill>
              <a:miter lim="800000"/>
            </a:ln>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endParaRPr lang="zh-CN" altLang="en-US" sz="2000"/>
            </a:p>
          </p:txBody>
        </p:sp>
        <p:sp>
          <p:nvSpPr>
            <p:cNvPr id="8215" name="Rectangle 5" descr="软木塞"/>
            <p:cNvSpPr>
              <a:spLocks noChangeArrowheads="1"/>
            </p:cNvSpPr>
            <p:nvPr/>
          </p:nvSpPr>
          <p:spPr bwMode="auto">
            <a:xfrm>
              <a:off x="1578" y="2365"/>
              <a:ext cx="640" cy="570"/>
            </a:xfrm>
            <a:prstGeom prst="rect">
              <a:avLst/>
            </a:prstGeom>
            <a:blipFill dpi="0" rotWithShape="0">
              <a:blip r:embed="rId2"/>
              <a:srcRect/>
              <a:tile tx="0" ty="0" sx="100000" sy="100000" flip="none" algn="tl"/>
            </a:blipFill>
            <a:ln w="9525">
              <a:solidFill>
                <a:srgbClr val="000000"/>
              </a:solidFill>
              <a:miter lim="800000"/>
            </a:ln>
          </p:spPr>
          <p:txBody>
            <a:bodyPr wrap="none" anchor="ct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8216" name="Text Box 6"/>
            <p:cNvSpPr txBox="1">
              <a:spLocks noChangeArrowheads="1"/>
            </p:cNvSpPr>
            <p:nvPr/>
          </p:nvSpPr>
          <p:spPr bwMode="auto">
            <a:xfrm>
              <a:off x="1565" y="2037"/>
              <a:ext cx="6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latin typeface="Comic Sans MS" panose="030F0702030302020204" pitchFamily="66" charset="0"/>
                  <a:ea typeface="Gungsuh" panose="02030600000101010101" pitchFamily="18" charset="-127"/>
                </a:rPr>
                <a:t>Water</a:t>
              </a:r>
              <a:endParaRPr lang="en-US" altLang="zh-CN" sz="2000" i="1">
                <a:solidFill>
                  <a:srgbClr val="000000"/>
                </a:solidFill>
                <a:latin typeface="Comic Sans MS" panose="030F0702030302020204" pitchFamily="66" charset="0"/>
                <a:ea typeface="Gungsuh" panose="02030600000101010101" pitchFamily="18" charset="-127"/>
              </a:endParaRPr>
            </a:p>
          </p:txBody>
        </p:sp>
        <p:sp>
          <p:nvSpPr>
            <p:cNvPr id="8217" name="Text Box 7"/>
            <p:cNvSpPr txBox="1">
              <a:spLocks noChangeArrowheads="1"/>
            </p:cNvSpPr>
            <p:nvPr/>
          </p:nvSpPr>
          <p:spPr bwMode="auto">
            <a:xfrm>
              <a:off x="1701" y="1678"/>
              <a:ext cx="35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latin typeface="Comic Sans MS" panose="030F0702030302020204" pitchFamily="66" charset="0"/>
                  <a:ea typeface="BatangChe" panose="02030609000101010101" pitchFamily="49" charset="-127"/>
                </a:rPr>
                <a:t>Air</a:t>
              </a:r>
              <a:endParaRPr lang="en-US" altLang="zh-CN" sz="2000" i="1">
                <a:solidFill>
                  <a:srgbClr val="000000"/>
                </a:solidFill>
                <a:latin typeface="Comic Sans MS" panose="030F0702030302020204" pitchFamily="66" charset="0"/>
                <a:ea typeface="BatangChe" panose="02030609000101010101" pitchFamily="49" charset="-127"/>
              </a:endParaRPr>
            </a:p>
          </p:txBody>
        </p:sp>
        <p:sp>
          <p:nvSpPr>
            <p:cNvPr id="8218" name="Text Box 8"/>
            <p:cNvSpPr txBox="1">
              <a:spLocks noChangeArrowheads="1"/>
            </p:cNvSpPr>
            <p:nvPr/>
          </p:nvSpPr>
          <p:spPr bwMode="auto">
            <a:xfrm>
              <a:off x="1664" y="2514"/>
              <a:ext cx="4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latin typeface="Comic Sans MS" panose="030F0702030302020204" pitchFamily="66" charset="0"/>
                  <a:ea typeface="Gungsuh" panose="02030600000101010101" pitchFamily="18" charset="-127"/>
                </a:rPr>
                <a:t>Solid</a:t>
              </a:r>
              <a:endParaRPr lang="en-US" altLang="zh-CN" sz="2000" i="1">
                <a:solidFill>
                  <a:srgbClr val="000000"/>
                </a:solidFill>
                <a:latin typeface="Comic Sans MS" panose="030F0702030302020204" pitchFamily="66" charset="0"/>
                <a:ea typeface="Gungsuh" panose="02030600000101010101" pitchFamily="18" charset="-127"/>
              </a:endParaRPr>
            </a:p>
          </p:txBody>
        </p:sp>
        <p:grpSp>
          <p:nvGrpSpPr>
            <p:cNvPr id="8219" name="Group 9"/>
            <p:cNvGrpSpPr/>
            <p:nvPr/>
          </p:nvGrpSpPr>
          <p:grpSpPr bwMode="auto">
            <a:xfrm>
              <a:off x="1058" y="1616"/>
              <a:ext cx="1640" cy="1319"/>
              <a:chOff x="768" y="1872"/>
              <a:chExt cx="3936" cy="2112"/>
            </a:xfrm>
          </p:grpSpPr>
          <p:sp>
            <p:nvSpPr>
              <p:cNvPr id="8240" name="Line 10"/>
              <p:cNvSpPr>
                <a:spLocks noChangeShapeType="1"/>
              </p:cNvSpPr>
              <p:nvPr/>
            </p:nvSpPr>
            <p:spPr bwMode="auto">
              <a:xfrm>
                <a:off x="816" y="1872"/>
                <a:ext cx="3888" cy="0"/>
              </a:xfrm>
              <a:prstGeom prst="line">
                <a:avLst/>
              </a:prstGeom>
              <a:noFill/>
              <a:ln w="9525">
                <a:solidFill>
                  <a:srgbClr val="000000"/>
                </a:solidFill>
                <a:miter lim="800000"/>
              </a:ln>
              <a:extLst>
                <a:ext uri="{909E8E84-426E-40DD-AFC4-6F175D3DCCD1}">
                  <a14:hiddenFill xmlns:a14="http://schemas.microsoft.com/office/drawing/2010/main">
                    <a:noFill/>
                  </a14:hiddenFill>
                </a:ext>
              </a:extLst>
            </p:spPr>
            <p:txBody>
              <a:bodyPr wrap="none"/>
              <a:lstStyle/>
              <a:p>
                <a:endParaRPr lang="zh-CN" altLang="en-US"/>
              </a:p>
            </p:txBody>
          </p:sp>
          <p:sp>
            <p:nvSpPr>
              <p:cNvPr id="8241" name="Line 11"/>
              <p:cNvSpPr>
                <a:spLocks noChangeShapeType="1"/>
              </p:cNvSpPr>
              <p:nvPr/>
            </p:nvSpPr>
            <p:spPr bwMode="auto">
              <a:xfrm>
                <a:off x="1440" y="2352"/>
                <a:ext cx="2640" cy="0"/>
              </a:xfrm>
              <a:prstGeom prst="line">
                <a:avLst/>
              </a:prstGeom>
              <a:noFill/>
              <a:ln w="9525">
                <a:solidFill>
                  <a:srgbClr val="000000"/>
                </a:solidFill>
                <a:miter lim="800000"/>
              </a:ln>
              <a:extLst>
                <a:ext uri="{909E8E84-426E-40DD-AFC4-6F175D3DCCD1}">
                  <a14:hiddenFill xmlns:a14="http://schemas.microsoft.com/office/drawing/2010/main">
                    <a:noFill/>
                  </a14:hiddenFill>
                </a:ext>
              </a:extLst>
            </p:spPr>
            <p:txBody>
              <a:bodyPr wrap="none"/>
              <a:lstStyle/>
              <a:p>
                <a:endParaRPr lang="zh-CN" altLang="en-US"/>
              </a:p>
            </p:txBody>
          </p:sp>
          <p:sp>
            <p:nvSpPr>
              <p:cNvPr id="8242" name="Line 12"/>
              <p:cNvSpPr>
                <a:spLocks noChangeShapeType="1"/>
              </p:cNvSpPr>
              <p:nvPr/>
            </p:nvSpPr>
            <p:spPr bwMode="auto">
              <a:xfrm>
                <a:off x="768" y="3984"/>
                <a:ext cx="3936" cy="0"/>
              </a:xfrm>
              <a:prstGeom prst="line">
                <a:avLst/>
              </a:prstGeom>
              <a:noFill/>
              <a:ln w="9525">
                <a:solidFill>
                  <a:srgbClr val="000000"/>
                </a:solidFill>
                <a:miter lim="800000"/>
              </a:ln>
              <a:extLst>
                <a:ext uri="{909E8E84-426E-40DD-AFC4-6F175D3DCCD1}">
                  <a14:hiddenFill xmlns:a14="http://schemas.microsoft.com/office/drawing/2010/main">
                    <a:noFill/>
                  </a14:hiddenFill>
                </a:ext>
              </a:extLst>
            </p:spPr>
            <p:txBody>
              <a:bodyPr wrap="none"/>
              <a:lstStyle/>
              <a:p>
                <a:endParaRPr lang="zh-CN" altLang="en-US"/>
              </a:p>
            </p:txBody>
          </p:sp>
          <p:sp>
            <p:nvSpPr>
              <p:cNvPr id="8243" name="Line 13"/>
              <p:cNvSpPr>
                <a:spLocks noChangeShapeType="1"/>
              </p:cNvSpPr>
              <p:nvPr/>
            </p:nvSpPr>
            <p:spPr bwMode="auto">
              <a:xfrm>
                <a:off x="1296" y="3072"/>
                <a:ext cx="2976" cy="0"/>
              </a:xfrm>
              <a:prstGeom prst="line">
                <a:avLst/>
              </a:prstGeom>
              <a:noFill/>
              <a:ln w="9525">
                <a:solidFill>
                  <a:srgbClr val="000000"/>
                </a:solidFill>
                <a:miter lim="800000"/>
              </a:ln>
              <a:extLst>
                <a:ext uri="{909E8E84-426E-40DD-AFC4-6F175D3DCCD1}">
                  <a14:hiddenFill xmlns:a14="http://schemas.microsoft.com/office/drawing/2010/main">
                    <a:noFill/>
                  </a14:hiddenFill>
                </a:ext>
              </a:extLst>
            </p:spPr>
            <p:txBody>
              <a:bodyPr wrap="none"/>
              <a:lstStyle/>
              <a:p>
                <a:endParaRPr lang="zh-CN" altLang="en-US"/>
              </a:p>
            </p:txBody>
          </p:sp>
        </p:grpSp>
        <p:sp>
          <p:nvSpPr>
            <p:cNvPr id="8220" name="Line 14"/>
            <p:cNvSpPr>
              <a:spLocks noChangeShapeType="1"/>
            </p:cNvSpPr>
            <p:nvPr/>
          </p:nvSpPr>
          <p:spPr bwMode="auto">
            <a:xfrm>
              <a:off x="2298" y="1616"/>
              <a:ext cx="0" cy="29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8221" name="Line 15"/>
            <p:cNvSpPr>
              <a:spLocks noChangeShapeType="1"/>
            </p:cNvSpPr>
            <p:nvPr/>
          </p:nvSpPr>
          <p:spPr bwMode="auto">
            <a:xfrm>
              <a:off x="2298" y="1915"/>
              <a:ext cx="0" cy="450"/>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8222" name="Line 16"/>
            <p:cNvSpPr>
              <a:spLocks noChangeShapeType="1"/>
            </p:cNvSpPr>
            <p:nvPr/>
          </p:nvSpPr>
          <p:spPr bwMode="auto">
            <a:xfrm>
              <a:off x="2298" y="2396"/>
              <a:ext cx="0" cy="53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8223" name="Text Box 17"/>
            <p:cNvSpPr txBox="1">
              <a:spLocks noChangeArrowheads="1"/>
            </p:cNvSpPr>
            <p:nvPr/>
          </p:nvSpPr>
          <p:spPr bwMode="auto">
            <a:xfrm>
              <a:off x="2245" y="1678"/>
              <a:ext cx="27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r>
                <a:rPr lang="en-US" altLang="zh-CN" sz="2000" i="1" baseline="-25000">
                  <a:solidFill>
                    <a:srgbClr val="800000"/>
                  </a:solidFill>
                </a:rPr>
                <a:t>a</a:t>
              </a:r>
              <a:endParaRPr lang="en-US" altLang="zh-CN" sz="2000" i="1">
                <a:solidFill>
                  <a:srgbClr val="800000"/>
                </a:solidFill>
              </a:endParaRPr>
            </a:p>
          </p:txBody>
        </p:sp>
        <p:sp>
          <p:nvSpPr>
            <p:cNvPr id="8224" name="Text Box 18"/>
            <p:cNvSpPr txBox="1">
              <a:spLocks noChangeArrowheads="1"/>
            </p:cNvSpPr>
            <p:nvPr/>
          </p:nvSpPr>
          <p:spPr bwMode="auto">
            <a:xfrm>
              <a:off x="2245" y="2037"/>
              <a:ext cx="2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r>
                <a:rPr lang="en-US" altLang="zh-CN" sz="2000" i="1" baseline="-25000">
                  <a:solidFill>
                    <a:srgbClr val="800000"/>
                  </a:solidFill>
                </a:rPr>
                <a:t>w</a:t>
              </a:r>
              <a:endParaRPr lang="en-US" altLang="zh-CN" sz="2000" i="1">
                <a:solidFill>
                  <a:srgbClr val="800000"/>
                </a:solidFill>
              </a:endParaRPr>
            </a:p>
          </p:txBody>
        </p:sp>
        <p:sp>
          <p:nvSpPr>
            <p:cNvPr id="8225" name="Text Box 19"/>
            <p:cNvSpPr txBox="1">
              <a:spLocks noChangeArrowheads="1"/>
            </p:cNvSpPr>
            <p:nvPr/>
          </p:nvSpPr>
          <p:spPr bwMode="auto">
            <a:xfrm>
              <a:off x="2245" y="2570"/>
              <a:ext cx="26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r>
                <a:rPr lang="en-US" altLang="zh-CN" sz="2000" i="1" baseline="-25000">
                  <a:solidFill>
                    <a:srgbClr val="800000"/>
                  </a:solidFill>
                </a:rPr>
                <a:t>s</a:t>
              </a:r>
              <a:endParaRPr lang="en-US" altLang="zh-CN" sz="2000" i="1">
                <a:solidFill>
                  <a:srgbClr val="800000"/>
                </a:solidFill>
              </a:endParaRPr>
            </a:p>
          </p:txBody>
        </p:sp>
        <p:sp>
          <p:nvSpPr>
            <p:cNvPr id="8226" name="Line 20"/>
            <p:cNvSpPr>
              <a:spLocks noChangeShapeType="1"/>
            </p:cNvSpPr>
            <p:nvPr/>
          </p:nvSpPr>
          <p:spPr bwMode="auto">
            <a:xfrm>
              <a:off x="2498" y="1616"/>
              <a:ext cx="0" cy="74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8227" name="Line 21"/>
            <p:cNvSpPr>
              <a:spLocks noChangeShapeType="1"/>
            </p:cNvSpPr>
            <p:nvPr/>
          </p:nvSpPr>
          <p:spPr bwMode="auto">
            <a:xfrm>
              <a:off x="2653" y="1616"/>
              <a:ext cx="0" cy="131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8228" name="Text Box 22"/>
            <p:cNvSpPr txBox="1">
              <a:spLocks noChangeArrowheads="1"/>
            </p:cNvSpPr>
            <p:nvPr/>
          </p:nvSpPr>
          <p:spPr bwMode="auto">
            <a:xfrm>
              <a:off x="2426" y="1911"/>
              <a:ext cx="26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r>
                <a:rPr lang="en-US" altLang="zh-CN" sz="2000" i="1" baseline="-25000">
                  <a:solidFill>
                    <a:srgbClr val="800000"/>
                  </a:solidFill>
                </a:rPr>
                <a:t>v</a:t>
              </a:r>
              <a:endParaRPr lang="en-US" altLang="zh-CN" sz="2000" i="1">
                <a:solidFill>
                  <a:srgbClr val="800000"/>
                </a:solidFill>
              </a:endParaRPr>
            </a:p>
          </p:txBody>
        </p:sp>
        <p:sp>
          <p:nvSpPr>
            <p:cNvPr id="8229" name="Text Box 23"/>
            <p:cNvSpPr txBox="1">
              <a:spLocks noChangeArrowheads="1"/>
            </p:cNvSpPr>
            <p:nvPr/>
          </p:nvSpPr>
          <p:spPr bwMode="auto">
            <a:xfrm>
              <a:off x="2608" y="2126"/>
              <a:ext cx="22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800000"/>
                  </a:solidFill>
                </a:rPr>
                <a:t>V</a:t>
              </a:r>
              <a:endParaRPr lang="en-US" altLang="zh-CN" sz="2000" i="1">
                <a:solidFill>
                  <a:srgbClr val="800000"/>
                </a:solidFill>
              </a:endParaRPr>
            </a:p>
          </p:txBody>
        </p:sp>
        <p:sp>
          <p:nvSpPr>
            <p:cNvPr id="8230" name="Line 24"/>
            <p:cNvSpPr>
              <a:spLocks noChangeShapeType="1"/>
            </p:cNvSpPr>
            <p:nvPr/>
          </p:nvSpPr>
          <p:spPr bwMode="auto">
            <a:xfrm>
              <a:off x="1438" y="1616"/>
              <a:ext cx="0" cy="29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8231" name="Line 25"/>
            <p:cNvSpPr>
              <a:spLocks noChangeShapeType="1"/>
            </p:cNvSpPr>
            <p:nvPr/>
          </p:nvSpPr>
          <p:spPr bwMode="auto">
            <a:xfrm>
              <a:off x="1438" y="1915"/>
              <a:ext cx="0" cy="450"/>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8232" name="Line 26"/>
            <p:cNvSpPr>
              <a:spLocks noChangeShapeType="1"/>
            </p:cNvSpPr>
            <p:nvPr/>
          </p:nvSpPr>
          <p:spPr bwMode="auto">
            <a:xfrm>
              <a:off x="1438" y="2396"/>
              <a:ext cx="0" cy="53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8233" name="Text Box 27"/>
            <p:cNvSpPr txBox="1">
              <a:spLocks noChangeArrowheads="1"/>
            </p:cNvSpPr>
            <p:nvPr/>
          </p:nvSpPr>
          <p:spPr bwMode="auto">
            <a:xfrm>
              <a:off x="1139" y="1678"/>
              <a:ext cx="47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rPr>
                <a:t>m</a:t>
              </a:r>
              <a:r>
                <a:rPr lang="en-US" altLang="zh-CN" sz="2000" i="1" baseline="-25000">
                  <a:solidFill>
                    <a:srgbClr val="000000"/>
                  </a:solidFill>
                </a:rPr>
                <a:t>a</a:t>
              </a:r>
              <a:r>
                <a:rPr lang="en-US" altLang="zh-CN" sz="2000" i="1">
                  <a:solidFill>
                    <a:srgbClr val="000000"/>
                  </a:solidFill>
                  <a:cs typeface="Times New Roman" panose="02020603050405020304" pitchFamily="18" charset="0"/>
                </a:rPr>
                <a:t>=0</a:t>
              </a:r>
              <a:endParaRPr lang="en-US" altLang="zh-CN" sz="2000" i="1">
                <a:solidFill>
                  <a:srgbClr val="000000"/>
                </a:solidFill>
              </a:endParaRPr>
            </a:p>
          </p:txBody>
        </p:sp>
        <p:sp>
          <p:nvSpPr>
            <p:cNvPr id="8234" name="Text Box 28"/>
            <p:cNvSpPr txBox="1">
              <a:spLocks noChangeArrowheads="1"/>
            </p:cNvSpPr>
            <p:nvPr/>
          </p:nvSpPr>
          <p:spPr bwMode="auto">
            <a:xfrm>
              <a:off x="1160" y="1957"/>
              <a:ext cx="30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rPr>
                <a:t>m</a:t>
              </a:r>
              <a:r>
                <a:rPr lang="en-US" altLang="zh-CN" sz="2000" i="1" baseline="-25000">
                  <a:solidFill>
                    <a:srgbClr val="000000"/>
                  </a:solidFill>
                </a:rPr>
                <a:t>w</a:t>
              </a:r>
              <a:endParaRPr lang="en-US" altLang="zh-CN" sz="2000" i="1">
                <a:solidFill>
                  <a:srgbClr val="000000"/>
                </a:solidFill>
              </a:endParaRPr>
            </a:p>
          </p:txBody>
        </p:sp>
        <p:sp>
          <p:nvSpPr>
            <p:cNvPr id="8235" name="Text Box 29"/>
            <p:cNvSpPr txBox="1">
              <a:spLocks noChangeArrowheads="1"/>
            </p:cNvSpPr>
            <p:nvPr/>
          </p:nvSpPr>
          <p:spPr bwMode="auto">
            <a:xfrm>
              <a:off x="1184" y="2475"/>
              <a:ext cx="2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rPr>
                <a:t>m</a:t>
              </a:r>
              <a:r>
                <a:rPr lang="en-US" altLang="zh-CN" sz="2000" i="1" baseline="-25000">
                  <a:solidFill>
                    <a:srgbClr val="000000"/>
                  </a:solidFill>
                </a:rPr>
                <a:t>s</a:t>
              </a:r>
              <a:endParaRPr lang="en-US" altLang="zh-CN" sz="2000" i="1">
                <a:solidFill>
                  <a:srgbClr val="000000"/>
                </a:solidFill>
              </a:endParaRPr>
            </a:p>
          </p:txBody>
        </p:sp>
        <p:sp>
          <p:nvSpPr>
            <p:cNvPr id="8236" name="Line 30"/>
            <p:cNvSpPr>
              <a:spLocks noChangeShapeType="1"/>
            </p:cNvSpPr>
            <p:nvPr/>
          </p:nvSpPr>
          <p:spPr bwMode="auto">
            <a:xfrm>
              <a:off x="1118" y="1616"/>
              <a:ext cx="0" cy="1319"/>
            </a:xfrm>
            <a:prstGeom prst="line">
              <a:avLst/>
            </a:prstGeom>
            <a:noFill/>
            <a:ln w="9525">
              <a:solidFill>
                <a:srgbClr val="000000"/>
              </a:solidFill>
              <a:miter lim="800000"/>
              <a:headEnd type="arrow" w="med" len="med"/>
              <a:tailEnd type="arrow"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8237" name="Text Box 31"/>
            <p:cNvSpPr txBox="1">
              <a:spLocks noChangeArrowheads="1"/>
            </p:cNvSpPr>
            <p:nvPr/>
          </p:nvSpPr>
          <p:spPr bwMode="auto">
            <a:xfrm>
              <a:off x="894" y="2126"/>
              <a:ext cx="2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i="1">
                  <a:solidFill>
                    <a:srgbClr val="000000"/>
                  </a:solidFill>
                </a:rPr>
                <a:t>m</a:t>
              </a:r>
              <a:endParaRPr lang="en-US" altLang="zh-CN" sz="2000" i="1">
                <a:solidFill>
                  <a:srgbClr val="000000"/>
                </a:solidFill>
              </a:endParaRPr>
            </a:p>
          </p:txBody>
        </p:sp>
        <p:sp>
          <p:nvSpPr>
            <p:cNvPr id="8238" name="Text Box 32"/>
            <p:cNvSpPr txBox="1">
              <a:spLocks noChangeArrowheads="1"/>
            </p:cNvSpPr>
            <p:nvPr/>
          </p:nvSpPr>
          <p:spPr bwMode="auto">
            <a:xfrm>
              <a:off x="1156" y="3022"/>
              <a:ext cx="32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t>质量</a:t>
              </a:r>
              <a:endParaRPr lang="zh-CN" altLang="en-US" sz="2000" dirty="0"/>
            </a:p>
          </p:txBody>
        </p:sp>
        <p:sp>
          <p:nvSpPr>
            <p:cNvPr id="8239" name="Text Box 33"/>
            <p:cNvSpPr txBox="1">
              <a:spLocks noChangeArrowheads="1"/>
            </p:cNvSpPr>
            <p:nvPr/>
          </p:nvSpPr>
          <p:spPr bwMode="auto">
            <a:xfrm>
              <a:off x="2245" y="3022"/>
              <a:ext cx="32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t>体积</a:t>
              </a:r>
              <a:endParaRPr lang="zh-CN" altLang="en-US" sz="2000" dirty="0"/>
            </a:p>
          </p:txBody>
        </p:sp>
      </p:grpSp>
      <p:sp>
        <p:nvSpPr>
          <p:cNvPr id="802850" name="AutoShape 34"/>
          <p:cNvSpPr>
            <a:spLocks noChangeArrowheads="1"/>
          </p:cNvSpPr>
          <p:nvPr/>
        </p:nvSpPr>
        <p:spPr bwMode="auto">
          <a:xfrm>
            <a:off x="449263" y="836613"/>
            <a:ext cx="3042617" cy="408623"/>
          </a:xfrm>
          <a:prstGeom prst="roundRect">
            <a:avLst>
              <a:gd name="adj" fmla="val 16667"/>
            </a:avLst>
          </a:prstGeom>
          <a:solidFill>
            <a:srgbClr val="0000CC"/>
          </a:solidFill>
          <a:ln>
            <a:noFill/>
          </a:ln>
          <a:extLst>
            <a:ext uri="{91240B29-F687-4F45-9708-019B960494DF}">
              <a14:hiddenLine xmlns:a14="http://schemas.microsoft.com/office/drawing/2010/main" w="9525">
                <a:solidFill>
                  <a:srgbClr val="000000"/>
                </a:solidFill>
                <a:rou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smtClean="0">
                <a:solidFill>
                  <a:schemeClr val="accent1"/>
                </a:solidFill>
                <a:ea typeface="幼圆" panose="02010509060101010101" pitchFamily="49" charset="-122"/>
              </a:rPr>
              <a:t>土粒相对密度（比重）</a:t>
            </a:r>
            <a:endParaRPr lang="zh-CN" altLang="en-US" dirty="0">
              <a:solidFill>
                <a:schemeClr val="accent1"/>
              </a:solidFill>
              <a:ea typeface="幼圆" panose="02010509060101010101" pitchFamily="49" charset="-122"/>
            </a:endParaRPr>
          </a:p>
        </p:txBody>
      </p:sp>
      <p:sp>
        <p:nvSpPr>
          <p:cNvPr id="802851" name="Text Box 35"/>
          <p:cNvSpPr txBox="1">
            <a:spLocks noChangeArrowheads="1"/>
          </p:cNvSpPr>
          <p:nvPr/>
        </p:nvSpPr>
        <p:spPr bwMode="auto">
          <a:xfrm>
            <a:off x="697250" y="2762378"/>
            <a:ext cx="4335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solidFill>
                  <a:srgbClr val="0000CC"/>
                </a:solidFill>
                <a:sym typeface="Symbol" panose="05050102010706020507" pitchFamily="18" charset="2"/>
              </a:rPr>
              <a:t></a:t>
            </a:r>
            <a:r>
              <a:rPr lang="en-US" altLang="zh-CN" sz="2000" baseline="-25000" dirty="0">
                <a:solidFill>
                  <a:srgbClr val="0000CC"/>
                </a:solidFill>
                <a:sym typeface="Symbol" panose="05050102010706020507" pitchFamily="18" charset="2"/>
              </a:rPr>
              <a:t>s</a:t>
            </a:r>
            <a:r>
              <a:rPr lang="en-US" altLang="zh-CN" sz="2000" dirty="0">
                <a:solidFill>
                  <a:srgbClr val="0000CC"/>
                </a:solidFill>
                <a:sym typeface="Symbol" panose="05050102010706020507" pitchFamily="18" charset="2"/>
              </a:rPr>
              <a:t>:   </a:t>
            </a:r>
            <a:r>
              <a:rPr lang="zh-CN" altLang="en-US" sz="2000" dirty="0">
                <a:solidFill>
                  <a:srgbClr val="800000"/>
                </a:solidFill>
              </a:rPr>
              <a:t>土粒的密度，单位体积土粒的质量</a:t>
            </a:r>
            <a:endParaRPr lang="zh-CN" altLang="en-US" sz="2000" dirty="0">
              <a:solidFill>
                <a:srgbClr val="800000"/>
              </a:solidFill>
            </a:endParaRPr>
          </a:p>
        </p:txBody>
      </p:sp>
      <p:graphicFrame>
        <p:nvGraphicFramePr>
          <p:cNvPr id="802852" name="Object 2"/>
          <p:cNvGraphicFramePr>
            <a:graphicFrameLocks noChangeAspect="1"/>
          </p:cNvGraphicFramePr>
          <p:nvPr/>
        </p:nvGraphicFramePr>
        <p:xfrm>
          <a:off x="1385888" y="3254375"/>
          <a:ext cx="846138" cy="657225"/>
        </p:xfrm>
        <a:graphic>
          <a:graphicData uri="http://schemas.openxmlformats.org/presentationml/2006/ole">
            <mc:AlternateContent xmlns:mc="http://schemas.openxmlformats.org/markup-compatibility/2006">
              <mc:Choice xmlns:v="urn:schemas-microsoft-com:vml" Requires="v">
                <p:oleObj spid="_x0000_s8317" name="公式" r:id="rId3" imgW="749300" imgH="584200" progId="Equation.3">
                  <p:embed/>
                </p:oleObj>
              </mc:Choice>
              <mc:Fallback>
                <p:oleObj name="公式" r:id="rId3" imgW="749300" imgH="5842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5888" y="3254375"/>
                        <a:ext cx="8461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02853" name="Text Box 37"/>
          <p:cNvSpPr txBox="1">
            <a:spLocks noChangeArrowheads="1"/>
          </p:cNvSpPr>
          <p:nvPr/>
        </p:nvSpPr>
        <p:spPr bwMode="auto">
          <a:xfrm>
            <a:off x="3348038" y="2060575"/>
            <a:ext cx="1423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a:solidFill>
                  <a:srgbClr val="0000CC"/>
                </a:solidFill>
              </a:rPr>
              <a:t>单位</a:t>
            </a:r>
            <a:r>
              <a:rPr lang="en-US" altLang="zh-CN" sz="2000">
                <a:solidFill>
                  <a:srgbClr val="0000CC"/>
                </a:solidFill>
              </a:rPr>
              <a:t>: </a:t>
            </a:r>
            <a:r>
              <a:rPr lang="zh-CN" altLang="en-US" sz="2000">
                <a:solidFill>
                  <a:srgbClr val="800000"/>
                </a:solidFill>
              </a:rPr>
              <a:t>无量纲</a:t>
            </a:r>
            <a:endParaRPr lang="zh-CN" altLang="en-US" sz="2000" baseline="30000">
              <a:solidFill>
                <a:srgbClr val="800000"/>
              </a:solidFill>
            </a:endParaRPr>
          </a:p>
        </p:txBody>
      </p:sp>
      <p:sp>
        <p:nvSpPr>
          <p:cNvPr id="802854" name="Text Box 38"/>
          <p:cNvSpPr txBox="1">
            <a:spLocks noChangeArrowheads="1"/>
          </p:cNvSpPr>
          <p:nvPr/>
        </p:nvSpPr>
        <p:spPr bwMode="auto">
          <a:xfrm>
            <a:off x="565587" y="5212691"/>
            <a:ext cx="6867088" cy="86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lnSpc>
                <a:spcPct val="150000"/>
              </a:lnSpc>
            </a:pPr>
            <a:r>
              <a:rPr lang="zh-CN" altLang="en-US" sz="2000" dirty="0" smtClean="0">
                <a:solidFill>
                  <a:srgbClr val="0000CC"/>
                </a:solidFill>
              </a:rPr>
              <a:t>土粒相对密度一般</a:t>
            </a:r>
            <a:r>
              <a:rPr lang="zh-CN" altLang="en-US" sz="2000" dirty="0">
                <a:solidFill>
                  <a:srgbClr val="0000CC"/>
                </a:solidFill>
              </a:rPr>
              <a:t>范围</a:t>
            </a:r>
            <a:r>
              <a:rPr lang="en-US" altLang="zh-CN" sz="2000" dirty="0">
                <a:solidFill>
                  <a:srgbClr val="0000CC"/>
                </a:solidFill>
              </a:rPr>
              <a:t>: </a:t>
            </a:r>
            <a:endParaRPr lang="en-US" altLang="zh-CN" sz="2000" dirty="0">
              <a:solidFill>
                <a:srgbClr val="0000CC"/>
              </a:solidFill>
            </a:endParaRPr>
          </a:p>
          <a:p>
            <a:pPr eaLnBrk="1" hangingPunct="1">
              <a:lnSpc>
                <a:spcPct val="150000"/>
              </a:lnSpc>
            </a:pPr>
            <a:r>
              <a:rPr lang="zh-CN" altLang="en-US" sz="2000" dirty="0">
                <a:solidFill>
                  <a:srgbClr val="800000"/>
                </a:solidFill>
              </a:rPr>
              <a:t>黏</a:t>
            </a:r>
            <a:r>
              <a:rPr lang="zh-CN" altLang="en-US" sz="2000" dirty="0" smtClean="0">
                <a:solidFill>
                  <a:srgbClr val="800000"/>
                </a:solidFill>
              </a:rPr>
              <a:t>性土  </a:t>
            </a:r>
            <a:r>
              <a:rPr lang="en-US" altLang="zh-CN" sz="2000" dirty="0" smtClean="0">
                <a:solidFill>
                  <a:srgbClr val="800000"/>
                </a:solidFill>
              </a:rPr>
              <a:t>2.72~2.76</a:t>
            </a:r>
            <a:r>
              <a:rPr lang="zh-CN" altLang="en-US" sz="2000" dirty="0" smtClean="0">
                <a:solidFill>
                  <a:srgbClr val="800000"/>
                </a:solidFill>
              </a:rPr>
              <a:t>、粉性</a:t>
            </a:r>
            <a:r>
              <a:rPr lang="zh-CN" altLang="en-US" sz="2000" dirty="0">
                <a:solidFill>
                  <a:srgbClr val="800000"/>
                </a:solidFill>
              </a:rPr>
              <a:t>土  </a:t>
            </a:r>
            <a:r>
              <a:rPr lang="en-US" altLang="zh-CN" sz="2000" dirty="0" smtClean="0">
                <a:solidFill>
                  <a:srgbClr val="800000"/>
                </a:solidFill>
              </a:rPr>
              <a:t>2.70~2.71</a:t>
            </a:r>
            <a:r>
              <a:rPr lang="zh-CN" altLang="en-US" sz="2000" dirty="0" smtClean="0">
                <a:solidFill>
                  <a:srgbClr val="800000"/>
                </a:solidFill>
              </a:rPr>
              <a:t>、砂类土  </a:t>
            </a:r>
            <a:r>
              <a:rPr lang="en-US" altLang="zh-CN" sz="2000" dirty="0" smtClean="0">
                <a:solidFill>
                  <a:srgbClr val="800000"/>
                </a:solidFill>
              </a:rPr>
              <a:t>2.65~2.69</a:t>
            </a:r>
            <a:endParaRPr lang="en-US" altLang="zh-CN" sz="2000" dirty="0">
              <a:solidFill>
                <a:srgbClr val="800000"/>
              </a:solidFill>
            </a:endParaRPr>
          </a:p>
        </p:txBody>
      </p:sp>
      <p:sp>
        <p:nvSpPr>
          <p:cNvPr id="8212" name="Text Box 44"/>
          <p:cNvSpPr txBox="1">
            <a:spLocks noChangeArrowheads="1"/>
          </p:cNvSpPr>
          <p:nvPr/>
        </p:nvSpPr>
        <p:spPr bwMode="auto">
          <a:xfrm>
            <a:off x="838851" y="4035806"/>
            <a:ext cx="23067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solidFill>
                  <a:srgbClr val="800000"/>
                </a:solidFill>
              </a:rPr>
              <a:t>水的密度取</a:t>
            </a:r>
            <a:r>
              <a:rPr lang="en-US" altLang="zh-CN" sz="2000" dirty="0">
                <a:solidFill>
                  <a:srgbClr val="800000"/>
                </a:solidFill>
              </a:rPr>
              <a:t>1.0 g/cm3</a:t>
            </a:r>
            <a:endParaRPr lang="en-US" altLang="zh-CN" sz="2000" dirty="0">
              <a:solidFill>
                <a:srgbClr val="800000"/>
              </a:solidFill>
            </a:endParaRPr>
          </a:p>
        </p:txBody>
      </p:sp>
      <p:sp>
        <p:nvSpPr>
          <p:cNvPr id="802861" name="Text Box 45"/>
          <p:cNvSpPr txBox="1">
            <a:spLocks noChangeArrowheads="1"/>
          </p:cNvSpPr>
          <p:nvPr/>
        </p:nvSpPr>
        <p:spPr bwMode="auto">
          <a:xfrm>
            <a:off x="611398" y="4616882"/>
            <a:ext cx="5257106" cy="369332"/>
          </a:xfrm>
          <a:prstGeom prst="rect">
            <a:avLst/>
          </a:prstGeom>
          <a:solidFill>
            <a:schemeClr val="accent1"/>
          </a:solidFill>
          <a:ln w="9525" algn="ctr">
            <a:solidFill>
              <a:srgbClr val="6600FF"/>
            </a:solidFill>
            <a:miter lim="800000"/>
          </a:ln>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dirty="0" smtClean="0">
                <a:solidFill>
                  <a:srgbClr val="0000FF"/>
                </a:solidFill>
                <a:ea typeface="隶书" panose="02010509060101010101" pitchFamily="49" charset="-122"/>
              </a:rPr>
              <a:t>土粒相对密度在</a:t>
            </a:r>
            <a:r>
              <a:rPr lang="zh-CN" altLang="en-US" dirty="0">
                <a:solidFill>
                  <a:srgbClr val="0000FF"/>
                </a:solidFill>
                <a:ea typeface="隶书" panose="02010509060101010101" pitchFamily="49" charset="-122"/>
              </a:rPr>
              <a:t>数值上等于土粒的密度</a:t>
            </a:r>
            <a:endParaRPr lang="zh-CN" altLang="en-US" dirty="0">
              <a:solidFill>
                <a:srgbClr val="0000FF"/>
              </a:solidFill>
              <a:ea typeface="隶书" panose="02010509060101010101" pitchFamily="49" charset="-122"/>
            </a:endParaRPr>
          </a:p>
        </p:txBody>
      </p:sp>
      <p:sp>
        <p:nvSpPr>
          <p:cNvPr id="802862" name="Text Box 46"/>
          <p:cNvSpPr txBox="1">
            <a:spLocks noChangeArrowheads="1"/>
          </p:cNvSpPr>
          <p:nvPr/>
        </p:nvSpPr>
        <p:spPr bwMode="auto">
          <a:xfrm>
            <a:off x="539750" y="1412875"/>
            <a:ext cx="540040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dirty="0">
                <a:solidFill>
                  <a:srgbClr val="0000CC"/>
                </a:solidFill>
              </a:rPr>
              <a:t>定义</a:t>
            </a:r>
            <a:r>
              <a:rPr lang="en-US" altLang="zh-CN" sz="2000" dirty="0">
                <a:solidFill>
                  <a:srgbClr val="0000CC"/>
                </a:solidFill>
              </a:rPr>
              <a:t>: </a:t>
            </a:r>
            <a:r>
              <a:rPr lang="zh-CN" altLang="en-US" sz="2000" dirty="0">
                <a:solidFill>
                  <a:srgbClr val="800000"/>
                </a:solidFill>
              </a:rPr>
              <a:t>土粒的密度与</a:t>
            </a:r>
            <a:r>
              <a:rPr lang="en-US" altLang="zh-CN" sz="2000" dirty="0">
                <a:solidFill>
                  <a:srgbClr val="800000"/>
                </a:solidFill>
              </a:rPr>
              <a:t>4˚C</a:t>
            </a:r>
            <a:r>
              <a:rPr lang="zh-CN" altLang="en-US" sz="2000" dirty="0">
                <a:solidFill>
                  <a:srgbClr val="800000"/>
                </a:solidFill>
              </a:rPr>
              <a:t>时纯</a:t>
            </a:r>
            <a:r>
              <a:rPr lang="zh-CN" altLang="en-US" sz="2000" dirty="0" smtClean="0">
                <a:solidFill>
                  <a:srgbClr val="800000"/>
                </a:solidFill>
              </a:rPr>
              <a:t>蒸馏水密度</a:t>
            </a:r>
            <a:r>
              <a:rPr lang="zh-CN" altLang="en-US" sz="2000" dirty="0">
                <a:solidFill>
                  <a:srgbClr val="800000"/>
                </a:solidFill>
              </a:rPr>
              <a:t>的比值</a:t>
            </a:r>
            <a:endParaRPr lang="zh-CN" altLang="en-US" sz="2000" dirty="0">
              <a:solidFill>
                <a:srgbClr val="800000"/>
              </a:solidFill>
            </a:endParaRPr>
          </a:p>
        </p:txBody>
      </p:sp>
      <p:sp>
        <p:nvSpPr>
          <p:cNvPr id="802863" name="Text Box 47"/>
          <p:cNvSpPr txBox="1">
            <a:spLocks noChangeArrowheads="1"/>
          </p:cNvSpPr>
          <p:nvPr/>
        </p:nvSpPr>
        <p:spPr bwMode="auto">
          <a:xfrm>
            <a:off x="539750" y="2044700"/>
            <a:ext cx="846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000">
                <a:solidFill>
                  <a:srgbClr val="0000CC"/>
                </a:solidFill>
              </a:rPr>
              <a:t>表达式</a:t>
            </a:r>
            <a:r>
              <a:rPr lang="en-US" altLang="zh-CN" sz="2000">
                <a:solidFill>
                  <a:srgbClr val="0000CC"/>
                </a:solidFill>
              </a:rPr>
              <a:t>:</a:t>
            </a:r>
            <a:endParaRPr lang="en-US" altLang="zh-CN" sz="2000">
              <a:solidFill>
                <a:srgbClr val="0000CC"/>
              </a:solidFill>
            </a:endParaRPr>
          </a:p>
        </p:txBody>
      </p:sp>
      <p:sp>
        <p:nvSpPr>
          <p:cNvPr id="3" name="矩形 2"/>
          <p:cNvSpPr/>
          <p:nvPr/>
        </p:nvSpPr>
        <p:spPr>
          <a:xfrm>
            <a:off x="1367167" y="1951473"/>
            <a:ext cx="1980871" cy="461665"/>
          </a:xfrm>
          <a:prstGeom prst="rect">
            <a:avLst/>
          </a:prstGeom>
        </p:spPr>
        <p:txBody>
          <a:bodyPr wrap="square">
            <a:spAutoFit/>
          </a:bodyPr>
          <a:lstStyle/>
          <a:p>
            <a:r>
              <a:rPr lang="en-US" altLang="zh-CN" b="1" dirty="0"/>
              <a:t> d</a:t>
            </a:r>
            <a:r>
              <a:rPr lang="en-US" altLang="zh-CN" b="1" baseline="-25000" dirty="0"/>
              <a:t>s</a:t>
            </a:r>
            <a:r>
              <a:rPr lang="en-US" altLang="zh-CN" b="1" dirty="0"/>
              <a:t>=</a:t>
            </a:r>
            <a:r>
              <a:rPr lang="en-US" altLang="zh-CN" b="1" dirty="0" err="1"/>
              <a:t>m</a:t>
            </a:r>
            <a:r>
              <a:rPr lang="en-US" altLang="zh-CN" b="1" baseline="-25000" dirty="0" err="1"/>
              <a:t>s</a:t>
            </a:r>
            <a:r>
              <a:rPr lang="en-US" altLang="zh-CN" b="1" dirty="0"/>
              <a:t>/V</a:t>
            </a:r>
            <a:r>
              <a:rPr lang="en-US" altLang="zh-CN" b="1" baseline="-25000" dirty="0"/>
              <a:t>s</a:t>
            </a:r>
            <a:r>
              <a:rPr lang="en-US" altLang="zh-CN" b="1" dirty="0"/>
              <a:t>/</a:t>
            </a:r>
            <a:r>
              <a:rPr lang="en-US" altLang="zh-CN" b="1" i="1" dirty="0">
                <a:sym typeface="Symbol" panose="05050102010706020507" pitchFamily="18" charset="2"/>
              </a:rPr>
              <a:t></a:t>
            </a:r>
            <a:r>
              <a:rPr lang="en-US" altLang="zh-CN" b="1" dirty="0"/>
              <a:t> </a:t>
            </a:r>
            <a:r>
              <a:rPr lang="en-US" altLang="zh-CN" b="1" baseline="-25000" dirty="0"/>
              <a:t>w         </a:t>
            </a:r>
            <a:endParaRPr lang="zh-CN" altLang="en-US" dirty="0"/>
          </a:p>
        </p:txBody>
      </p:sp>
      <p:sp>
        <p:nvSpPr>
          <p:cNvPr id="53" name="Text Box 39"/>
          <p:cNvSpPr txBox="1">
            <a:spLocks noChangeArrowheads="1"/>
          </p:cNvSpPr>
          <p:nvPr/>
        </p:nvSpPr>
        <p:spPr bwMode="auto">
          <a:xfrm>
            <a:off x="1588" y="1588"/>
            <a:ext cx="3778250" cy="40011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2.2 </a:t>
            </a:r>
            <a:r>
              <a:rPr lang="zh-CN" altLang="en-US" sz="2600" b="1" dirty="0" smtClean="0">
                <a:solidFill>
                  <a:srgbClr val="FF3300"/>
                </a:solidFill>
                <a:cs typeface="Times New Roman" panose="02020603050405020304" pitchFamily="18" charset="0"/>
              </a:rPr>
              <a:t>土的三相比例指标</a:t>
            </a:r>
            <a:endParaRPr lang="zh-CN" altLang="en-US" sz="2600" b="1" dirty="0">
              <a:solidFill>
                <a:srgbClr val="FF330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02850"/>
                                        </p:tgtEl>
                                        <p:attrNameLst>
                                          <p:attrName>style.visibility</p:attrName>
                                        </p:attrNameLst>
                                      </p:cBhvr>
                                      <p:to>
                                        <p:strVal val="visible"/>
                                      </p:to>
                                    </p:set>
                                    <p:anim calcmode="lin" valueType="num">
                                      <p:cBhvr additive="base">
                                        <p:cTn id="7" dur="500" fill="hold"/>
                                        <p:tgtEl>
                                          <p:spTgt spid="802850"/>
                                        </p:tgtEl>
                                        <p:attrNameLst>
                                          <p:attrName>ppt_x</p:attrName>
                                        </p:attrNameLst>
                                      </p:cBhvr>
                                      <p:tavLst>
                                        <p:tav tm="0">
                                          <p:val>
                                            <p:strVal val="#ppt_x"/>
                                          </p:val>
                                        </p:tav>
                                        <p:tav tm="100000">
                                          <p:val>
                                            <p:strVal val="#ppt_x"/>
                                          </p:val>
                                        </p:tav>
                                      </p:tavLst>
                                    </p:anim>
                                    <p:anim calcmode="lin" valueType="num">
                                      <p:cBhvr additive="base">
                                        <p:cTn id="8" dur="500" fill="hold"/>
                                        <p:tgtEl>
                                          <p:spTgt spid="80285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802862"/>
                                        </p:tgtEl>
                                        <p:attrNameLst>
                                          <p:attrName>style.visibility</p:attrName>
                                        </p:attrNameLst>
                                      </p:cBhvr>
                                      <p:to>
                                        <p:strVal val="visible"/>
                                      </p:to>
                                    </p:set>
                                    <p:animEffect transition="in" filter="fade">
                                      <p:cBhvr>
                                        <p:cTn id="17" dur="1000"/>
                                        <p:tgtEl>
                                          <p:spTgt spid="802862"/>
                                        </p:tgtEl>
                                      </p:cBhvr>
                                    </p:animEffect>
                                    <p:anim calcmode="lin" valueType="num">
                                      <p:cBhvr>
                                        <p:cTn id="18" dur="1000" fill="hold"/>
                                        <p:tgtEl>
                                          <p:spTgt spid="802862"/>
                                        </p:tgtEl>
                                        <p:attrNameLst>
                                          <p:attrName>ppt_x</p:attrName>
                                        </p:attrNameLst>
                                      </p:cBhvr>
                                      <p:tavLst>
                                        <p:tav tm="0">
                                          <p:val>
                                            <p:strVal val="#ppt_x"/>
                                          </p:val>
                                        </p:tav>
                                        <p:tav tm="100000">
                                          <p:val>
                                            <p:strVal val="#ppt_x"/>
                                          </p:val>
                                        </p:tav>
                                      </p:tavLst>
                                    </p:anim>
                                    <p:anim calcmode="lin" valueType="num">
                                      <p:cBhvr>
                                        <p:cTn id="19" dur="1000" fill="hold"/>
                                        <p:tgtEl>
                                          <p:spTgt spid="80286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802863"/>
                                        </p:tgtEl>
                                        <p:attrNameLst>
                                          <p:attrName>style.visibility</p:attrName>
                                        </p:attrNameLst>
                                      </p:cBhvr>
                                      <p:to>
                                        <p:strVal val="visible"/>
                                      </p:to>
                                    </p:set>
                                    <p:animEffect transition="in" filter="fade">
                                      <p:cBhvr>
                                        <p:cTn id="24" dur="1000"/>
                                        <p:tgtEl>
                                          <p:spTgt spid="802863"/>
                                        </p:tgtEl>
                                      </p:cBhvr>
                                    </p:animEffect>
                                    <p:anim calcmode="lin" valueType="num">
                                      <p:cBhvr>
                                        <p:cTn id="25" dur="1000" fill="hold"/>
                                        <p:tgtEl>
                                          <p:spTgt spid="802863"/>
                                        </p:tgtEl>
                                        <p:attrNameLst>
                                          <p:attrName>ppt_x</p:attrName>
                                        </p:attrNameLst>
                                      </p:cBhvr>
                                      <p:tavLst>
                                        <p:tav tm="0">
                                          <p:val>
                                            <p:strVal val="#ppt_x"/>
                                          </p:val>
                                        </p:tav>
                                        <p:tav tm="100000">
                                          <p:val>
                                            <p:strVal val="#ppt_x"/>
                                          </p:val>
                                        </p:tav>
                                      </p:tavLst>
                                    </p:anim>
                                    <p:anim calcmode="lin" valueType="num">
                                      <p:cBhvr>
                                        <p:cTn id="26" dur="1000" fill="hold"/>
                                        <p:tgtEl>
                                          <p:spTgt spid="802863"/>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7" presetClass="entr" presetSubtype="0" fill="hold" grpId="0" nodeType="afterEffect">
                                  <p:stCondLst>
                                    <p:cond delay="0"/>
                                  </p:stCondLst>
                                  <p:childTnLst>
                                    <p:set>
                                      <p:cBhvr>
                                        <p:cTn id="29" dur="1" fill="hold">
                                          <p:stCondLst>
                                            <p:cond delay="0"/>
                                          </p:stCondLst>
                                        </p:cTn>
                                        <p:tgtEl>
                                          <p:spTgt spid="802851"/>
                                        </p:tgtEl>
                                        <p:attrNameLst>
                                          <p:attrName>style.visibility</p:attrName>
                                        </p:attrNameLst>
                                      </p:cBhvr>
                                      <p:to>
                                        <p:strVal val="visible"/>
                                      </p:to>
                                    </p:set>
                                    <p:animEffect transition="in" filter="fade">
                                      <p:cBhvr>
                                        <p:cTn id="30" dur="1000"/>
                                        <p:tgtEl>
                                          <p:spTgt spid="802851"/>
                                        </p:tgtEl>
                                      </p:cBhvr>
                                    </p:animEffect>
                                    <p:anim calcmode="lin" valueType="num">
                                      <p:cBhvr>
                                        <p:cTn id="31" dur="1000" fill="hold"/>
                                        <p:tgtEl>
                                          <p:spTgt spid="802851"/>
                                        </p:tgtEl>
                                        <p:attrNameLst>
                                          <p:attrName>ppt_x</p:attrName>
                                        </p:attrNameLst>
                                      </p:cBhvr>
                                      <p:tavLst>
                                        <p:tav tm="0">
                                          <p:val>
                                            <p:strVal val="#ppt_x"/>
                                          </p:val>
                                        </p:tav>
                                        <p:tav tm="100000">
                                          <p:val>
                                            <p:strVal val="#ppt_x"/>
                                          </p:val>
                                        </p:tav>
                                      </p:tavLst>
                                    </p:anim>
                                    <p:anim calcmode="lin" valueType="num">
                                      <p:cBhvr>
                                        <p:cTn id="32" dur="1000" fill="hold"/>
                                        <p:tgtEl>
                                          <p:spTgt spid="802851"/>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7" presetClass="entr" presetSubtype="0" fill="hold" nodeType="afterEffect">
                                  <p:stCondLst>
                                    <p:cond delay="0"/>
                                  </p:stCondLst>
                                  <p:childTnLst>
                                    <p:set>
                                      <p:cBhvr>
                                        <p:cTn id="35" dur="1" fill="hold">
                                          <p:stCondLst>
                                            <p:cond delay="0"/>
                                          </p:stCondLst>
                                        </p:cTn>
                                        <p:tgtEl>
                                          <p:spTgt spid="802852"/>
                                        </p:tgtEl>
                                        <p:attrNameLst>
                                          <p:attrName>style.visibility</p:attrName>
                                        </p:attrNameLst>
                                      </p:cBhvr>
                                      <p:to>
                                        <p:strVal val="visible"/>
                                      </p:to>
                                    </p:set>
                                    <p:animEffect transition="in" filter="fade">
                                      <p:cBhvr>
                                        <p:cTn id="36" dur="1000"/>
                                        <p:tgtEl>
                                          <p:spTgt spid="802852"/>
                                        </p:tgtEl>
                                      </p:cBhvr>
                                    </p:animEffect>
                                    <p:anim calcmode="lin" valueType="num">
                                      <p:cBhvr>
                                        <p:cTn id="37" dur="1000" fill="hold"/>
                                        <p:tgtEl>
                                          <p:spTgt spid="802852"/>
                                        </p:tgtEl>
                                        <p:attrNameLst>
                                          <p:attrName>ppt_x</p:attrName>
                                        </p:attrNameLst>
                                      </p:cBhvr>
                                      <p:tavLst>
                                        <p:tav tm="0">
                                          <p:val>
                                            <p:strVal val="#ppt_x"/>
                                          </p:val>
                                        </p:tav>
                                        <p:tav tm="100000">
                                          <p:val>
                                            <p:strVal val="#ppt_x"/>
                                          </p:val>
                                        </p:tav>
                                      </p:tavLst>
                                    </p:anim>
                                    <p:anim calcmode="lin" valueType="num">
                                      <p:cBhvr>
                                        <p:cTn id="38" dur="1000" fill="hold"/>
                                        <p:tgtEl>
                                          <p:spTgt spid="80285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802853"/>
                                        </p:tgtEl>
                                        <p:attrNameLst>
                                          <p:attrName>style.visibility</p:attrName>
                                        </p:attrNameLst>
                                      </p:cBhvr>
                                      <p:to>
                                        <p:strVal val="visible"/>
                                      </p:to>
                                    </p:set>
                                    <p:animEffect transition="in" filter="fade">
                                      <p:cBhvr>
                                        <p:cTn id="43" dur="1000"/>
                                        <p:tgtEl>
                                          <p:spTgt spid="802853"/>
                                        </p:tgtEl>
                                      </p:cBhvr>
                                    </p:animEffect>
                                    <p:anim calcmode="lin" valueType="num">
                                      <p:cBhvr>
                                        <p:cTn id="44" dur="1000" fill="hold"/>
                                        <p:tgtEl>
                                          <p:spTgt spid="802853"/>
                                        </p:tgtEl>
                                        <p:attrNameLst>
                                          <p:attrName>ppt_x</p:attrName>
                                        </p:attrNameLst>
                                      </p:cBhvr>
                                      <p:tavLst>
                                        <p:tav tm="0">
                                          <p:val>
                                            <p:strVal val="#ppt_x"/>
                                          </p:val>
                                        </p:tav>
                                        <p:tav tm="100000">
                                          <p:val>
                                            <p:strVal val="#ppt_x"/>
                                          </p:val>
                                        </p:tav>
                                      </p:tavLst>
                                    </p:anim>
                                    <p:anim calcmode="lin" valueType="num">
                                      <p:cBhvr>
                                        <p:cTn id="45" dur="1000" fill="hold"/>
                                        <p:tgtEl>
                                          <p:spTgt spid="80285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802854"/>
                                        </p:tgtEl>
                                        <p:attrNameLst>
                                          <p:attrName>style.visibility</p:attrName>
                                        </p:attrNameLst>
                                      </p:cBhvr>
                                      <p:to>
                                        <p:strVal val="visible"/>
                                      </p:to>
                                    </p:set>
                                    <p:animEffect transition="in" filter="fade">
                                      <p:cBhvr>
                                        <p:cTn id="50" dur="1000"/>
                                        <p:tgtEl>
                                          <p:spTgt spid="802854"/>
                                        </p:tgtEl>
                                      </p:cBhvr>
                                    </p:animEffect>
                                    <p:anim calcmode="lin" valueType="num">
                                      <p:cBhvr>
                                        <p:cTn id="51" dur="1000" fill="hold"/>
                                        <p:tgtEl>
                                          <p:spTgt spid="802854"/>
                                        </p:tgtEl>
                                        <p:attrNameLst>
                                          <p:attrName>ppt_x</p:attrName>
                                        </p:attrNameLst>
                                      </p:cBhvr>
                                      <p:tavLst>
                                        <p:tav tm="0">
                                          <p:val>
                                            <p:strVal val="#ppt_x"/>
                                          </p:val>
                                        </p:tav>
                                        <p:tav tm="100000">
                                          <p:val>
                                            <p:strVal val="#ppt_x"/>
                                          </p:val>
                                        </p:tav>
                                      </p:tavLst>
                                    </p:anim>
                                    <p:anim calcmode="lin" valueType="num">
                                      <p:cBhvr>
                                        <p:cTn id="52" dur="1000" fill="hold"/>
                                        <p:tgtEl>
                                          <p:spTgt spid="802854"/>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2" presetClass="entr" presetSubtype="2" fill="hold" grpId="0" nodeType="afterEffect">
                                  <p:stCondLst>
                                    <p:cond delay="0"/>
                                  </p:stCondLst>
                                  <p:childTnLst>
                                    <p:set>
                                      <p:cBhvr>
                                        <p:cTn id="55" dur="1" fill="hold">
                                          <p:stCondLst>
                                            <p:cond delay="0"/>
                                          </p:stCondLst>
                                        </p:cTn>
                                        <p:tgtEl>
                                          <p:spTgt spid="802861"/>
                                        </p:tgtEl>
                                        <p:attrNameLst>
                                          <p:attrName>style.visibility</p:attrName>
                                        </p:attrNameLst>
                                      </p:cBhvr>
                                      <p:to>
                                        <p:strVal val="visible"/>
                                      </p:to>
                                    </p:set>
                                    <p:anim calcmode="lin" valueType="num">
                                      <p:cBhvr additive="base">
                                        <p:cTn id="56" dur="500" fill="hold"/>
                                        <p:tgtEl>
                                          <p:spTgt spid="802861"/>
                                        </p:tgtEl>
                                        <p:attrNameLst>
                                          <p:attrName>ppt_x</p:attrName>
                                        </p:attrNameLst>
                                      </p:cBhvr>
                                      <p:tavLst>
                                        <p:tav tm="0">
                                          <p:val>
                                            <p:strVal val="1+#ppt_w/2"/>
                                          </p:val>
                                        </p:tav>
                                        <p:tav tm="100000">
                                          <p:val>
                                            <p:strVal val="#ppt_x"/>
                                          </p:val>
                                        </p:tav>
                                      </p:tavLst>
                                    </p:anim>
                                    <p:anim calcmode="lin" valueType="num">
                                      <p:cBhvr additive="base">
                                        <p:cTn id="57" dur="500" fill="hold"/>
                                        <p:tgtEl>
                                          <p:spTgt spid="8028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850" grpId="0" animBg="1"/>
      <p:bldP spid="802851" grpId="0"/>
      <p:bldP spid="802853" grpId="0"/>
      <p:bldP spid="802854" grpId="0"/>
      <p:bldP spid="802861" grpId="0" animBg="1"/>
      <p:bldP spid="802862" grpId="0"/>
      <p:bldP spid="8028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2588" y="987425"/>
            <a:ext cx="16002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3354388"/>
            <a:ext cx="16668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150" y="971550"/>
            <a:ext cx="1577975"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9650" y="954088"/>
            <a:ext cx="16764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08" name="Rectangle 8"/>
          <p:cNvSpPr>
            <a:spLocks noChangeArrowheads="1"/>
          </p:cNvSpPr>
          <p:nvPr/>
        </p:nvSpPr>
        <p:spPr bwMode="auto">
          <a:xfrm>
            <a:off x="71438" y="4286250"/>
            <a:ext cx="9001125" cy="1939925"/>
          </a:xfrm>
          <a:prstGeom prst="rect">
            <a:avLst/>
          </a:prstGeom>
          <a:solidFill>
            <a:srgbClr val="FFFF99"/>
          </a:solidFill>
          <a:ln w="9525" algn="ctr">
            <a:noFill/>
            <a:miter lim="800000"/>
          </a:ln>
          <a:effectLst>
            <a:outerShdw dist="35921" dir="2700000" algn="ctr" rotWithShape="0">
              <a:schemeClr val="bg2"/>
            </a:outerShdw>
          </a:effectLst>
        </p:spPr>
        <p:txBody>
          <a:bodyPr lIns="92075" tIns="46038" rIns="92075" bIns="46038">
            <a:spAutoFit/>
          </a:bodyPr>
          <a:lstStyle/>
          <a:p>
            <a:pPr>
              <a:lnSpc>
                <a:spcPct val="150000"/>
              </a:lnSpc>
              <a:defRPr/>
            </a:pPr>
            <a:r>
              <a:rPr lang="en-US" altLang="zh-CN" sz="1600" dirty="0">
                <a:latin typeface="+mn-ea"/>
                <a:ea typeface="+mn-ea"/>
              </a:rPr>
              <a:t>        m</a:t>
            </a:r>
            <a:r>
              <a:rPr lang="en-US" altLang="zh-CN" sz="1600" baseline="-25000" dirty="0">
                <a:latin typeface="+mn-ea"/>
                <a:ea typeface="+mn-ea"/>
              </a:rPr>
              <a:t>0</a:t>
            </a:r>
            <a:r>
              <a:rPr lang="en-US" altLang="zh-CN" sz="1600" dirty="0">
                <a:latin typeface="+mn-ea"/>
                <a:ea typeface="+mn-ea"/>
              </a:rPr>
              <a:t>                   m</a:t>
            </a:r>
            <a:r>
              <a:rPr lang="en-US" altLang="zh-CN" sz="1600" baseline="-25000" dirty="0">
                <a:latin typeface="+mn-ea"/>
                <a:ea typeface="+mn-ea"/>
              </a:rPr>
              <a:t>s</a:t>
            </a:r>
            <a:r>
              <a:rPr lang="en-US" altLang="zh-CN" sz="1600" dirty="0">
                <a:latin typeface="+mn-ea"/>
                <a:ea typeface="+mn-ea"/>
              </a:rPr>
              <a:t>                           m</a:t>
            </a:r>
            <a:r>
              <a:rPr lang="en-US" altLang="zh-CN" sz="1600" baseline="-25000" dirty="0">
                <a:latin typeface="+mn-ea"/>
                <a:ea typeface="+mn-ea"/>
              </a:rPr>
              <a:t>1                             </a:t>
            </a:r>
            <a:r>
              <a:rPr lang="en-US" altLang="zh-CN" sz="1600" dirty="0">
                <a:latin typeface="+mn-ea"/>
                <a:ea typeface="宋体" panose="02010600030101010101" pitchFamily="2" charset="-122"/>
              </a:rPr>
              <a:t>m</a:t>
            </a:r>
            <a:r>
              <a:rPr lang="en-US" altLang="zh-CN" sz="1600" baseline="-25000" dirty="0">
                <a:latin typeface="+mn-ea"/>
                <a:ea typeface="宋体" panose="02010600030101010101" pitchFamily="2" charset="-122"/>
              </a:rPr>
              <a:t>2</a:t>
            </a:r>
            <a:endParaRPr lang="en-US" altLang="zh-CN" sz="1600" baseline="-25000" dirty="0">
              <a:latin typeface="+mn-ea"/>
              <a:ea typeface="+mn-ea"/>
            </a:endParaRPr>
          </a:p>
          <a:p>
            <a:pPr>
              <a:lnSpc>
                <a:spcPct val="150000"/>
              </a:lnSpc>
              <a:defRPr/>
            </a:pPr>
            <a:r>
              <a:rPr lang="zh-CN" altLang="en-US" sz="1600" dirty="0">
                <a:latin typeface="+mn-ea"/>
                <a:ea typeface="+mn-ea"/>
              </a:rPr>
              <a:t>     空瓶质量          烘干土的质量                 瓶</a:t>
            </a:r>
            <a:r>
              <a:rPr lang="en-US" altLang="zh-CN" sz="1600" dirty="0">
                <a:latin typeface="+mn-ea"/>
                <a:ea typeface="+mn-ea"/>
              </a:rPr>
              <a:t>+</a:t>
            </a:r>
            <a:r>
              <a:rPr lang="zh-CN" altLang="en-US" sz="1600" dirty="0">
                <a:latin typeface="+mn-ea"/>
                <a:ea typeface="+mn-ea"/>
              </a:rPr>
              <a:t>水的质量         瓶</a:t>
            </a:r>
            <a:r>
              <a:rPr lang="en-US" altLang="zh-CN" sz="1600" dirty="0">
                <a:latin typeface="+mn-ea"/>
                <a:ea typeface="+mn-ea"/>
              </a:rPr>
              <a:t>+</a:t>
            </a:r>
            <a:r>
              <a:rPr lang="zh-CN" altLang="en-US" sz="1600" dirty="0">
                <a:latin typeface="+mn-ea"/>
                <a:ea typeface="+mn-ea"/>
              </a:rPr>
              <a:t>土</a:t>
            </a:r>
            <a:r>
              <a:rPr lang="en-US" altLang="zh-CN" sz="1600" dirty="0">
                <a:latin typeface="+mn-ea"/>
                <a:ea typeface="+mn-ea"/>
              </a:rPr>
              <a:t>+</a:t>
            </a:r>
            <a:r>
              <a:rPr lang="zh-CN" altLang="en-US" sz="1600" dirty="0">
                <a:latin typeface="+mn-ea"/>
                <a:ea typeface="+mn-ea"/>
              </a:rPr>
              <a:t>水的质量</a:t>
            </a:r>
            <a:endParaRPr lang="zh-CN" altLang="en-US" sz="1600" dirty="0">
              <a:latin typeface="+mn-ea"/>
              <a:ea typeface="+mn-ea"/>
            </a:endParaRPr>
          </a:p>
          <a:p>
            <a:pPr>
              <a:lnSpc>
                <a:spcPct val="150000"/>
              </a:lnSpc>
              <a:defRPr/>
            </a:pPr>
            <a:endParaRPr lang="en-US" altLang="zh-CN" sz="1600" dirty="0">
              <a:latin typeface="+mn-ea"/>
              <a:ea typeface="+mn-ea"/>
            </a:endParaRPr>
          </a:p>
          <a:p>
            <a:pPr>
              <a:lnSpc>
                <a:spcPct val="150000"/>
              </a:lnSpc>
              <a:defRPr/>
            </a:pPr>
            <a:r>
              <a:rPr lang="en-US" altLang="zh-CN" sz="1600" dirty="0">
                <a:latin typeface="+mn-ea"/>
                <a:ea typeface="+mn-ea"/>
              </a:rPr>
              <a:t>      m</a:t>
            </a:r>
            <a:r>
              <a:rPr lang="en-US" altLang="zh-CN" sz="1600" baseline="-25000" dirty="0">
                <a:latin typeface="+mn-ea"/>
                <a:ea typeface="+mn-ea"/>
              </a:rPr>
              <a:t>1</a:t>
            </a:r>
            <a:r>
              <a:rPr lang="en-US" altLang="zh-CN" sz="1600" dirty="0">
                <a:latin typeface="+mn-ea"/>
                <a:ea typeface="+mn-ea"/>
              </a:rPr>
              <a:t>+m</a:t>
            </a:r>
            <a:r>
              <a:rPr lang="en-US" altLang="zh-CN" sz="1600" baseline="-25000" dirty="0">
                <a:latin typeface="+mn-ea"/>
                <a:ea typeface="+mn-ea"/>
              </a:rPr>
              <a:t>s</a:t>
            </a:r>
            <a:r>
              <a:rPr lang="en-US" altLang="zh-CN" sz="1600" dirty="0">
                <a:latin typeface="+mn-ea"/>
                <a:ea typeface="+mn-ea"/>
              </a:rPr>
              <a:t>——</a:t>
            </a:r>
            <a:r>
              <a:rPr lang="zh-CN" altLang="en-US" sz="1600" dirty="0">
                <a:latin typeface="+mn-ea"/>
                <a:ea typeface="+mn-ea"/>
              </a:rPr>
              <a:t>瓶</a:t>
            </a:r>
            <a:r>
              <a:rPr lang="en-US" altLang="zh-CN" sz="1600" dirty="0">
                <a:latin typeface="+mn-ea"/>
                <a:ea typeface="+mn-ea"/>
              </a:rPr>
              <a:t>+</a:t>
            </a:r>
            <a:r>
              <a:rPr lang="zh-CN" altLang="en-US" sz="1600" dirty="0">
                <a:latin typeface="+mn-ea"/>
                <a:ea typeface="+mn-ea"/>
              </a:rPr>
              <a:t>水（满）的质量</a:t>
            </a:r>
            <a:r>
              <a:rPr lang="en-US" altLang="zh-CN" sz="1600" dirty="0">
                <a:latin typeface="+mn-ea"/>
                <a:ea typeface="+mn-ea"/>
              </a:rPr>
              <a:t>+</a:t>
            </a:r>
            <a:r>
              <a:rPr lang="zh-CN" altLang="en-US" sz="1600" dirty="0">
                <a:latin typeface="+mn-ea"/>
                <a:ea typeface="+mn-ea"/>
              </a:rPr>
              <a:t>干土的质量；</a:t>
            </a:r>
            <a:endParaRPr lang="zh-CN" altLang="en-US" sz="1600" dirty="0">
              <a:latin typeface="+mn-ea"/>
              <a:ea typeface="+mn-ea"/>
            </a:endParaRPr>
          </a:p>
          <a:p>
            <a:pPr>
              <a:lnSpc>
                <a:spcPct val="150000"/>
              </a:lnSpc>
              <a:defRPr/>
            </a:pPr>
            <a:r>
              <a:rPr lang="en-US" altLang="zh-CN" sz="1600" dirty="0">
                <a:latin typeface="+mn-ea"/>
                <a:ea typeface="+mn-ea"/>
              </a:rPr>
              <a:t>      m</a:t>
            </a:r>
            <a:r>
              <a:rPr lang="en-US" altLang="zh-CN" sz="1600" baseline="-25000" dirty="0">
                <a:latin typeface="+mn-ea"/>
                <a:ea typeface="+mn-ea"/>
              </a:rPr>
              <a:t>1</a:t>
            </a:r>
            <a:r>
              <a:rPr lang="en-US" altLang="zh-CN" sz="1600" dirty="0">
                <a:latin typeface="+mn-ea"/>
                <a:ea typeface="+mn-ea"/>
              </a:rPr>
              <a:t>+m</a:t>
            </a:r>
            <a:r>
              <a:rPr lang="en-US" altLang="zh-CN" sz="1600" baseline="-25000" dirty="0">
                <a:latin typeface="+mn-ea"/>
                <a:ea typeface="+mn-ea"/>
              </a:rPr>
              <a:t>s</a:t>
            </a:r>
            <a:r>
              <a:rPr lang="en-US" altLang="zh-CN" sz="1600" dirty="0">
                <a:latin typeface="+mn-ea"/>
                <a:ea typeface="+mn-ea"/>
              </a:rPr>
              <a:t>-m</a:t>
            </a:r>
            <a:r>
              <a:rPr lang="en-US" altLang="zh-CN" sz="1600" baseline="-25000" dirty="0">
                <a:latin typeface="+mn-ea"/>
                <a:ea typeface="+mn-ea"/>
              </a:rPr>
              <a:t>2</a:t>
            </a:r>
            <a:r>
              <a:rPr lang="en-US" altLang="zh-CN" sz="1600" dirty="0">
                <a:latin typeface="+mn-ea"/>
                <a:ea typeface="+mn-ea"/>
              </a:rPr>
              <a:t>——</a:t>
            </a:r>
            <a:r>
              <a:rPr lang="zh-CN" altLang="en-US" sz="1600" dirty="0">
                <a:latin typeface="+mn-ea"/>
                <a:ea typeface="+mn-ea"/>
              </a:rPr>
              <a:t>与土粒体积相同的水的质量。</a:t>
            </a:r>
            <a:endParaRPr lang="zh-CN" altLang="en-US" sz="1600" dirty="0">
              <a:latin typeface="+mn-ea"/>
              <a:ea typeface="+mn-ea"/>
            </a:endParaRPr>
          </a:p>
        </p:txBody>
      </p:sp>
      <p:sp>
        <p:nvSpPr>
          <p:cNvPr id="9223" name="Rectangle 9"/>
          <p:cNvSpPr>
            <a:spLocks noChangeArrowheads="1"/>
          </p:cNvSpPr>
          <p:nvPr/>
        </p:nvSpPr>
        <p:spPr bwMode="auto">
          <a:xfrm>
            <a:off x="2754314" y="404664"/>
            <a:ext cx="1961702" cy="58541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200" dirty="0">
                <a:solidFill>
                  <a:srgbClr val="0000FF"/>
                </a:solidFill>
                <a:latin typeface="黑体" panose="02010609060101010101" pitchFamily="2" charset="-122"/>
                <a:ea typeface="黑体" panose="02010609060101010101" pitchFamily="2" charset="-122"/>
              </a:rPr>
              <a:t>比重瓶法</a:t>
            </a:r>
            <a:endParaRPr lang="zh-CN" altLang="en-US" sz="3200" dirty="0">
              <a:solidFill>
                <a:srgbClr val="0000FF"/>
              </a:solidFill>
              <a:latin typeface="黑体" panose="02010609060101010101" pitchFamily="2" charset="-122"/>
              <a:ea typeface="黑体" panose="02010609060101010101" pitchFamily="2" charset="-122"/>
            </a:endParaRPr>
          </a:p>
        </p:txBody>
      </p:sp>
      <p:sp>
        <p:nvSpPr>
          <p:cNvPr id="10" name="右箭头 9"/>
          <p:cNvSpPr/>
          <p:nvPr/>
        </p:nvSpPr>
        <p:spPr>
          <a:xfrm>
            <a:off x="4067175" y="2205038"/>
            <a:ext cx="865188"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731" name="TextBox 10"/>
          <p:cNvSpPr txBox="1">
            <a:spLocks noChangeArrowheads="1"/>
          </p:cNvSpPr>
          <p:nvPr/>
        </p:nvSpPr>
        <p:spPr bwMode="auto">
          <a:xfrm>
            <a:off x="3276600" y="1628775"/>
            <a:ext cx="2030413" cy="461963"/>
          </a:xfrm>
          <a:prstGeom prst="rect">
            <a:avLst/>
          </a:prstGeom>
          <a:noFill/>
          <a:ln w="9525">
            <a:solidFill>
              <a:schemeClr val="accent1">
                <a:shade val="95000"/>
                <a:satMod val="105000"/>
              </a:schemeClr>
            </a:solidFill>
            <a:miter lim="800000"/>
          </a:ln>
        </p:spPr>
        <p:txBody>
          <a:bodyPr wrap="none">
            <a:spAutoFit/>
          </a:bodyPr>
          <a:lstStyle/>
          <a:p>
            <a:pPr>
              <a:defRPr/>
            </a:pPr>
            <a:r>
              <a:rPr lang="zh-CN" altLang="en-US">
                <a:solidFill>
                  <a:srgbClr val="0000FF"/>
                </a:solidFill>
                <a:latin typeface="隶书" panose="02010509060101010101" pitchFamily="49" charset="-122"/>
                <a:ea typeface="隶书" panose="02010509060101010101" pitchFamily="49" charset="-122"/>
              </a:rPr>
              <a:t>阿基米德定律</a:t>
            </a:r>
            <a:endParaRPr lang="zh-CN" altLang="en-US">
              <a:solidFill>
                <a:srgbClr val="0000FF"/>
              </a:solidFill>
              <a:latin typeface="隶书" panose="02010509060101010101" pitchFamily="49" charset="-122"/>
              <a:ea typeface="隶书" panose="02010509060101010101" pitchFamily="49" charset="-122"/>
            </a:endParaRPr>
          </a:p>
        </p:txBody>
      </p:sp>
      <p:sp>
        <p:nvSpPr>
          <p:cNvPr id="12" name="Text Box 39"/>
          <p:cNvSpPr txBox="1">
            <a:spLocks noChangeArrowheads="1"/>
          </p:cNvSpPr>
          <p:nvPr/>
        </p:nvSpPr>
        <p:spPr bwMode="auto">
          <a:xfrm>
            <a:off x="1588" y="1588"/>
            <a:ext cx="3778250" cy="400050"/>
          </a:xfrm>
          <a:prstGeom prst="rect">
            <a:avLst/>
          </a:pr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600" b="1" dirty="0">
                <a:solidFill>
                  <a:srgbClr val="FF3300"/>
                </a:solidFill>
                <a:cs typeface="Times New Roman" panose="02020603050405020304" pitchFamily="18" charset="0"/>
              </a:rPr>
              <a:t>§</a:t>
            </a:r>
            <a:r>
              <a:rPr lang="en-US" altLang="zh-CN" sz="2600" b="1" dirty="0" smtClean="0">
                <a:solidFill>
                  <a:srgbClr val="FF3300"/>
                </a:solidFill>
                <a:cs typeface="Times New Roman" panose="02020603050405020304" pitchFamily="18" charset="0"/>
              </a:rPr>
              <a:t>1</a:t>
            </a:r>
            <a:r>
              <a:rPr lang="en-US" altLang="zh-CN" sz="2600" b="1" dirty="0" smtClean="0">
                <a:solidFill>
                  <a:srgbClr val="FF3300"/>
                </a:solidFill>
                <a:cs typeface="Times New Roman" panose="02020603050405020304" pitchFamily="18" charset="0"/>
              </a:rPr>
              <a:t>.2 </a:t>
            </a:r>
            <a:r>
              <a:rPr lang="zh-CN" altLang="en-US" sz="2600" b="1" dirty="0" smtClean="0">
                <a:solidFill>
                  <a:srgbClr val="FF3300"/>
                </a:solidFill>
                <a:cs typeface="Times New Roman" panose="02020603050405020304" pitchFamily="18" charset="0"/>
              </a:rPr>
              <a:t>土的三相比例指标</a:t>
            </a:r>
            <a:endParaRPr lang="zh-CN" altLang="en-US" sz="2600" b="1" dirty="0">
              <a:solidFill>
                <a:srgbClr val="FF3300"/>
              </a:solidFill>
              <a:cs typeface="Times New Roman" panose="02020603050405020304" pitchFamily="18" charset="0"/>
            </a:endParaRPr>
          </a:p>
        </p:txBody>
      </p:sp>
    </p:spTree>
  </p:cSld>
  <p:clrMapOvr>
    <a:masterClrMapping/>
  </p:clrMapOvr>
  <p:transition/>
</p:sld>
</file>

<file path=ppt/theme/theme1.xml><?xml version="1.0" encoding="utf-8"?>
<a:theme xmlns:a="http://schemas.openxmlformats.org/drawingml/2006/main" name="主题20">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主题20</Template>
  <TotalTime>0</TotalTime>
  <Words>8626</Words>
  <Application>WPS 演示</Application>
  <PresentationFormat>全屏显示(4:3)</PresentationFormat>
  <Paragraphs>1147</Paragraphs>
  <Slides>59</Slides>
  <Notes>0</Notes>
  <HiddenSlides>0</HiddenSlides>
  <MMClips>0</MMClips>
  <ScaleCrop>false</ScaleCrop>
  <HeadingPairs>
    <vt:vector size="8" baseType="variant">
      <vt:variant>
        <vt:lpstr>已用的字体</vt:lpstr>
      </vt:variant>
      <vt:variant>
        <vt:i4>24</vt:i4>
      </vt:variant>
      <vt:variant>
        <vt:lpstr>主题</vt:lpstr>
      </vt:variant>
      <vt:variant>
        <vt:i4>1</vt:i4>
      </vt:variant>
      <vt:variant>
        <vt:lpstr>嵌入 OLE 服务器</vt:lpstr>
      </vt:variant>
      <vt:variant>
        <vt:i4>48</vt:i4>
      </vt:variant>
      <vt:variant>
        <vt:lpstr>幻灯片标题</vt:lpstr>
      </vt:variant>
      <vt:variant>
        <vt:i4>59</vt:i4>
      </vt:variant>
    </vt:vector>
  </HeadingPairs>
  <TitlesOfParts>
    <vt:vector size="132" baseType="lpstr">
      <vt:lpstr>Arial</vt:lpstr>
      <vt:lpstr>宋体</vt:lpstr>
      <vt:lpstr>Wingdings</vt:lpstr>
      <vt:lpstr>Times New Roman</vt:lpstr>
      <vt:lpstr>Garamond</vt:lpstr>
      <vt:lpstr>PMingLiU-ExtB</vt:lpstr>
      <vt:lpstr>黑体</vt:lpstr>
      <vt:lpstr>幼圆</vt:lpstr>
      <vt:lpstr>Comic Sans MS</vt:lpstr>
      <vt:lpstr>Gungsuh</vt:lpstr>
      <vt:lpstr>Malgun Gothic</vt:lpstr>
      <vt:lpstr>BatangChe</vt:lpstr>
      <vt:lpstr>Arial Black</vt:lpstr>
      <vt:lpstr>隶书</vt:lpstr>
      <vt:lpstr>微软雅黑</vt:lpstr>
      <vt:lpstr>Symbol</vt:lpstr>
      <vt:lpstr>Arial Unicode MS</vt:lpstr>
      <vt:lpstr>Calibri</vt:lpstr>
      <vt:lpstr>华文新魏</vt:lpstr>
      <vt:lpstr>楷体_GB2312</vt:lpstr>
      <vt:lpstr>新宋体</vt:lpstr>
      <vt:lpstr>Tahoma</vt:lpstr>
      <vt:lpstr>华文楷体</vt:lpstr>
      <vt:lpstr>华文行楷</vt:lpstr>
      <vt:lpstr>主题20</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MSPhotoEd.3</vt:lpstr>
      <vt:lpstr>Photoshop.Image.6</vt:lpstr>
      <vt:lpstr>Equation.3</vt:lpstr>
      <vt:lpstr>Equation.3</vt:lpstr>
      <vt:lpstr>Equation.3</vt:lpstr>
      <vt:lpstr>Equation.3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碟式仪所测wL与联合测定仪所测wL 搓条法所测wL与联合测定仪所测wL</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黏土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土的分类ASTM D2487 （美国试验与材料学会）</vt:lpstr>
      <vt:lpstr>土的分类ASTM D2487 （美国试验与材料学会）</vt:lpstr>
      <vt:lpstr>PowerPoint 演示文稿</vt:lpstr>
    </vt:vector>
  </TitlesOfParts>
  <Company>NFTZ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George Fang</dc:creator>
  <cp:lastModifiedBy>32891</cp:lastModifiedBy>
  <cp:revision>324</cp:revision>
  <dcterms:created xsi:type="dcterms:W3CDTF">2002-01-30T06:40:00Z</dcterms:created>
  <dcterms:modified xsi:type="dcterms:W3CDTF">2025-11-07T11:56:56Z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578E97128C09459DBF29228CFD73B352_13</vt:lpwstr>
  </property>
  <property fmtid="{D5CDD505-2E9C-101B-9397-08002B2CF9AE}" pid="3" name="KSOProductBuildVer">
    <vt:lpwstr>2052-12.1.0.23125</vt:lpwstr>
  </property>
</Properties>
</file>